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1.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2.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4" r:id="rId3"/>
    <p:sldMasterId id="2147483686" r:id="rId4"/>
    <p:sldMasterId id="2147483699" r:id="rId5"/>
    <p:sldMasterId id="2147483725" r:id="rId6"/>
    <p:sldMasterId id="2147483804" r:id="rId7"/>
    <p:sldMasterId id="2147483830" r:id="rId8"/>
    <p:sldMasterId id="2147483968" r:id="rId9"/>
    <p:sldMasterId id="2147483980" r:id="rId10"/>
    <p:sldMasterId id="2147483994" r:id="rId11"/>
    <p:sldMasterId id="2147484000" r:id="rId12"/>
    <p:sldMasterId id="2147484012" r:id="rId13"/>
    <p:sldMasterId id="2147484026" r:id="rId14"/>
  </p:sldMasterIdLst>
  <p:notesMasterIdLst>
    <p:notesMasterId r:id="rId187"/>
  </p:notesMasterIdLst>
  <p:handoutMasterIdLst>
    <p:handoutMasterId r:id="rId188"/>
  </p:handoutMasterIdLst>
  <p:sldIdLst>
    <p:sldId id="705" r:id="rId15"/>
    <p:sldId id="562" r:id="rId16"/>
    <p:sldId id="716" r:id="rId17"/>
    <p:sldId id="602" r:id="rId18"/>
    <p:sldId id="726" r:id="rId19"/>
    <p:sldId id="335" r:id="rId20"/>
    <p:sldId id="740" r:id="rId21"/>
    <p:sldId id="708" r:id="rId22"/>
    <p:sldId id="709" r:id="rId23"/>
    <p:sldId id="710" r:id="rId24"/>
    <p:sldId id="711" r:id="rId25"/>
    <p:sldId id="712" r:id="rId26"/>
    <p:sldId id="713" r:id="rId27"/>
    <p:sldId id="714" r:id="rId28"/>
    <p:sldId id="715" r:id="rId29"/>
    <p:sldId id="566" r:id="rId30"/>
    <p:sldId id="588" r:id="rId31"/>
    <p:sldId id="589" r:id="rId32"/>
    <p:sldId id="590" r:id="rId33"/>
    <p:sldId id="591" r:id="rId34"/>
    <p:sldId id="592" r:id="rId35"/>
    <p:sldId id="593" r:id="rId36"/>
    <p:sldId id="594" r:id="rId37"/>
    <p:sldId id="595" r:id="rId38"/>
    <p:sldId id="596" r:id="rId39"/>
    <p:sldId id="717" r:id="rId40"/>
    <p:sldId id="718" r:id="rId41"/>
    <p:sldId id="597" r:id="rId42"/>
    <p:sldId id="598" r:id="rId43"/>
    <p:sldId id="599" r:id="rId44"/>
    <p:sldId id="600" r:id="rId45"/>
    <p:sldId id="601" r:id="rId46"/>
    <p:sldId id="567" r:id="rId47"/>
    <p:sldId id="568" r:id="rId48"/>
    <p:sldId id="569" r:id="rId49"/>
    <p:sldId id="570" r:id="rId50"/>
    <p:sldId id="571" r:id="rId51"/>
    <p:sldId id="572" r:id="rId52"/>
    <p:sldId id="573" r:id="rId53"/>
    <p:sldId id="574" r:id="rId54"/>
    <p:sldId id="575" r:id="rId55"/>
    <p:sldId id="576" r:id="rId56"/>
    <p:sldId id="577" r:id="rId57"/>
    <p:sldId id="578" r:id="rId58"/>
    <p:sldId id="579" r:id="rId59"/>
    <p:sldId id="580" r:id="rId60"/>
    <p:sldId id="581" r:id="rId61"/>
    <p:sldId id="582" r:id="rId62"/>
    <p:sldId id="583" r:id="rId63"/>
    <p:sldId id="584" r:id="rId64"/>
    <p:sldId id="585" r:id="rId65"/>
    <p:sldId id="587" r:id="rId66"/>
    <p:sldId id="725" r:id="rId67"/>
    <p:sldId id="451" r:id="rId68"/>
    <p:sldId id="455" r:id="rId69"/>
    <p:sldId id="456" r:id="rId70"/>
    <p:sldId id="457" r:id="rId71"/>
    <p:sldId id="458" r:id="rId72"/>
    <p:sldId id="459" r:id="rId73"/>
    <p:sldId id="460" r:id="rId74"/>
    <p:sldId id="461" r:id="rId75"/>
    <p:sldId id="462" r:id="rId76"/>
    <p:sldId id="463" r:id="rId77"/>
    <p:sldId id="464" r:id="rId78"/>
    <p:sldId id="465" r:id="rId79"/>
    <p:sldId id="466" r:id="rId80"/>
    <p:sldId id="467" r:id="rId81"/>
    <p:sldId id="468" r:id="rId82"/>
    <p:sldId id="469" r:id="rId83"/>
    <p:sldId id="470" r:id="rId84"/>
    <p:sldId id="742" r:id="rId85"/>
    <p:sldId id="741" r:id="rId86"/>
    <p:sldId id="472" r:id="rId87"/>
    <p:sldId id="476" r:id="rId88"/>
    <p:sldId id="719" r:id="rId89"/>
    <p:sldId id="727" r:id="rId90"/>
    <p:sldId id="743" r:id="rId91"/>
    <p:sldId id="744" r:id="rId92"/>
    <p:sldId id="745" r:id="rId93"/>
    <p:sldId id="603" r:id="rId94"/>
    <p:sldId id="604" r:id="rId95"/>
    <p:sldId id="605" r:id="rId96"/>
    <p:sldId id="606" r:id="rId97"/>
    <p:sldId id="607" r:id="rId98"/>
    <p:sldId id="608" r:id="rId99"/>
    <p:sldId id="609" r:id="rId100"/>
    <p:sldId id="610" r:id="rId101"/>
    <p:sldId id="611" r:id="rId102"/>
    <p:sldId id="612" r:id="rId103"/>
    <p:sldId id="613" r:id="rId104"/>
    <p:sldId id="728" r:id="rId105"/>
    <p:sldId id="654" r:id="rId106"/>
    <p:sldId id="616" r:id="rId107"/>
    <p:sldId id="617" r:id="rId108"/>
    <p:sldId id="618" r:id="rId109"/>
    <p:sldId id="619" r:id="rId110"/>
    <p:sldId id="620" r:id="rId111"/>
    <p:sldId id="621" r:id="rId112"/>
    <p:sldId id="622" r:id="rId113"/>
    <p:sldId id="623" r:id="rId114"/>
    <p:sldId id="624" r:id="rId115"/>
    <p:sldId id="625" r:id="rId116"/>
    <p:sldId id="626" r:id="rId117"/>
    <p:sldId id="627" r:id="rId118"/>
    <p:sldId id="628" r:id="rId119"/>
    <p:sldId id="629" r:id="rId120"/>
    <p:sldId id="630" r:id="rId121"/>
    <p:sldId id="631" r:id="rId122"/>
    <p:sldId id="632" r:id="rId123"/>
    <p:sldId id="633" r:id="rId124"/>
    <p:sldId id="634" r:id="rId125"/>
    <p:sldId id="635" r:id="rId126"/>
    <p:sldId id="636" r:id="rId127"/>
    <p:sldId id="637" r:id="rId128"/>
    <p:sldId id="638" r:id="rId129"/>
    <p:sldId id="642" r:id="rId130"/>
    <p:sldId id="643" r:id="rId131"/>
    <p:sldId id="644" r:id="rId132"/>
    <p:sldId id="645" r:id="rId133"/>
    <p:sldId id="655" r:id="rId134"/>
    <p:sldId id="656" r:id="rId135"/>
    <p:sldId id="647" r:id="rId136"/>
    <p:sldId id="648" r:id="rId137"/>
    <p:sldId id="722" r:id="rId138"/>
    <p:sldId id="723" r:id="rId139"/>
    <p:sldId id="746" r:id="rId140"/>
    <p:sldId id="747" r:id="rId141"/>
    <p:sldId id="657" r:id="rId142"/>
    <p:sldId id="658" r:id="rId143"/>
    <p:sldId id="696" r:id="rId144"/>
    <p:sldId id="659" r:id="rId145"/>
    <p:sldId id="660" r:id="rId146"/>
    <p:sldId id="661" r:id="rId147"/>
    <p:sldId id="662" r:id="rId148"/>
    <p:sldId id="663" r:id="rId149"/>
    <p:sldId id="664" r:id="rId150"/>
    <p:sldId id="665" r:id="rId151"/>
    <p:sldId id="666" r:id="rId152"/>
    <p:sldId id="667" r:id="rId153"/>
    <p:sldId id="735" r:id="rId154"/>
    <p:sldId id="736" r:id="rId155"/>
    <p:sldId id="734" r:id="rId156"/>
    <p:sldId id="729" r:id="rId157"/>
    <p:sldId id="730" r:id="rId158"/>
    <p:sldId id="732" r:id="rId159"/>
    <p:sldId id="731" r:id="rId160"/>
    <p:sldId id="733" r:id="rId161"/>
    <p:sldId id="669" r:id="rId162"/>
    <p:sldId id="737" r:id="rId163"/>
    <p:sldId id="670" r:id="rId164"/>
    <p:sldId id="671" r:id="rId165"/>
    <p:sldId id="672" r:id="rId166"/>
    <p:sldId id="673" r:id="rId167"/>
    <p:sldId id="721" r:id="rId168"/>
    <p:sldId id="738" r:id="rId169"/>
    <p:sldId id="739" r:id="rId170"/>
    <p:sldId id="674" r:id="rId171"/>
    <p:sldId id="748" r:id="rId172"/>
    <p:sldId id="749" r:id="rId173"/>
    <p:sldId id="675" r:id="rId174"/>
    <p:sldId id="676" r:id="rId175"/>
    <p:sldId id="677" r:id="rId176"/>
    <p:sldId id="678" r:id="rId177"/>
    <p:sldId id="679" r:id="rId178"/>
    <p:sldId id="680" r:id="rId179"/>
    <p:sldId id="681" r:id="rId180"/>
    <p:sldId id="682" r:id="rId181"/>
    <p:sldId id="683" r:id="rId182"/>
    <p:sldId id="684" r:id="rId183"/>
    <p:sldId id="750" r:id="rId184"/>
    <p:sldId id="751" r:id="rId185"/>
    <p:sldId id="687" r:id="rId186"/>
  </p:sldIdLst>
  <p:sldSz cx="9144000" cy="5143500" type="screen16x9"/>
  <p:notesSz cx="6858000" cy="9144000"/>
  <p:defaultTextStyle>
    <a:defPPr>
      <a:defRPr lang="en-US"/>
    </a:defPPr>
    <a:lvl1pPr algn="l" rtl="0" fontAlgn="base">
      <a:spcBef>
        <a:spcPct val="0"/>
      </a:spcBef>
      <a:spcAft>
        <a:spcPct val="0"/>
      </a:spcAft>
      <a:defRPr sz="2800" kern="1200">
        <a:solidFill>
          <a:schemeClr val="tx1"/>
        </a:solidFill>
        <a:latin typeface="Arial" charset="0"/>
        <a:ea typeface="ＭＳ Ｐゴシック" charset="0"/>
        <a:cs typeface="+mn-cs"/>
      </a:defRPr>
    </a:lvl1pPr>
    <a:lvl2pPr marL="456755" algn="l" rtl="0" fontAlgn="base">
      <a:spcBef>
        <a:spcPct val="0"/>
      </a:spcBef>
      <a:spcAft>
        <a:spcPct val="0"/>
      </a:spcAft>
      <a:defRPr sz="2800" kern="1200">
        <a:solidFill>
          <a:schemeClr val="tx1"/>
        </a:solidFill>
        <a:latin typeface="Arial" charset="0"/>
        <a:ea typeface="ＭＳ Ｐゴシック" charset="0"/>
        <a:cs typeface="+mn-cs"/>
      </a:defRPr>
    </a:lvl2pPr>
    <a:lvl3pPr marL="913510" algn="l" rtl="0" fontAlgn="base">
      <a:spcBef>
        <a:spcPct val="0"/>
      </a:spcBef>
      <a:spcAft>
        <a:spcPct val="0"/>
      </a:spcAft>
      <a:defRPr sz="2800" kern="1200">
        <a:solidFill>
          <a:schemeClr val="tx1"/>
        </a:solidFill>
        <a:latin typeface="Arial" charset="0"/>
        <a:ea typeface="ＭＳ Ｐゴシック" charset="0"/>
        <a:cs typeface="+mn-cs"/>
      </a:defRPr>
    </a:lvl3pPr>
    <a:lvl4pPr marL="1370263" algn="l" rtl="0" fontAlgn="base">
      <a:spcBef>
        <a:spcPct val="0"/>
      </a:spcBef>
      <a:spcAft>
        <a:spcPct val="0"/>
      </a:spcAft>
      <a:defRPr sz="2800" kern="1200">
        <a:solidFill>
          <a:schemeClr val="tx1"/>
        </a:solidFill>
        <a:latin typeface="Arial" charset="0"/>
        <a:ea typeface="ＭＳ Ｐゴシック" charset="0"/>
        <a:cs typeface="+mn-cs"/>
      </a:defRPr>
    </a:lvl4pPr>
    <a:lvl5pPr marL="1827016" algn="l" rtl="0" fontAlgn="base">
      <a:spcBef>
        <a:spcPct val="0"/>
      </a:spcBef>
      <a:spcAft>
        <a:spcPct val="0"/>
      </a:spcAft>
      <a:defRPr sz="2800" kern="1200">
        <a:solidFill>
          <a:schemeClr val="tx1"/>
        </a:solidFill>
        <a:latin typeface="Arial" charset="0"/>
        <a:ea typeface="ＭＳ Ｐゴシック" charset="0"/>
        <a:cs typeface="+mn-cs"/>
      </a:defRPr>
    </a:lvl5pPr>
    <a:lvl6pPr marL="2283773" algn="l" defTabSz="456755" rtl="0" eaLnBrk="1" latinLnBrk="0" hangingPunct="1">
      <a:defRPr sz="2800" kern="1200">
        <a:solidFill>
          <a:schemeClr val="tx1"/>
        </a:solidFill>
        <a:latin typeface="Arial" charset="0"/>
        <a:ea typeface="ＭＳ Ｐゴシック" charset="0"/>
        <a:cs typeface="+mn-cs"/>
      </a:defRPr>
    </a:lvl6pPr>
    <a:lvl7pPr marL="2740529" algn="l" defTabSz="456755" rtl="0" eaLnBrk="1" latinLnBrk="0" hangingPunct="1">
      <a:defRPr sz="2800" kern="1200">
        <a:solidFill>
          <a:schemeClr val="tx1"/>
        </a:solidFill>
        <a:latin typeface="Arial" charset="0"/>
        <a:ea typeface="ＭＳ Ｐゴシック" charset="0"/>
        <a:cs typeface="+mn-cs"/>
      </a:defRPr>
    </a:lvl7pPr>
    <a:lvl8pPr marL="3197284" algn="l" defTabSz="456755" rtl="0" eaLnBrk="1" latinLnBrk="0" hangingPunct="1">
      <a:defRPr sz="2800" kern="1200">
        <a:solidFill>
          <a:schemeClr val="tx1"/>
        </a:solidFill>
        <a:latin typeface="Arial" charset="0"/>
        <a:ea typeface="ＭＳ Ｐゴシック" charset="0"/>
        <a:cs typeface="+mn-cs"/>
      </a:defRPr>
    </a:lvl8pPr>
    <a:lvl9pPr marL="3654037" algn="l" defTabSz="456755" rtl="0" eaLnBrk="1" latinLnBrk="0" hangingPunct="1">
      <a:defRPr sz="2800"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1722">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FF0000"/>
    <a:srgbClr val="C0C0C0"/>
    <a:srgbClr val="292929"/>
    <a:srgbClr val="DDDDDD"/>
    <a:srgbClr val="CC9900"/>
    <a:srgbClr val="009900"/>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0"/>
    <p:restoredTop sz="95320" autoAdjust="0"/>
  </p:normalViewPr>
  <p:slideViewPr>
    <p:cSldViewPr>
      <p:cViewPr varScale="1">
        <p:scale>
          <a:sx n="107" d="100"/>
          <a:sy n="107" d="100"/>
        </p:scale>
        <p:origin x="178" y="77"/>
      </p:cViewPr>
      <p:guideLst>
        <p:guide orient="horz" pos="1722"/>
        <p:guide pos="2880"/>
      </p:guideLst>
    </p:cSldViewPr>
  </p:slideViewPr>
  <p:notesTextViewPr>
    <p:cViewPr>
      <p:scale>
        <a:sx n="100" d="100"/>
        <a:sy n="100" d="100"/>
      </p:scale>
      <p:origin x="0" y="0"/>
    </p:cViewPr>
  </p:notesTextViewPr>
  <p:sorterViewPr>
    <p:cViewPr>
      <p:scale>
        <a:sx n="93" d="100"/>
        <a:sy n="93" d="100"/>
      </p:scale>
      <p:origin x="0" y="6456"/>
    </p:cViewPr>
  </p:sorterViewPr>
  <p:notesViewPr>
    <p:cSldViewPr>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openxmlformats.org/officeDocument/2006/relationships/slide" Target="slides/slide124.xml"/><Relationship Id="rId159" Type="http://schemas.openxmlformats.org/officeDocument/2006/relationships/slide" Target="slides/slide145.xml"/><Relationship Id="rId170" Type="http://schemas.openxmlformats.org/officeDocument/2006/relationships/slide" Target="slides/slide156.xml"/><Relationship Id="rId191" Type="http://schemas.openxmlformats.org/officeDocument/2006/relationships/theme" Target="theme/theme1.xml"/><Relationship Id="rId107" Type="http://schemas.openxmlformats.org/officeDocument/2006/relationships/slide" Target="slides/slide93.xml"/><Relationship Id="rId11" Type="http://schemas.openxmlformats.org/officeDocument/2006/relationships/slideMaster" Target="slideMasters/slideMaster11.xml"/><Relationship Id="rId32" Type="http://schemas.openxmlformats.org/officeDocument/2006/relationships/slide" Target="slides/slide18.xml"/><Relationship Id="rId53" Type="http://schemas.openxmlformats.org/officeDocument/2006/relationships/slide" Target="slides/slide39.xml"/><Relationship Id="rId74" Type="http://schemas.openxmlformats.org/officeDocument/2006/relationships/slide" Target="slides/slide60.xml"/><Relationship Id="rId128" Type="http://schemas.openxmlformats.org/officeDocument/2006/relationships/slide" Target="slides/slide114.xml"/><Relationship Id="rId149" Type="http://schemas.openxmlformats.org/officeDocument/2006/relationships/slide" Target="slides/slide135.xml"/><Relationship Id="rId5" Type="http://schemas.openxmlformats.org/officeDocument/2006/relationships/slideMaster" Target="slideMasters/slideMaster5.xml"/><Relationship Id="rId95" Type="http://schemas.openxmlformats.org/officeDocument/2006/relationships/slide" Target="slides/slide81.xml"/><Relationship Id="rId160" Type="http://schemas.openxmlformats.org/officeDocument/2006/relationships/slide" Target="slides/slide146.xml"/><Relationship Id="rId181" Type="http://schemas.openxmlformats.org/officeDocument/2006/relationships/slide" Target="slides/slide167.xml"/><Relationship Id="rId22" Type="http://schemas.openxmlformats.org/officeDocument/2006/relationships/slide" Target="slides/slide8.xml"/><Relationship Id="rId43" Type="http://schemas.openxmlformats.org/officeDocument/2006/relationships/slide" Target="slides/slide29.xml"/><Relationship Id="rId64" Type="http://schemas.openxmlformats.org/officeDocument/2006/relationships/slide" Target="slides/slide50.xml"/><Relationship Id="rId118" Type="http://schemas.openxmlformats.org/officeDocument/2006/relationships/slide" Target="slides/slide104.xml"/><Relationship Id="rId139" Type="http://schemas.openxmlformats.org/officeDocument/2006/relationships/slide" Target="slides/slide125.xml"/><Relationship Id="rId85" Type="http://schemas.openxmlformats.org/officeDocument/2006/relationships/slide" Target="slides/slide71.xml"/><Relationship Id="rId150" Type="http://schemas.openxmlformats.org/officeDocument/2006/relationships/slide" Target="slides/slide136.xml"/><Relationship Id="rId171" Type="http://schemas.openxmlformats.org/officeDocument/2006/relationships/slide" Target="slides/slide157.xml"/><Relationship Id="rId192" Type="http://schemas.openxmlformats.org/officeDocument/2006/relationships/tableStyles" Target="tableStyles.xml"/><Relationship Id="rId12" Type="http://schemas.openxmlformats.org/officeDocument/2006/relationships/slideMaster" Target="slideMasters/slideMaster12.xml"/><Relationship Id="rId33" Type="http://schemas.openxmlformats.org/officeDocument/2006/relationships/slide" Target="slides/slide19.xml"/><Relationship Id="rId108" Type="http://schemas.openxmlformats.org/officeDocument/2006/relationships/slide" Target="slides/slide94.xml"/><Relationship Id="rId129" Type="http://schemas.openxmlformats.org/officeDocument/2006/relationships/slide" Target="slides/slide115.xml"/><Relationship Id="rId54" Type="http://schemas.openxmlformats.org/officeDocument/2006/relationships/slide" Target="slides/slide40.xml"/><Relationship Id="rId75" Type="http://schemas.openxmlformats.org/officeDocument/2006/relationships/slide" Target="slides/slide61.xml"/><Relationship Id="rId96" Type="http://schemas.openxmlformats.org/officeDocument/2006/relationships/slide" Target="slides/slide82.xml"/><Relationship Id="rId140" Type="http://schemas.openxmlformats.org/officeDocument/2006/relationships/slide" Target="slides/slide126.xml"/><Relationship Id="rId161" Type="http://schemas.openxmlformats.org/officeDocument/2006/relationships/slide" Target="slides/slide147.xml"/><Relationship Id="rId182" Type="http://schemas.openxmlformats.org/officeDocument/2006/relationships/slide" Target="slides/slide168.xml"/><Relationship Id="rId6" Type="http://schemas.openxmlformats.org/officeDocument/2006/relationships/slideMaster" Target="slideMasters/slideMaster6.xml"/><Relationship Id="rId23" Type="http://schemas.openxmlformats.org/officeDocument/2006/relationships/slide" Target="slides/slide9.xml"/><Relationship Id="rId119" Type="http://schemas.openxmlformats.org/officeDocument/2006/relationships/slide" Target="slides/slide105.xml"/><Relationship Id="rId44" Type="http://schemas.openxmlformats.org/officeDocument/2006/relationships/slide" Target="slides/slide30.xml"/><Relationship Id="rId65" Type="http://schemas.openxmlformats.org/officeDocument/2006/relationships/slide" Target="slides/slide51.xml"/><Relationship Id="rId86" Type="http://schemas.openxmlformats.org/officeDocument/2006/relationships/slide" Target="slides/slide72.xml"/><Relationship Id="rId130" Type="http://schemas.openxmlformats.org/officeDocument/2006/relationships/slide" Target="slides/slide116.xml"/><Relationship Id="rId151" Type="http://schemas.openxmlformats.org/officeDocument/2006/relationships/slide" Target="slides/slide137.xml"/><Relationship Id="rId172" Type="http://schemas.openxmlformats.org/officeDocument/2006/relationships/slide" Target="slides/slide158.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141" Type="http://schemas.openxmlformats.org/officeDocument/2006/relationships/slide" Target="slides/slide127.xml"/><Relationship Id="rId146" Type="http://schemas.openxmlformats.org/officeDocument/2006/relationships/slide" Target="slides/slide132.xml"/><Relationship Id="rId167" Type="http://schemas.openxmlformats.org/officeDocument/2006/relationships/slide" Target="slides/slide153.xml"/><Relationship Id="rId188"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162" Type="http://schemas.openxmlformats.org/officeDocument/2006/relationships/slide" Target="slides/slide148.xml"/><Relationship Id="rId183" Type="http://schemas.openxmlformats.org/officeDocument/2006/relationships/slide" Target="slides/slide169.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slide" Target="slides/slide117.xml"/><Relationship Id="rId136" Type="http://schemas.openxmlformats.org/officeDocument/2006/relationships/slide" Target="slides/slide122.xml"/><Relationship Id="rId157" Type="http://schemas.openxmlformats.org/officeDocument/2006/relationships/slide" Target="slides/slide143.xml"/><Relationship Id="rId178" Type="http://schemas.openxmlformats.org/officeDocument/2006/relationships/slide" Target="slides/slide164.xml"/><Relationship Id="rId61" Type="http://schemas.openxmlformats.org/officeDocument/2006/relationships/slide" Target="slides/slide47.xml"/><Relationship Id="rId82" Type="http://schemas.openxmlformats.org/officeDocument/2006/relationships/slide" Target="slides/slide68.xml"/><Relationship Id="rId152" Type="http://schemas.openxmlformats.org/officeDocument/2006/relationships/slide" Target="slides/slide138.xml"/><Relationship Id="rId173" Type="http://schemas.openxmlformats.org/officeDocument/2006/relationships/slide" Target="slides/slide159.xml"/><Relationship Id="rId19" Type="http://schemas.openxmlformats.org/officeDocument/2006/relationships/slide" Target="slides/slide5.xml"/><Relationship Id="rId14" Type="http://schemas.openxmlformats.org/officeDocument/2006/relationships/slideMaster" Target="slideMasters/slideMaster14.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slide" Target="slides/slide112.xml"/><Relationship Id="rId147" Type="http://schemas.openxmlformats.org/officeDocument/2006/relationships/slide" Target="slides/slide133.xml"/><Relationship Id="rId168" Type="http://schemas.openxmlformats.org/officeDocument/2006/relationships/slide" Target="slides/slide154.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142" Type="http://schemas.openxmlformats.org/officeDocument/2006/relationships/slide" Target="slides/slide128.xml"/><Relationship Id="rId163" Type="http://schemas.openxmlformats.org/officeDocument/2006/relationships/slide" Target="slides/slide149.xml"/><Relationship Id="rId184" Type="http://schemas.openxmlformats.org/officeDocument/2006/relationships/slide" Target="slides/slide170.xml"/><Relationship Id="rId189"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137" Type="http://schemas.openxmlformats.org/officeDocument/2006/relationships/slide" Target="slides/slide123.xml"/><Relationship Id="rId158" Type="http://schemas.openxmlformats.org/officeDocument/2006/relationships/slide" Target="slides/slide144.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slide" Target="slides/slide118.xml"/><Relationship Id="rId153" Type="http://schemas.openxmlformats.org/officeDocument/2006/relationships/slide" Target="slides/slide139.xml"/><Relationship Id="rId174" Type="http://schemas.openxmlformats.org/officeDocument/2006/relationships/slide" Target="slides/slide160.xml"/><Relationship Id="rId179" Type="http://schemas.openxmlformats.org/officeDocument/2006/relationships/slide" Target="slides/slide165.xml"/><Relationship Id="rId190" Type="http://schemas.openxmlformats.org/officeDocument/2006/relationships/viewProps" Target="viewProps.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slide" Target="slides/slide113.xml"/><Relationship Id="rId10" Type="http://schemas.openxmlformats.org/officeDocument/2006/relationships/slideMaster" Target="slideMasters/slideMaster10.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143" Type="http://schemas.openxmlformats.org/officeDocument/2006/relationships/slide" Target="slides/slide129.xml"/><Relationship Id="rId148" Type="http://schemas.openxmlformats.org/officeDocument/2006/relationships/slide" Target="slides/slide134.xml"/><Relationship Id="rId164" Type="http://schemas.openxmlformats.org/officeDocument/2006/relationships/slide" Target="slides/slide150.xml"/><Relationship Id="rId169" Type="http://schemas.openxmlformats.org/officeDocument/2006/relationships/slide" Target="slides/slide155.xml"/><Relationship Id="rId185" Type="http://schemas.openxmlformats.org/officeDocument/2006/relationships/slide" Target="slides/slide171.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6.xml"/><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slide" Target="slides/slide119.xml"/><Relationship Id="rId154" Type="http://schemas.openxmlformats.org/officeDocument/2006/relationships/slide" Target="slides/slide140.xml"/><Relationship Id="rId175" Type="http://schemas.openxmlformats.org/officeDocument/2006/relationships/slide" Target="slides/slide161.xml"/><Relationship Id="rId16" Type="http://schemas.openxmlformats.org/officeDocument/2006/relationships/slide" Target="slides/slide2.xml"/><Relationship Id="rId37" Type="http://schemas.openxmlformats.org/officeDocument/2006/relationships/slide" Target="slides/slide23.xml"/><Relationship Id="rId58" Type="http://schemas.openxmlformats.org/officeDocument/2006/relationships/slide" Target="slides/slide44.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44" Type="http://schemas.openxmlformats.org/officeDocument/2006/relationships/slide" Target="slides/slide130.xml"/><Relationship Id="rId90" Type="http://schemas.openxmlformats.org/officeDocument/2006/relationships/slide" Target="slides/slide76.xml"/><Relationship Id="rId165" Type="http://schemas.openxmlformats.org/officeDocument/2006/relationships/slide" Target="slides/slide151.xml"/><Relationship Id="rId186" Type="http://schemas.openxmlformats.org/officeDocument/2006/relationships/slide" Target="slides/slide172.xml"/><Relationship Id="rId27" Type="http://schemas.openxmlformats.org/officeDocument/2006/relationships/slide" Target="slides/slide13.xml"/><Relationship Id="rId48" Type="http://schemas.openxmlformats.org/officeDocument/2006/relationships/slide" Target="slides/slide34.xml"/><Relationship Id="rId69" Type="http://schemas.openxmlformats.org/officeDocument/2006/relationships/slide" Target="slides/slide55.xml"/><Relationship Id="rId113" Type="http://schemas.openxmlformats.org/officeDocument/2006/relationships/slide" Target="slides/slide99.xml"/><Relationship Id="rId134" Type="http://schemas.openxmlformats.org/officeDocument/2006/relationships/slide" Target="slides/slide120.xml"/><Relationship Id="rId80" Type="http://schemas.openxmlformats.org/officeDocument/2006/relationships/slide" Target="slides/slide66.xml"/><Relationship Id="rId155" Type="http://schemas.openxmlformats.org/officeDocument/2006/relationships/slide" Target="slides/slide141.xml"/><Relationship Id="rId176" Type="http://schemas.openxmlformats.org/officeDocument/2006/relationships/slide" Target="slides/slide162.xml"/><Relationship Id="rId17" Type="http://schemas.openxmlformats.org/officeDocument/2006/relationships/slide" Target="slides/slide3.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24" Type="http://schemas.openxmlformats.org/officeDocument/2006/relationships/slide" Target="slides/slide110.xml"/><Relationship Id="rId70" Type="http://schemas.openxmlformats.org/officeDocument/2006/relationships/slide" Target="slides/slide56.xml"/><Relationship Id="rId91" Type="http://schemas.openxmlformats.org/officeDocument/2006/relationships/slide" Target="slides/slide77.xml"/><Relationship Id="rId145" Type="http://schemas.openxmlformats.org/officeDocument/2006/relationships/slide" Target="slides/slide131.xml"/><Relationship Id="rId166" Type="http://schemas.openxmlformats.org/officeDocument/2006/relationships/slide" Target="slides/slide152.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60" Type="http://schemas.openxmlformats.org/officeDocument/2006/relationships/slide" Target="slides/slide46.xml"/><Relationship Id="rId81" Type="http://schemas.openxmlformats.org/officeDocument/2006/relationships/slide" Target="slides/slide67.xml"/><Relationship Id="rId135" Type="http://schemas.openxmlformats.org/officeDocument/2006/relationships/slide" Target="slides/slide121.xml"/><Relationship Id="rId156" Type="http://schemas.openxmlformats.org/officeDocument/2006/relationships/slide" Target="slides/slide142.xml"/><Relationship Id="rId177" Type="http://schemas.openxmlformats.org/officeDocument/2006/relationships/slide" Target="slides/slide16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36.wmf"/><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36.wmf"/><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36.wmf"/><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36.wmf"/><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36.wmf"/><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36.wmf"/><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44A32A-F7F5-4C91-B557-50A5A745B9C6}" type="datetimeFigureOut">
              <a:rPr lang="zh-CN" altLang="en-US" smtClean="0"/>
              <a:t>2023/3/14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88910-B500-4A05-8601-48C73021729B}" type="slidenum">
              <a:rPr lang="zh-CN" altLang="en-US" smtClean="0"/>
              <a:t>‹#›</a:t>
            </a:fld>
            <a:endParaRPr lang="zh-CN" altLang="en-US"/>
          </a:p>
        </p:txBody>
      </p:sp>
    </p:spTree>
    <p:extLst>
      <p:ext uri="{BB962C8B-B14F-4D97-AF65-F5344CB8AC3E}">
        <p14:creationId xmlns:p14="http://schemas.microsoft.com/office/powerpoint/2010/main" val="27171572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14B8E-27FF-364D-A34F-061392839420}" type="datetimeFigureOut">
              <a:rPr lang="en-US" smtClean="0"/>
              <a:t>3/14/2023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217C7B-105E-184D-8516-7B28D9AB7F3A}" type="slidenum">
              <a:rPr lang="en-US" smtClean="0"/>
              <a:t>‹#›</a:t>
            </a:fld>
            <a:endParaRPr lang="en-US"/>
          </a:p>
        </p:txBody>
      </p:sp>
    </p:spTree>
    <p:extLst>
      <p:ext uri="{BB962C8B-B14F-4D97-AF65-F5344CB8AC3E}">
        <p14:creationId xmlns:p14="http://schemas.microsoft.com/office/powerpoint/2010/main" val="909899990"/>
      </p:ext>
    </p:extLst>
  </p:cSld>
  <p:clrMap bg1="lt1" tx1="dk1" bg2="lt2" tx2="dk2" accent1="accent1" accent2="accent2" accent3="accent3" accent4="accent4" accent5="accent5" accent6="accent6" hlink="hlink" folHlink="folHlink"/>
  <p:notesStyle>
    <a:lvl1pPr marL="0" algn="l" defTabSz="456755" rtl="0" eaLnBrk="1" latinLnBrk="0" hangingPunct="1">
      <a:defRPr sz="1200" kern="1200">
        <a:solidFill>
          <a:schemeClr val="tx1"/>
        </a:solidFill>
        <a:latin typeface="+mn-lt"/>
        <a:ea typeface="+mn-ea"/>
        <a:cs typeface="+mn-cs"/>
      </a:defRPr>
    </a:lvl1pPr>
    <a:lvl2pPr marL="456755" algn="l" defTabSz="456755" rtl="0" eaLnBrk="1" latinLnBrk="0" hangingPunct="1">
      <a:defRPr sz="1200" kern="1200">
        <a:solidFill>
          <a:schemeClr val="tx1"/>
        </a:solidFill>
        <a:latin typeface="+mn-lt"/>
        <a:ea typeface="+mn-ea"/>
        <a:cs typeface="+mn-cs"/>
      </a:defRPr>
    </a:lvl2pPr>
    <a:lvl3pPr marL="913510" algn="l" defTabSz="456755" rtl="0" eaLnBrk="1" latinLnBrk="0" hangingPunct="1">
      <a:defRPr sz="1200" kern="1200">
        <a:solidFill>
          <a:schemeClr val="tx1"/>
        </a:solidFill>
        <a:latin typeface="+mn-lt"/>
        <a:ea typeface="+mn-ea"/>
        <a:cs typeface="+mn-cs"/>
      </a:defRPr>
    </a:lvl3pPr>
    <a:lvl4pPr marL="1370263" algn="l" defTabSz="456755" rtl="0" eaLnBrk="1" latinLnBrk="0" hangingPunct="1">
      <a:defRPr sz="1200" kern="1200">
        <a:solidFill>
          <a:schemeClr val="tx1"/>
        </a:solidFill>
        <a:latin typeface="+mn-lt"/>
        <a:ea typeface="+mn-ea"/>
        <a:cs typeface="+mn-cs"/>
      </a:defRPr>
    </a:lvl4pPr>
    <a:lvl5pPr marL="1827016" algn="l" defTabSz="456755" rtl="0" eaLnBrk="1" latinLnBrk="0" hangingPunct="1">
      <a:defRPr sz="1200" kern="1200">
        <a:solidFill>
          <a:schemeClr val="tx1"/>
        </a:solidFill>
        <a:latin typeface="+mn-lt"/>
        <a:ea typeface="+mn-ea"/>
        <a:cs typeface="+mn-cs"/>
      </a:defRPr>
    </a:lvl5pPr>
    <a:lvl6pPr marL="2283773" algn="l" defTabSz="456755" rtl="0" eaLnBrk="1" latinLnBrk="0" hangingPunct="1">
      <a:defRPr sz="1200" kern="1200">
        <a:solidFill>
          <a:schemeClr val="tx1"/>
        </a:solidFill>
        <a:latin typeface="+mn-lt"/>
        <a:ea typeface="+mn-ea"/>
        <a:cs typeface="+mn-cs"/>
      </a:defRPr>
    </a:lvl6pPr>
    <a:lvl7pPr marL="2740529" algn="l" defTabSz="456755" rtl="0" eaLnBrk="1" latinLnBrk="0" hangingPunct="1">
      <a:defRPr sz="1200" kern="1200">
        <a:solidFill>
          <a:schemeClr val="tx1"/>
        </a:solidFill>
        <a:latin typeface="+mn-lt"/>
        <a:ea typeface="+mn-ea"/>
        <a:cs typeface="+mn-cs"/>
      </a:defRPr>
    </a:lvl7pPr>
    <a:lvl8pPr marL="3197284" algn="l" defTabSz="456755" rtl="0" eaLnBrk="1" latinLnBrk="0" hangingPunct="1">
      <a:defRPr sz="1200" kern="1200">
        <a:solidFill>
          <a:schemeClr val="tx1"/>
        </a:solidFill>
        <a:latin typeface="+mn-lt"/>
        <a:ea typeface="+mn-ea"/>
        <a:cs typeface="+mn-cs"/>
      </a:defRPr>
    </a:lvl8pPr>
    <a:lvl9pPr marL="3654037" algn="l" defTabSz="45675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to put block multi-vector algorithms?</a:t>
            </a:r>
          </a:p>
          <a:p>
            <a:r>
              <a:rPr lang="en-US" dirty="0" smtClean="0"/>
              <a:t>Percentage of Future</a:t>
            </a:r>
            <a:r>
              <a:rPr lang="en-US" baseline="0" dirty="0" smtClean="0"/>
              <a:t> Work</a:t>
            </a:r>
          </a:p>
          <a:p>
            <a:r>
              <a:rPr lang="en-US" baseline="0" dirty="0" smtClean="0"/>
              <a:t>Diagram</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1</a:t>
            </a:fld>
            <a:endParaRPr lang="en-US"/>
          </a:p>
        </p:txBody>
      </p:sp>
    </p:spTree>
    <p:extLst>
      <p:ext uri="{BB962C8B-B14F-4D97-AF65-F5344CB8AC3E}">
        <p14:creationId xmlns:p14="http://schemas.microsoft.com/office/powerpoint/2010/main" val="1418875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981A7CD4-D5C6-415D-801B-8E5415BDD764}" type="slidenum">
              <a:rPr lang="en-US" altLang="en-US" sz="1100"/>
              <a:pPr/>
              <a:t>23</a:t>
            </a:fld>
            <a:endParaRPr lang="en-US" altLang="en-US" sz="1100"/>
          </a:p>
        </p:txBody>
      </p:sp>
      <p:sp>
        <p:nvSpPr>
          <p:cNvPr id="223235" name="Rectangle 2"/>
          <p:cNvSpPr>
            <a:spLocks noGrp="1" noRot="1" noChangeAspect="1" noChangeArrowheads="1" noTextEdit="1"/>
          </p:cNvSpPr>
          <p:nvPr>
            <p:ph type="sldImg"/>
          </p:nvPr>
        </p:nvSpPr>
        <p:spPr>
          <a:xfrm>
            <a:off x="-1411288" y="382588"/>
            <a:ext cx="9688513" cy="5449887"/>
          </a:xfrm>
          <a:ln/>
        </p:spPr>
      </p:sp>
      <p:sp>
        <p:nvSpPr>
          <p:cNvPr id="223236" name="Rectangle 3"/>
          <p:cNvSpPr>
            <a:spLocks noGrp="1" noChangeArrowheads="1"/>
          </p:cNvSpPr>
          <p:nvPr>
            <p:ph type="body" idx="1"/>
          </p:nvPr>
        </p:nvSpPr>
        <p:spPr>
          <a:xfrm>
            <a:off x="828973" y="6062738"/>
            <a:ext cx="5268516" cy="2416024"/>
          </a:xfrm>
          <a:noFill/>
        </p:spPr>
        <p:txBody>
          <a:bodyPr/>
          <a:lstStyle/>
          <a:p>
            <a:pPr eaLnBrk="1" hangingPunct="1"/>
            <a:r>
              <a:rPr lang="en-US" altLang="en-US" smtClean="0"/>
              <a:t>ones, divide by 9</a:t>
            </a:r>
          </a:p>
        </p:txBody>
      </p:sp>
    </p:spTree>
    <p:extLst>
      <p:ext uri="{BB962C8B-B14F-4D97-AF65-F5344CB8AC3E}">
        <p14:creationId xmlns:p14="http://schemas.microsoft.com/office/powerpoint/2010/main" val="1728716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217C7B-105E-184D-8516-7B28D9AB7F3A}" type="slidenum">
              <a:rPr lang="en-US" smtClean="0"/>
              <a:t>125</a:t>
            </a:fld>
            <a:endParaRPr lang="en-US"/>
          </a:p>
        </p:txBody>
      </p:sp>
    </p:spTree>
    <p:extLst>
      <p:ext uri="{BB962C8B-B14F-4D97-AF65-F5344CB8AC3E}">
        <p14:creationId xmlns:p14="http://schemas.microsoft.com/office/powerpoint/2010/main" val="19289038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33429505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5" name="Shape 7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003203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97222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Shape 8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3" name="Shape 8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9002821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Shape 8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2" name="Shape 8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657304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1" name="Shape 8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692545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0" name="Shape 8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963152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Shape 8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9" name="Shape 8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989994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8" name="Shape 8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17541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A9820688-E442-4FCF-B213-FF2359B9E94C}" type="slidenum">
              <a:rPr lang="en-US" altLang="en-US" sz="1100"/>
              <a:pPr/>
              <a:t>24</a:t>
            </a:fld>
            <a:endParaRPr lang="en-US" altLang="en-US" sz="1100"/>
          </a:p>
        </p:txBody>
      </p:sp>
      <p:sp>
        <p:nvSpPr>
          <p:cNvPr id="224259" name="Rectangle 2"/>
          <p:cNvSpPr>
            <a:spLocks noGrp="1" noRot="1" noChangeAspect="1" noChangeArrowheads="1" noTextEdit="1"/>
          </p:cNvSpPr>
          <p:nvPr>
            <p:ph type="sldImg"/>
          </p:nvPr>
        </p:nvSpPr>
        <p:spPr>
          <a:xfrm>
            <a:off x="-1411288" y="382588"/>
            <a:ext cx="9688513" cy="5449887"/>
          </a:xfrm>
          <a:ln/>
        </p:spPr>
      </p:sp>
      <p:sp>
        <p:nvSpPr>
          <p:cNvPr id="224260" name="Rectangle 3"/>
          <p:cNvSpPr>
            <a:spLocks noGrp="1" noChangeArrowheads="1"/>
          </p:cNvSpPr>
          <p:nvPr>
            <p:ph type="body" idx="1"/>
          </p:nvPr>
        </p:nvSpPr>
        <p:spPr>
          <a:xfrm>
            <a:off x="828973" y="6062738"/>
            <a:ext cx="5268516" cy="2416024"/>
          </a:xfrm>
          <a:noFill/>
        </p:spPr>
        <p:txBody>
          <a:bodyPr/>
          <a:lstStyle/>
          <a:p>
            <a:pPr eaLnBrk="1" hangingPunct="1"/>
            <a:r>
              <a:rPr lang="en-US" altLang="en-US" smtClean="0"/>
              <a:t>ones, divide by 9</a:t>
            </a:r>
          </a:p>
        </p:txBody>
      </p:sp>
    </p:spTree>
    <p:extLst>
      <p:ext uri="{BB962C8B-B14F-4D97-AF65-F5344CB8AC3E}">
        <p14:creationId xmlns:p14="http://schemas.microsoft.com/office/powerpoint/2010/main" val="23481868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Shape 8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7" name="Shape 8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826140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6" name="Shape 8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76183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r>
              <a:rPr lang="zh-CN" altLang="en-US" dirty="0" smtClean="0"/>
              <a:t>核的数目，</a:t>
            </a:r>
            <a:r>
              <a:rPr lang="en-US" altLang="zh-CN" dirty="0" smtClean="0"/>
              <a:t>n</a:t>
            </a:r>
            <a:r>
              <a:rPr lang="zh-CN" altLang="en-US" dirty="0" smtClean="0"/>
              <a:t>相邻四个</a:t>
            </a:r>
            <a:endParaRPr lang="zh-CN" altLang="en-US" dirty="0"/>
          </a:p>
        </p:txBody>
      </p:sp>
      <p:sp>
        <p:nvSpPr>
          <p:cNvPr id="4" name="灯片编号占位符 3"/>
          <p:cNvSpPr>
            <a:spLocks noGrp="1"/>
          </p:cNvSpPr>
          <p:nvPr>
            <p:ph type="sldNum" sz="quarter" idx="10"/>
          </p:nvPr>
        </p:nvSpPr>
        <p:spPr/>
        <p:txBody>
          <a:bodyPr/>
          <a:lstStyle/>
          <a:p>
            <a:fld id="{D4217C7B-105E-184D-8516-7B28D9AB7F3A}" type="slidenum">
              <a:rPr lang="en-US" smtClean="0"/>
              <a:t>140</a:t>
            </a:fld>
            <a:endParaRPr lang="en-US"/>
          </a:p>
        </p:txBody>
      </p:sp>
    </p:spTree>
    <p:extLst>
      <p:ext uri="{BB962C8B-B14F-4D97-AF65-F5344CB8AC3E}">
        <p14:creationId xmlns:p14="http://schemas.microsoft.com/office/powerpoint/2010/main" val="8561101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某个神经元对某块图像激活值很大，反向找出该块图像</a:t>
            </a:r>
            <a:endParaRPr lang="zh-CN" altLang="en-US" dirty="0"/>
          </a:p>
        </p:txBody>
      </p:sp>
      <p:sp>
        <p:nvSpPr>
          <p:cNvPr id="4" name="灯片编号占位符 3"/>
          <p:cNvSpPr>
            <a:spLocks noGrp="1"/>
          </p:cNvSpPr>
          <p:nvPr>
            <p:ph type="sldNum" sz="quarter" idx="10"/>
          </p:nvPr>
        </p:nvSpPr>
        <p:spPr/>
        <p:txBody>
          <a:bodyPr/>
          <a:lstStyle/>
          <a:p>
            <a:fld id="{D4217C7B-105E-184D-8516-7B28D9AB7F3A}" type="slidenum">
              <a:rPr lang="en-US" smtClean="0"/>
              <a:t>144</a:t>
            </a:fld>
            <a:endParaRPr lang="en-US"/>
          </a:p>
        </p:txBody>
      </p:sp>
    </p:spTree>
    <p:extLst>
      <p:ext uri="{BB962C8B-B14F-4D97-AF65-F5344CB8AC3E}">
        <p14:creationId xmlns:p14="http://schemas.microsoft.com/office/powerpoint/2010/main" val="24428668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指定神经元的激活值相对于输入图像 每个像素的梯度</a:t>
            </a:r>
            <a:endParaRPr lang="zh-CN" altLang="en-US" dirty="0"/>
          </a:p>
        </p:txBody>
      </p:sp>
      <p:sp>
        <p:nvSpPr>
          <p:cNvPr id="4" name="灯片编号占位符 3"/>
          <p:cNvSpPr>
            <a:spLocks noGrp="1"/>
          </p:cNvSpPr>
          <p:nvPr>
            <p:ph type="sldNum" sz="quarter" idx="10"/>
          </p:nvPr>
        </p:nvSpPr>
        <p:spPr/>
        <p:txBody>
          <a:bodyPr/>
          <a:lstStyle/>
          <a:p>
            <a:fld id="{D4217C7B-105E-184D-8516-7B28D9AB7F3A}" type="slidenum">
              <a:rPr lang="en-US" smtClean="0"/>
              <a:t>145</a:t>
            </a:fld>
            <a:endParaRPr lang="en-US"/>
          </a:p>
        </p:txBody>
      </p:sp>
    </p:spTree>
    <p:extLst>
      <p:ext uri="{BB962C8B-B14F-4D97-AF65-F5344CB8AC3E}">
        <p14:creationId xmlns:p14="http://schemas.microsoft.com/office/powerpoint/2010/main" val="23715471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6" name="Shape 8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zh-CN" altLang="en-US" dirty="0" smtClean="0"/>
              <a:t>反复堆叠</a:t>
            </a:r>
            <a:r>
              <a:rPr lang="en-US" altLang="zh-CN" dirty="0" smtClean="0"/>
              <a:t>3*3</a:t>
            </a:r>
            <a:r>
              <a:rPr lang="zh-CN" altLang="en-US" dirty="0" smtClean="0"/>
              <a:t>的小型卷积核和</a:t>
            </a:r>
            <a:r>
              <a:rPr lang="en-US" altLang="zh-CN" dirty="0" smtClean="0"/>
              <a:t>2*2</a:t>
            </a:r>
            <a:r>
              <a:rPr lang="zh-CN" altLang="en-US" dirty="0" smtClean="0"/>
              <a:t>的最大池化层</a:t>
            </a:r>
            <a:endParaRPr lang="en-US" altLang="zh-CN" dirty="0" smtClean="0"/>
          </a:p>
          <a:p>
            <a:pPr lvl="0">
              <a:spcBef>
                <a:spcPts val="0"/>
              </a:spcBef>
              <a:buNone/>
            </a:pPr>
            <a:endParaRPr lang="en-US" dirty="0" smtClean="0"/>
          </a:p>
          <a:p>
            <a:pPr lvl="0">
              <a:spcBef>
                <a:spcPts val="0"/>
              </a:spcBef>
              <a:buNone/>
            </a:pPr>
            <a:r>
              <a:rPr lang="en-US" altLang="zh-CN" sz="1200" b="0" i="0" kern="1200" dirty="0" err="1" smtClean="0">
                <a:solidFill>
                  <a:schemeClr val="tx1"/>
                </a:solidFill>
                <a:effectLst/>
                <a:latin typeface="+mn-lt"/>
                <a:ea typeface="+mn-ea"/>
                <a:cs typeface="+mn-cs"/>
              </a:rPr>
              <a:t>VGGNet</a:t>
            </a:r>
            <a:r>
              <a:rPr lang="zh-CN" altLang="en-US" sz="1200" b="0" i="0" kern="1200" dirty="0" smtClean="0">
                <a:solidFill>
                  <a:schemeClr val="tx1"/>
                </a:solidFill>
                <a:effectLst/>
                <a:latin typeface="+mn-lt"/>
                <a:ea typeface="+mn-ea"/>
                <a:cs typeface="+mn-cs"/>
              </a:rPr>
              <a:t>的扩展性很强，迁移到其他图片数据上的泛化性非常好。</a:t>
            </a:r>
            <a:r>
              <a:rPr lang="en-US" altLang="zh-CN" sz="1200" b="0" i="0" kern="1200" dirty="0" err="1" smtClean="0">
                <a:solidFill>
                  <a:schemeClr val="tx1"/>
                </a:solidFill>
                <a:effectLst/>
                <a:latin typeface="+mn-lt"/>
                <a:ea typeface="+mn-ea"/>
                <a:cs typeface="+mn-cs"/>
              </a:rPr>
              <a:t>VGGNet</a:t>
            </a:r>
            <a:r>
              <a:rPr lang="zh-CN" altLang="en-US" sz="1200" b="0" i="0" kern="1200" dirty="0" smtClean="0">
                <a:solidFill>
                  <a:schemeClr val="tx1"/>
                </a:solidFill>
                <a:effectLst/>
                <a:latin typeface="+mn-lt"/>
                <a:ea typeface="+mn-ea"/>
                <a:cs typeface="+mn-cs"/>
              </a:rPr>
              <a:t>的结构非常简洁，整个网络都使用同样大小的卷积核尺寸（</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）和最大池化层（</a:t>
            </a:r>
            <a:r>
              <a:rPr lang="en-US" altLang="zh-CN" sz="1200" b="0" i="0" kern="1200" dirty="0" smtClean="0">
                <a:solidFill>
                  <a:schemeClr val="tx1"/>
                </a:solidFill>
                <a:effectLst/>
                <a:latin typeface="+mn-lt"/>
                <a:ea typeface="+mn-ea"/>
                <a:cs typeface="+mn-cs"/>
              </a:rPr>
              <a:t>2*2</a:t>
            </a:r>
            <a:r>
              <a:rPr lang="zh-CN" altLang="en-US" sz="1200" b="0" i="0" kern="1200" dirty="0" smtClean="0">
                <a:solidFill>
                  <a:schemeClr val="tx1"/>
                </a:solidFill>
                <a:effectLst/>
                <a:latin typeface="+mn-lt"/>
                <a:ea typeface="+mn-ea"/>
                <a:cs typeface="+mn-cs"/>
              </a:rPr>
              <a:t>），卷积步长为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，都采用</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作为激活函数。 </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利用多个堆叠的更小尺寸的卷积核取得的效果优于使用更大尺寸的卷积核，因为多个非线性层会增加网络的深度，从而允许其学习更复杂的特征，并且计算成本更低。</a:t>
            </a:r>
            <a:endParaRPr lang="en-US" altLang="zh-CN" sz="1200" b="0" i="0" kern="1200" dirty="0" smtClean="0">
              <a:solidFill>
                <a:schemeClr val="tx1"/>
              </a:solidFill>
              <a:effectLst/>
              <a:latin typeface="+mn-lt"/>
              <a:ea typeface="+mn-ea"/>
              <a:cs typeface="+mn-cs"/>
            </a:endParaRPr>
          </a:p>
          <a:p>
            <a:pPr lvl="0">
              <a:spcBef>
                <a:spcPts val="0"/>
              </a:spcBef>
              <a:buNone/>
            </a:pPr>
            <a:endParaRPr lang="en-US" altLang="zh-CN" sz="1200" b="0" i="0" kern="1200" dirty="0" smtClean="0">
              <a:solidFill>
                <a:schemeClr val="tx1"/>
              </a:solidFill>
              <a:effectLst/>
              <a:latin typeface="+mn-lt"/>
              <a:ea typeface="+mn-ea"/>
              <a:cs typeface="+mn-cs"/>
            </a:endParaRPr>
          </a:p>
          <a:p>
            <a:pPr lvl="0">
              <a:spcBef>
                <a:spcPts val="0"/>
              </a:spcBef>
              <a:buNone/>
            </a:pPr>
            <a:r>
              <a:rPr lang="en-US" altLang="zh-CN" dirty="0" smtClean="0"/>
              <a:t>Trick</a:t>
            </a:r>
            <a:r>
              <a:rPr lang="zh-CN" altLang="en-US" dirty="0" smtClean="0"/>
              <a:t>：</a:t>
            </a:r>
            <a:r>
              <a:rPr lang="en-US" altLang="zh-CN" dirty="0" err="1" smtClean="0"/>
              <a:t>VGGNet</a:t>
            </a:r>
            <a:r>
              <a:rPr lang="zh-CN" altLang="en-US" dirty="0" smtClean="0"/>
              <a:t>在训练时有一个技巧，先训练级别</a:t>
            </a:r>
            <a:r>
              <a:rPr lang="en-US" altLang="zh-CN" dirty="0" smtClean="0"/>
              <a:t>A</a:t>
            </a:r>
            <a:r>
              <a:rPr lang="zh-CN" altLang="en-US" dirty="0" smtClean="0"/>
              <a:t>的简单网络，再复用</a:t>
            </a:r>
            <a:r>
              <a:rPr lang="en-US" altLang="zh-CN" dirty="0" smtClean="0"/>
              <a:t>A</a:t>
            </a:r>
            <a:r>
              <a:rPr lang="zh-CN" altLang="en-US" dirty="0" smtClean="0"/>
              <a:t>网络的权重来初始化后面的几个复杂模型，这样训练收敛的速度更快。</a:t>
            </a:r>
            <a:br>
              <a:rPr lang="zh-CN" altLang="en-US" dirty="0" smtClean="0"/>
            </a:br>
            <a:endParaRPr dirty="0"/>
          </a:p>
        </p:txBody>
      </p:sp>
    </p:spTree>
    <p:extLst>
      <p:ext uri="{BB962C8B-B14F-4D97-AF65-F5344CB8AC3E}">
        <p14:creationId xmlns:p14="http://schemas.microsoft.com/office/powerpoint/2010/main" val="31303763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17612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Shape 9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9" name="Shape 9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11254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0" name="Shape 9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004951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2" name="Shape 9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采用模块化结构，方便增添和修改。其实网络结构就是叠加</a:t>
            </a:r>
            <a:r>
              <a:rPr lang="en-US" altLang="zh-CN" sz="1200" b="0" i="0" kern="1200" dirty="0" smtClean="0">
                <a:solidFill>
                  <a:schemeClr val="tx1"/>
                </a:solidFill>
                <a:effectLst/>
                <a:latin typeface="+mn-lt"/>
                <a:ea typeface="+mn-ea"/>
                <a:cs typeface="+mn-cs"/>
              </a:rPr>
              <a:t>Inception Module</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采用</a:t>
            </a:r>
            <a:r>
              <a:rPr lang="en-US" altLang="zh-CN" sz="1200" b="0" i="0" kern="1200" dirty="0" smtClean="0">
                <a:solidFill>
                  <a:schemeClr val="tx1"/>
                </a:solidFill>
                <a:effectLst/>
                <a:latin typeface="+mn-lt"/>
                <a:ea typeface="+mn-ea"/>
                <a:cs typeface="+mn-cs"/>
              </a:rPr>
              <a:t>Network in Network</a:t>
            </a:r>
            <a:r>
              <a:rPr lang="zh-CN" altLang="en-US" sz="1200" b="0" i="0" kern="1200" dirty="0" smtClean="0">
                <a:solidFill>
                  <a:schemeClr val="tx1"/>
                </a:solidFill>
                <a:effectLst/>
                <a:latin typeface="+mn-lt"/>
                <a:ea typeface="+mn-ea"/>
                <a:cs typeface="+mn-cs"/>
              </a:rPr>
              <a:t>中用</a:t>
            </a:r>
            <a:r>
              <a:rPr lang="en-US" altLang="zh-CN" sz="1200" b="0" i="0" kern="1200" dirty="0" err="1" smtClean="0">
                <a:solidFill>
                  <a:schemeClr val="tx1"/>
                </a:solidFill>
                <a:effectLst/>
                <a:latin typeface="+mn-lt"/>
                <a:ea typeface="+mn-ea"/>
                <a:cs typeface="+mn-cs"/>
              </a:rPr>
              <a:t>Averagepool</a:t>
            </a:r>
            <a:r>
              <a:rPr lang="zh-CN" altLang="en-US" sz="1200" b="0" i="0" kern="1200" dirty="0" smtClean="0">
                <a:solidFill>
                  <a:schemeClr val="tx1"/>
                </a:solidFill>
                <a:effectLst/>
                <a:latin typeface="+mn-lt"/>
                <a:ea typeface="+mn-ea"/>
                <a:cs typeface="+mn-cs"/>
              </a:rPr>
              <a:t>来代替全连接层的思想。实际在最后一层还是添加了一个全连接层，是为了大家做</a:t>
            </a:r>
            <a:r>
              <a:rPr lang="en-US" altLang="zh-CN" sz="1200" b="0" i="0" kern="1200" dirty="0" err="1" smtClean="0">
                <a:solidFill>
                  <a:schemeClr val="tx1"/>
                </a:solidFill>
                <a:effectLst/>
                <a:latin typeface="+mn-lt"/>
                <a:ea typeface="+mn-ea"/>
                <a:cs typeface="+mn-cs"/>
              </a:rPr>
              <a:t>finetune</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依然使用</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层，防止过拟合。</a:t>
            </a:r>
          </a:p>
          <a:p>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另外增加了两个辅助的</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分支，作用有两点，一是为了避免梯度消失，用于向前传导梯度。反向传播时如果有一层求导为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，链式求导结果则为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。二是将中间某一层输出用作分类，起到模型融合作用。最后的</a:t>
            </a:r>
            <a:r>
              <a:rPr lang="en-US" altLang="zh-CN" sz="1200" b="0" i="0" kern="1200" dirty="0" smtClean="0">
                <a:solidFill>
                  <a:schemeClr val="tx1"/>
                </a:solidFill>
                <a:effectLst/>
                <a:latin typeface="+mn-lt"/>
                <a:ea typeface="+mn-ea"/>
                <a:cs typeface="+mn-cs"/>
              </a:rPr>
              <a:t>loss=loss_2 + 0.3 * loss_1 + 0.3 * loss_0</a:t>
            </a:r>
            <a:r>
              <a:rPr lang="zh-CN" altLang="en-US" sz="1200" b="0" i="0" kern="1200" dirty="0" smtClean="0">
                <a:solidFill>
                  <a:schemeClr val="tx1"/>
                </a:solidFill>
                <a:effectLst/>
                <a:latin typeface="+mn-lt"/>
                <a:ea typeface="+mn-ea"/>
                <a:cs typeface="+mn-cs"/>
              </a:rPr>
              <a:t>。实际测试时，这两个辅助</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分支会被去掉。</a:t>
            </a:r>
          </a:p>
          <a:p>
            <a:pPr lvl="0" rtl="0">
              <a:spcBef>
                <a:spcPts val="0"/>
              </a:spcBef>
              <a:buNone/>
            </a:pPr>
            <a:endParaRPr lang="en-US" altLang="zh-CN" sz="1200" b="1" i="0" kern="1200" dirty="0" smtClean="0">
              <a:solidFill>
                <a:schemeClr val="tx1"/>
              </a:solidFill>
              <a:effectLst/>
              <a:latin typeface="+mn-lt"/>
              <a:ea typeface="+mn-ea"/>
              <a:cs typeface="+mn-cs"/>
            </a:endParaRPr>
          </a:p>
          <a:p>
            <a:pPr lvl="0" rtl="0">
              <a:spcBef>
                <a:spcPts val="0"/>
              </a:spcBef>
              <a:buNone/>
            </a:pPr>
            <a:endParaRPr lang="en-US" altLang="zh-CN" sz="1200" b="1" i="0" kern="1200" dirty="0" smtClean="0">
              <a:solidFill>
                <a:schemeClr val="tx1"/>
              </a:solidFill>
              <a:effectLst/>
              <a:latin typeface="+mn-lt"/>
              <a:ea typeface="+mn-ea"/>
              <a:cs typeface="+mn-cs"/>
            </a:endParaRPr>
          </a:p>
          <a:p>
            <a:pPr lvl="0" rtl="0">
              <a:spcBef>
                <a:spcPts val="0"/>
              </a:spcBef>
              <a:buNone/>
            </a:pPr>
            <a:r>
              <a:rPr lang="zh-CN" altLang="en-US" sz="1200" b="1" i="0" kern="1200" dirty="0" smtClean="0">
                <a:solidFill>
                  <a:schemeClr val="tx1"/>
                </a:solidFill>
                <a:effectLst/>
                <a:latin typeface="+mn-lt"/>
                <a:ea typeface="+mn-ea"/>
                <a:cs typeface="+mn-cs"/>
              </a:rPr>
              <a:t>通过多个卷积核提取图像不同尺度的信息，最后进行融合，可以得到图像更好的表征</a:t>
            </a:r>
            <a:r>
              <a:rPr lang="zh-CN" altLang="en-US" sz="1200" b="0" i="0" kern="1200" dirty="0" smtClean="0">
                <a:solidFill>
                  <a:schemeClr val="tx1"/>
                </a:solidFill>
                <a:effectLst/>
                <a:latin typeface="+mn-lt"/>
                <a:ea typeface="+mn-ea"/>
                <a:cs typeface="+mn-cs"/>
              </a:rPr>
              <a:t>。</a:t>
            </a:r>
            <a:endParaRPr dirty="0"/>
          </a:p>
        </p:txBody>
      </p:sp>
    </p:spTree>
    <p:extLst>
      <p:ext uri="{BB962C8B-B14F-4D97-AF65-F5344CB8AC3E}">
        <p14:creationId xmlns:p14="http://schemas.microsoft.com/office/powerpoint/2010/main" val="3332062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D982A3DD-D9D4-4CA3-97E2-2913ADBD269A}" type="slidenum">
              <a:rPr lang="en-US" altLang="en-US" sz="1100"/>
              <a:pPr/>
              <a:t>25</a:t>
            </a:fld>
            <a:endParaRPr lang="en-US" altLang="en-US" sz="1100"/>
          </a:p>
        </p:txBody>
      </p:sp>
      <p:sp>
        <p:nvSpPr>
          <p:cNvPr id="225283" name="Rectangle 2"/>
          <p:cNvSpPr>
            <a:spLocks noGrp="1" noRot="1" noChangeAspect="1" noChangeArrowheads="1" noTextEdit="1"/>
          </p:cNvSpPr>
          <p:nvPr>
            <p:ph type="sldImg"/>
          </p:nvPr>
        </p:nvSpPr>
        <p:spPr>
          <a:xfrm>
            <a:off x="-1411288" y="382588"/>
            <a:ext cx="9688513" cy="5449887"/>
          </a:xfrm>
          <a:ln/>
        </p:spPr>
      </p:sp>
      <p:sp>
        <p:nvSpPr>
          <p:cNvPr id="225284" name="Rectangle 3"/>
          <p:cNvSpPr>
            <a:spLocks noGrp="1" noChangeArrowheads="1"/>
          </p:cNvSpPr>
          <p:nvPr>
            <p:ph type="body" idx="1"/>
          </p:nvPr>
        </p:nvSpPr>
        <p:spPr>
          <a:xfrm>
            <a:off x="828973" y="6062738"/>
            <a:ext cx="5268516" cy="2416024"/>
          </a:xfrm>
          <a:noFill/>
        </p:spPr>
        <p:txBody>
          <a:bodyPr/>
          <a:lstStyle/>
          <a:p>
            <a:pPr eaLnBrk="1" hangingPunct="1"/>
            <a:endParaRPr lang="en-US" altLang="en-US" smtClean="0"/>
          </a:p>
        </p:txBody>
      </p:sp>
    </p:spTree>
    <p:extLst>
      <p:ext uri="{BB962C8B-B14F-4D97-AF65-F5344CB8AC3E}">
        <p14:creationId xmlns:p14="http://schemas.microsoft.com/office/powerpoint/2010/main" val="22944664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Shape 9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3" name="Shape 9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2422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Shape 10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2" name="Shape 10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43614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1" name="Shape 9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94081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Shape 9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1" name="Shape 9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95364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8" name="Shape 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32797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4" name="Shape 9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383743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Shape 9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5" name="Shape 9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762798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Shape 10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6" name="Shape 10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42471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Shape 10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6" name="Shape 10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2228404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Shape 10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4" name="Shape 10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2788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43943D89-7EC6-4F7F-9098-CCFF1C0942CE}" type="slidenum">
              <a:rPr lang="zh-CN" altLang="en-US" smtClean="0">
                <a:latin typeface="等线" pitchFamily="2" charset="-122"/>
              </a:rPr>
              <a:pPr fontAlgn="base">
                <a:spcBef>
                  <a:spcPct val="0"/>
                </a:spcBef>
                <a:spcAft>
                  <a:spcPct val="0"/>
                </a:spcAft>
              </a:pPr>
              <a:t>26</a:t>
            </a:fld>
            <a:endParaRPr lang="zh-CN" altLang="en-US" smtClean="0">
              <a:latin typeface="等线" pitchFamily="2" charset="-122"/>
            </a:endParaRPr>
          </a:p>
        </p:txBody>
      </p:sp>
    </p:spTree>
    <p:extLst>
      <p:ext uri="{BB962C8B-B14F-4D97-AF65-F5344CB8AC3E}">
        <p14:creationId xmlns:p14="http://schemas.microsoft.com/office/powerpoint/2010/main" val="28170964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2" name="Shape 1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142677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Shape 10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3" name="Shape 10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192339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Shape 10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8" name="Shape 10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58088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3F07E102-8F6D-4AC2-901E-745AD8151D97}" type="slidenum">
              <a:rPr lang="zh-CN" altLang="en-US" smtClean="0">
                <a:latin typeface="等线" pitchFamily="2" charset="-122"/>
              </a:rPr>
              <a:pPr fontAlgn="base">
                <a:spcBef>
                  <a:spcPct val="0"/>
                </a:spcBef>
                <a:spcAft>
                  <a:spcPct val="0"/>
                </a:spcAft>
              </a:pPr>
              <a:t>27</a:t>
            </a:fld>
            <a:endParaRPr lang="zh-CN" altLang="en-US" smtClean="0">
              <a:latin typeface="等线" pitchFamily="2" charset="-122"/>
            </a:endParaRPr>
          </a:p>
        </p:txBody>
      </p:sp>
    </p:spTree>
    <p:extLst>
      <p:ext uri="{BB962C8B-B14F-4D97-AF65-F5344CB8AC3E}">
        <p14:creationId xmlns:p14="http://schemas.microsoft.com/office/powerpoint/2010/main" val="316157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16AE63B1-ADD9-41CA-B0DB-8B7205FDD72B}" type="slidenum">
              <a:rPr lang="en-US" altLang="en-US" sz="1100">
                <a:latin typeface="Calibri" pitchFamily="34" charset="0"/>
              </a:rPr>
              <a:pPr/>
              <a:t>28</a:t>
            </a:fld>
            <a:endParaRPr lang="en-US" altLang="en-US" sz="1100">
              <a:latin typeface="Calibri" pitchFamily="34" charset="0"/>
            </a:endParaRPr>
          </a:p>
        </p:txBody>
      </p:sp>
      <p:sp>
        <p:nvSpPr>
          <p:cNvPr id="226307" name="Rectangle 2"/>
          <p:cNvSpPr>
            <a:spLocks noGrp="1" noRot="1" noChangeAspect="1" noChangeArrowheads="1" noTextEdit="1"/>
          </p:cNvSpPr>
          <p:nvPr>
            <p:ph type="sldImg"/>
          </p:nvPr>
        </p:nvSpPr>
        <p:spPr>
          <a:xfrm>
            <a:off x="381000" y="685800"/>
            <a:ext cx="6096000" cy="3429000"/>
          </a:xfrm>
          <a:ln/>
        </p:spPr>
      </p:sp>
      <p:sp>
        <p:nvSpPr>
          <p:cNvPr id="226308" name="Rectangle 3"/>
          <p:cNvSpPr>
            <a:spLocks noGrp="1" noChangeArrowheads="1"/>
          </p:cNvSpPr>
          <p:nvPr>
            <p:ph type="body" idx="1"/>
          </p:nvPr>
        </p:nvSpPr>
        <p:spPr>
          <a:xfrm>
            <a:off x="913805" y="4343704"/>
            <a:ext cx="5030391" cy="411389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extLst>
      <p:ext uri="{BB962C8B-B14F-4D97-AF65-F5344CB8AC3E}">
        <p14:creationId xmlns:p14="http://schemas.microsoft.com/office/powerpoint/2010/main" val="2187857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87BDCE73-5869-47F1-B4C0-0A2DB3BB0516}" type="slidenum">
              <a:rPr lang="en-US" altLang="en-US" sz="1100"/>
              <a:pPr/>
              <a:t>29</a:t>
            </a:fld>
            <a:endParaRPr lang="en-US" altLang="en-US" sz="1100"/>
          </a:p>
        </p:txBody>
      </p:sp>
      <p:sp>
        <p:nvSpPr>
          <p:cNvPr id="227331" name="Rectangle 2"/>
          <p:cNvSpPr>
            <a:spLocks noGrp="1" noRot="1" noChangeAspect="1" noChangeArrowheads="1" noTextEdit="1"/>
          </p:cNvSpPr>
          <p:nvPr>
            <p:ph type="sldImg"/>
          </p:nvPr>
        </p:nvSpPr>
        <p:spPr>
          <a:xfrm>
            <a:off x="381000" y="685800"/>
            <a:ext cx="6096000" cy="3429000"/>
          </a:xfrm>
          <a:ln/>
        </p:spPr>
      </p:sp>
      <p:sp>
        <p:nvSpPr>
          <p:cNvPr id="227332" name="Rectangle 3"/>
          <p:cNvSpPr>
            <a:spLocks noGrp="1" noChangeArrowheads="1"/>
          </p:cNvSpPr>
          <p:nvPr>
            <p:ph type="body" idx="1"/>
          </p:nvPr>
        </p:nvSpPr>
        <p:spPr>
          <a:xfrm>
            <a:off x="913805" y="4343704"/>
            <a:ext cx="5030391" cy="4113892"/>
          </a:xfrm>
          <a:noFill/>
        </p:spPr>
        <p:txBody>
          <a:bodyPr/>
          <a:lstStyle/>
          <a:p>
            <a:pPr eaLnBrk="1" hangingPunct="1"/>
            <a:endParaRPr lang="en-US" altLang="en-US" smtClean="0"/>
          </a:p>
        </p:txBody>
      </p:sp>
    </p:spTree>
    <p:extLst>
      <p:ext uri="{BB962C8B-B14F-4D97-AF65-F5344CB8AC3E}">
        <p14:creationId xmlns:p14="http://schemas.microsoft.com/office/powerpoint/2010/main" val="165706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02B6C6CB-6B9C-44A6-B888-D9C6EB1DDCB9}" type="slidenum">
              <a:rPr lang="en-US" altLang="en-US" sz="1100"/>
              <a:pPr/>
              <a:t>30</a:t>
            </a:fld>
            <a:endParaRPr lang="en-US" altLang="en-US" sz="1100"/>
          </a:p>
        </p:txBody>
      </p:sp>
      <p:sp>
        <p:nvSpPr>
          <p:cNvPr id="228355" name="Rectangle 2"/>
          <p:cNvSpPr>
            <a:spLocks noGrp="1" noRot="1" noChangeAspect="1" noChangeArrowheads="1" noTextEdit="1"/>
          </p:cNvSpPr>
          <p:nvPr>
            <p:ph type="sldImg"/>
          </p:nvPr>
        </p:nvSpPr>
        <p:spPr>
          <a:xfrm>
            <a:off x="381000" y="685800"/>
            <a:ext cx="6096000" cy="3429000"/>
          </a:xfrm>
          <a:ln/>
        </p:spPr>
      </p:sp>
      <p:sp>
        <p:nvSpPr>
          <p:cNvPr id="228356" name="Rectangle 3"/>
          <p:cNvSpPr>
            <a:spLocks noGrp="1" noChangeArrowheads="1"/>
          </p:cNvSpPr>
          <p:nvPr>
            <p:ph type="body" idx="1"/>
          </p:nvPr>
        </p:nvSpPr>
        <p:spPr>
          <a:xfrm>
            <a:off x="913805" y="4343704"/>
            <a:ext cx="5030391" cy="4113892"/>
          </a:xfrm>
          <a:noFill/>
        </p:spPr>
        <p:txBody>
          <a:bodyPr/>
          <a:lstStyle/>
          <a:p>
            <a:pPr eaLnBrk="1" hangingPunct="1"/>
            <a:endParaRPr lang="en-US" altLang="en-US" smtClean="0"/>
          </a:p>
        </p:txBody>
      </p:sp>
    </p:spTree>
    <p:extLst>
      <p:ext uri="{BB962C8B-B14F-4D97-AF65-F5344CB8AC3E}">
        <p14:creationId xmlns:p14="http://schemas.microsoft.com/office/powerpoint/2010/main" val="4215837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52803A74-B256-41AE-9306-C62F119403B8}" type="slidenum">
              <a:rPr lang="en-US" altLang="en-US" sz="1100"/>
              <a:pPr/>
              <a:t>31</a:t>
            </a:fld>
            <a:endParaRPr lang="en-US" altLang="en-US" sz="1100"/>
          </a:p>
        </p:txBody>
      </p:sp>
      <p:sp>
        <p:nvSpPr>
          <p:cNvPr id="229379" name="Rectangle 2"/>
          <p:cNvSpPr>
            <a:spLocks noGrp="1" noRot="1" noChangeAspect="1" noChangeArrowheads="1" noTextEdit="1"/>
          </p:cNvSpPr>
          <p:nvPr>
            <p:ph type="sldImg"/>
          </p:nvPr>
        </p:nvSpPr>
        <p:spPr>
          <a:xfrm>
            <a:off x="381000" y="685800"/>
            <a:ext cx="6096000" cy="3429000"/>
          </a:xfrm>
          <a:ln/>
        </p:spPr>
      </p:sp>
      <p:sp>
        <p:nvSpPr>
          <p:cNvPr id="229380" name="Rectangle 3"/>
          <p:cNvSpPr>
            <a:spLocks noGrp="1" noChangeArrowheads="1"/>
          </p:cNvSpPr>
          <p:nvPr>
            <p:ph type="body" idx="1"/>
          </p:nvPr>
        </p:nvSpPr>
        <p:spPr>
          <a:xfrm>
            <a:off x="913805" y="4343704"/>
            <a:ext cx="5030391" cy="4113892"/>
          </a:xfrm>
          <a:noFill/>
        </p:spPr>
        <p:txBody>
          <a:bodyPr/>
          <a:lstStyle/>
          <a:p>
            <a:pPr eaLnBrk="1" hangingPunct="1"/>
            <a:endParaRPr lang="en-US" altLang="en-US" smtClean="0"/>
          </a:p>
        </p:txBody>
      </p:sp>
    </p:spTree>
    <p:extLst>
      <p:ext uri="{BB962C8B-B14F-4D97-AF65-F5344CB8AC3E}">
        <p14:creationId xmlns:p14="http://schemas.microsoft.com/office/powerpoint/2010/main" val="3605233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F0A8C6FD-7BE4-42EC-9440-A75462F961ED}" type="slidenum">
              <a:rPr lang="en-US" altLang="en-US" sz="1100"/>
              <a:pPr/>
              <a:t>32</a:t>
            </a:fld>
            <a:endParaRPr lang="en-US" altLang="en-US" sz="1100"/>
          </a:p>
        </p:txBody>
      </p:sp>
      <p:sp>
        <p:nvSpPr>
          <p:cNvPr id="230403" name="Rectangle 2"/>
          <p:cNvSpPr>
            <a:spLocks noGrp="1" noRot="1" noChangeAspect="1" noChangeArrowheads="1" noTextEdit="1"/>
          </p:cNvSpPr>
          <p:nvPr>
            <p:ph type="sldImg"/>
          </p:nvPr>
        </p:nvSpPr>
        <p:spPr>
          <a:xfrm>
            <a:off x="381000" y="685800"/>
            <a:ext cx="6096000" cy="3429000"/>
          </a:xfrm>
          <a:ln/>
        </p:spPr>
      </p:sp>
      <p:sp>
        <p:nvSpPr>
          <p:cNvPr id="230404" name="Rectangle 3"/>
          <p:cNvSpPr>
            <a:spLocks noGrp="1" noChangeArrowheads="1"/>
          </p:cNvSpPr>
          <p:nvPr>
            <p:ph type="body" idx="1"/>
          </p:nvPr>
        </p:nvSpPr>
        <p:spPr>
          <a:xfrm>
            <a:off x="913805" y="4343704"/>
            <a:ext cx="5030391" cy="4113892"/>
          </a:xfrm>
          <a:noFill/>
        </p:spPr>
        <p:txBody>
          <a:bodyPr/>
          <a:lstStyle/>
          <a:p>
            <a:pPr eaLnBrk="1" hangingPunct="1"/>
            <a:endParaRPr lang="en-US" altLang="en-US" smtClean="0"/>
          </a:p>
        </p:txBody>
      </p:sp>
    </p:spTree>
    <p:extLst>
      <p:ext uri="{BB962C8B-B14F-4D97-AF65-F5344CB8AC3E}">
        <p14:creationId xmlns:p14="http://schemas.microsoft.com/office/powerpoint/2010/main" val="120665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217C7B-105E-184D-8516-7B28D9AB7F3A}" type="slidenum">
              <a:rPr lang="en-US" smtClean="0"/>
              <a:t>2</a:t>
            </a:fld>
            <a:endParaRPr lang="en-US"/>
          </a:p>
        </p:txBody>
      </p:sp>
    </p:spTree>
    <p:extLst>
      <p:ext uri="{BB962C8B-B14F-4D97-AF65-F5344CB8AC3E}">
        <p14:creationId xmlns:p14="http://schemas.microsoft.com/office/powerpoint/2010/main" val="197083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xfrm>
            <a:off x="381000" y="685800"/>
            <a:ext cx="6096000" cy="3429000"/>
          </a:xfrm>
          <a:ln/>
        </p:spPr>
      </p:sp>
      <p:sp>
        <p:nvSpPr>
          <p:cNvPr id="188419" name="Notes Placeholder 2"/>
          <p:cNvSpPr>
            <a:spLocks noGrp="1"/>
          </p:cNvSpPr>
          <p:nvPr>
            <p:ph type="body" idx="1"/>
          </p:nvPr>
        </p:nvSpPr>
        <p:spPr>
          <a:noFill/>
        </p:spPr>
        <p:txBody>
          <a:bodyPr/>
          <a:lstStyle/>
          <a:p>
            <a:pPr eaLnBrk="1" hangingPunct="1"/>
            <a:endParaRPr lang="en-US" smtClean="0"/>
          </a:p>
        </p:txBody>
      </p:sp>
      <p:sp>
        <p:nvSpPr>
          <p:cNvPr id="188420"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736D3E22-B57A-443A-9045-E47B70A63633}" type="slidenum">
              <a:rPr lang="en-US" sz="1100">
                <a:solidFill>
                  <a:srgbClr val="000000"/>
                </a:solidFill>
              </a:rPr>
              <a:pPr/>
              <a:t>34</a:t>
            </a:fld>
            <a:endParaRPr lang="en-US" sz="1100">
              <a:solidFill>
                <a:srgbClr val="000000"/>
              </a:solidFill>
            </a:endParaRPr>
          </a:p>
        </p:txBody>
      </p:sp>
    </p:spTree>
    <p:extLst>
      <p:ext uri="{BB962C8B-B14F-4D97-AF65-F5344CB8AC3E}">
        <p14:creationId xmlns:p14="http://schemas.microsoft.com/office/powerpoint/2010/main" val="2292399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xfrm>
            <a:off x="381000" y="685800"/>
            <a:ext cx="6096000" cy="3429000"/>
          </a:xfrm>
          <a:ln/>
        </p:spPr>
      </p:sp>
      <p:sp>
        <p:nvSpPr>
          <p:cNvPr id="189443" name="Notes Placeholder 2"/>
          <p:cNvSpPr>
            <a:spLocks noGrp="1"/>
          </p:cNvSpPr>
          <p:nvPr>
            <p:ph type="body" idx="1"/>
          </p:nvPr>
        </p:nvSpPr>
        <p:spPr>
          <a:noFill/>
        </p:spPr>
        <p:txBody>
          <a:bodyPr/>
          <a:lstStyle/>
          <a:p>
            <a:pPr eaLnBrk="1" hangingPunct="1"/>
            <a:r>
              <a:rPr lang="en-US" smtClean="0"/>
              <a:t>2</a:t>
            </a:r>
          </a:p>
        </p:txBody>
      </p:sp>
      <p:sp>
        <p:nvSpPr>
          <p:cNvPr id="189444"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F1AA760F-3AF9-47D5-A75C-B81C27BB5E9A}" type="slidenum">
              <a:rPr lang="en-US" sz="1100">
                <a:solidFill>
                  <a:srgbClr val="000000"/>
                </a:solidFill>
              </a:rPr>
              <a:pPr/>
              <a:t>35</a:t>
            </a:fld>
            <a:endParaRPr lang="en-US" sz="1100">
              <a:solidFill>
                <a:srgbClr val="000000"/>
              </a:solidFill>
            </a:endParaRPr>
          </a:p>
        </p:txBody>
      </p:sp>
    </p:spTree>
    <p:extLst>
      <p:ext uri="{BB962C8B-B14F-4D97-AF65-F5344CB8AC3E}">
        <p14:creationId xmlns:p14="http://schemas.microsoft.com/office/powerpoint/2010/main" val="1535294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xfrm>
            <a:off x="381000" y="685800"/>
            <a:ext cx="6096000" cy="3429000"/>
          </a:xfrm>
          <a:ln/>
        </p:spPr>
      </p:sp>
      <p:sp>
        <p:nvSpPr>
          <p:cNvPr id="190467" name="Notes Placeholder 2"/>
          <p:cNvSpPr>
            <a:spLocks noGrp="1"/>
          </p:cNvSpPr>
          <p:nvPr>
            <p:ph type="body" idx="1"/>
          </p:nvPr>
        </p:nvSpPr>
        <p:spPr>
          <a:noFill/>
        </p:spPr>
        <p:txBody>
          <a:bodyPr/>
          <a:lstStyle/>
          <a:p>
            <a:pPr eaLnBrk="1" hangingPunct="1"/>
            <a:r>
              <a:rPr lang="en-US" smtClean="0"/>
              <a:t>3</a:t>
            </a:r>
          </a:p>
        </p:txBody>
      </p:sp>
      <p:sp>
        <p:nvSpPr>
          <p:cNvPr id="190468"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AE327D46-4F1D-413D-BC30-C47A71AB663B}" type="slidenum">
              <a:rPr lang="en-US" sz="1100">
                <a:solidFill>
                  <a:srgbClr val="000000"/>
                </a:solidFill>
              </a:rPr>
              <a:pPr/>
              <a:t>36</a:t>
            </a:fld>
            <a:endParaRPr lang="en-US" sz="1100">
              <a:solidFill>
                <a:srgbClr val="000000"/>
              </a:solidFill>
            </a:endParaRPr>
          </a:p>
        </p:txBody>
      </p:sp>
    </p:spTree>
    <p:extLst>
      <p:ext uri="{BB962C8B-B14F-4D97-AF65-F5344CB8AC3E}">
        <p14:creationId xmlns:p14="http://schemas.microsoft.com/office/powerpoint/2010/main" val="3680025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xfrm>
            <a:off x="381000" y="685800"/>
            <a:ext cx="6096000" cy="3429000"/>
          </a:xfrm>
          <a:ln/>
        </p:spPr>
      </p:sp>
      <p:sp>
        <p:nvSpPr>
          <p:cNvPr id="191491" name="Notes Placeholder 2"/>
          <p:cNvSpPr>
            <a:spLocks noGrp="1"/>
          </p:cNvSpPr>
          <p:nvPr>
            <p:ph type="body" idx="1"/>
          </p:nvPr>
        </p:nvSpPr>
        <p:spPr>
          <a:noFill/>
        </p:spPr>
        <p:txBody>
          <a:bodyPr/>
          <a:lstStyle/>
          <a:p>
            <a:pPr eaLnBrk="1" hangingPunct="1"/>
            <a:r>
              <a:rPr lang="en-US" smtClean="0"/>
              <a:t>4</a:t>
            </a:r>
          </a:p>
        </p:txBody>
      </p:sp>
      <p:sp>
        <p:nvSpPr>
          <p:cNvPr id="191492"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0F140286-0D23-4491-8FEB-0519D8A8214A}" type="slidenum">
              <a:rPr lang="en-US" sz="1100">
                <a:solidFill>
                  <a:srgbClr val="000000"/>
                </a:solidFill>
              </a:rPr>
              <a:pPr/>
              <a:t>37</a:t>
            </a:fld>
            <a:endParaRPr lang="en-US" sz="1100">
              <a:solidFill>
                <a:srgbClr val="000000"/>
              </a:solidFill>
            </a:endParaRPr>
          </a:p>
        </p:txBody>
      </p:sp>
    </p:spTree>
    <p:extLst>
      <p:ext uri="{BB962C8B-B14F-4D97-AF65-F5344CB8AC3E}">
        <p14:creationId xmlns:p14="http://schemas.microsoft.com/office/powerpoint/2010/main" val="681145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xfrm>
            <a:off x="381000" y="685800"/>
            <a:ext cx="6096000" cy="3429000"/>
          </a:xfrm>
          <a:ln/>
        </p:spPr>
      </p:sp>
      <p:sp>
        <p:nvSpPr>
          <p:cNvPr id="192515" name="Notes Placeholder 2"/>
          <p:cNvSpPr>
            <a:spLocks noGrp="1"/>
          </p:cNvSpPr>
          <p:nvPr>
            <p:ph type="body" idx="1"/>
          </p:nvPr>
        </p:nvSpPr>
        <p:spPr>
          <a:noFill/>
        </p:spPr>
        <p:txBody>
          <a:bodyPr/>
          <a:lstStyle/>
          <a:p>
            <a:pPr eaLnBrk="1" hangingPunct="1"/>
            <a:r>
              <a:rPr lang="en-US" smtClean="0"/>
              <a:t>6</a:t>
            </a:r>
          </a:p>
        </p:txBody>
      </p:sp>
      <p:sp>
        <p:nvSpPr>
          <p:cNvPr id="192516"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0E5B1533-0DCB-40D7-8470-EF24F799ECC4}" type="slidenum">
              <a:rPr lang="en-US" sz="1100">
                <a:solidFill>
                  <a:srgbClr val="000000"/>
                </a:solidFill>
              </a:rPr>
              <a:pPr/>
              <a:t>39</a:t>
            </a:fld>
            <a:endParaRPr lang="en-US" sz="1100">
              <a:solidFill>
                <a:srgbClr val="000000"/>
              </a:solidFill>
            </a:endParaRPr>
          </a:p>
        </p:txBody>
      </p:sp>
    </p:spTree>
    <p:extLst>
      <p:ext uri="{BB962C8B-B14F-4D97-AF65-F5344CB8AC3E}">
        <p14:creationId xmlns:p14="http://schemas.microsoft.com/office/powerpoint/2010/main" val="3768444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a:xfrm>
            <a:off x="381000" y="685800"/>
            <a:ext cx="6096000" cy="3429000"/>
          </a:xfrm>
          <a:ln/>
        </p:spPr>
      </p:sp>
      <p:sp>
        <p:nvSpPr>
          <p:cNvPr id="193539" name="Notes Placeholder 2"/>
          <p:cNvSpPr>
            <a:spLocks noGrp="1"/>
          </p:cNvSpPr>
          <p:nvPr>
            <p:ph type="body" idx="1"/>
          </p:nvPr>
        </p:nvSpPr>
        <p:spPr>
          <a:noFill/>
        </p:spPr>
        <p:txBody>
          <a:bodyPr/>
          <a:lstStyle/>
          <a:p>
            <a:pPr eaLnBrk="1" hangingPunct="1"/>
            <a:r>
              <a:rPr lang="en-US" smtClean="0"/>
              <a:t>7</a:t>
            </a:r>
          </a:p>
        </p:txBody>
      </p:sp>
      <p:sp>
        <p:nvSpPr>
          <p:cNvPr id="193540"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17D13460-B1C8-464F-B0BF-2D0F76EFEE90}" type="slidenum">
              <a:rPr lang="en-US" sz="1100">
                <a:solidFill>
                  <a:srgbClr val="000000"/>
                </a:solidFill>
              </a:rPr>
              <a:pPr/>
              <a:t>40</a:t>
            </a:fld>
            <a:endParaRPr lang="en-US" sz="1100">
              <a:solidFill>
                <a:srgbClr val="000000"/>
              </a:solidFill>
            </a:endParaRPr>
          </a:p>
        </p:txBody>
      </p:sp>
    </p:spTree>
    <p:extLst>
      <p:ext uri="{BB962C8B-B14F-4D97-AF65-F5344CB8AC3E}">
        <p14:creationId xmlns:p14="http://schemas.microsoft.com/office/powerpoint/2010/main" val="2000938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xfrm>
            <a:off x="381000" y="685800"/>
            <a:ext cx="6096000" cy="3429000"/>
          </a:xfrm>
          <a:ln/>
        </p:spPr>
      </p:sp>
      <p:sp>
        <p:nvSpPr>
          <p:cNvPr id="194563" name="Notes Placeholder 2"/>
          <p:cNvSpPr>
            <a:spLocks noGrp="1"/>
          </p:cNvSpPr>
          <p:nvPr>
            <p:ph type="body" idx="1"/>
          </p:nvPr>
        </p:nvSpPr>
        <p:spPr>
          <a:noFill/>
        </p:spPr>
        <p:txBody>
          <a:bodyPr/>
          <a:lstStyle/>
          <a:p>
            <a:pPr eaLnBrk="1" hangingPunct="1"/>
            <a:r>
              <a:rPr lang="en-US" smtClean="0"/>
              <a:t>8</a:t>
            </a:r>
          </a:p>
        </p:txBody>
      </p:sp>
      <p:sp>
        <p:nvSpPr>
          <p:cNvPr id="194564"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7F91E8B9-5C07-4E52-8DB9-AC3A5EE46C35}" type="slidenum">
              <a:rPr lang="en-US" sz="1100">
                <a:solidFill>
                  <a:srgbClr val="000000"/>
                </a:solidFill>
              </a:rPr>
              <a:pPr/>
              <a:t>41</a:t>
            </a:fld>
            <a:endParaRPr lang="en-US" sz="1100">
              <a:solidFill>
                <a:srgbClr val="000000"/>
              </a:solidFill>
            </a:endParaRPr>
          </a:p>
        </p:txBody>
      </p:sp>
    </p:spTree>
    <p:extLst>
      <p:ext uri="{BB962C8B-B14F-4D97-AF65-F5344CB8AC3E}">
        <p14:creationId xmlns:p14="http://schemas.microsoft.com/office/powerpoint/2010/main" val="497006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xfrm>
            <a:off x="381000" y="685800"/>
            <a:ext cx="6096000" cy="3429000"/>
          </a:xfrm>
          <a:ln/>
        </p:spPr>
      </p:sp>
      <p:sp>
        <p:nvSpPr>
          <p:cNvPr id="195587" name="Notes Placeholder 2"/>
          <p:cNvSpPr>
            <a:spLocks noGrp="1"/>
          </p:cNvSpPr>
          <p:nvPr>
            <p:ph type="body" idx="1"/>
          </p:nvPr>
        </p:nvSpPr>
        <p:spPr>
          <a:noFill/>
        </p:spPr>
        <p:txBody>
          <a:bodyPr/>
          <a:lstStyle/>
          <a:p>
            <a:pPr eaLnBrk="1" hangingPunct="1"/>
            <a:r>
              <a:rPr lang="en-US" smtClean="0"/>
              <a:t>9</a:t>
            </a:r>
          </a:p>
          <a:p>
            <a:pPr eaLnBrk="1" hangingPunct="1"/>
            <a:endParaRPr lang="en-US" smtClean="0"/>
          </a:p>
        </p:txBody>
      </p:sp>
      <p:sp>
        <p:nvSpPr>
          <p:cNvPr id="195588"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9D363DA6-0977-4B15-ADB9-033E6364DA3E}" type="slidenum">
              <a:rPr lang="en-US" sz="1100">
                <a:solidFill>
                  <a:srgbClr val="000000"/>
                </a:solidFill>
              </a:rPr>
              <a:pPr/>
              <a:t>42</a:t>
            </a:fld>
            <a:endParaRPr lang="en-US" sz="1100">
              <a:solidFill>
                <a:srgbClr val="000000"/>
              </a:solidFill>
            </a:endParaRPr>
          </a:p>
        </p:txBody>
      </p:sp>
    </p:spTree>
    <p:extLst>
      <p:ext uri="{BB962C8B-B14F-4D97-AF65-F5344CB8AC3E}">
        <p14:creationId xmlns:p14="http://schemas.microsoft.com/office/powerpoint/2010/main" val="64865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xfrm>
            <a:off x="381000" y="685800"/>
            <a:ext cx="6096000" cy="3429000"/>
          </a:xfrm>
          <a:ln/>
        </p:spPr>
      </p:sp>
      <p:sp>
        <p:nvSpPr>
          <p:cNvPr id="196611" name="Notes Placeholder 2"/>
          <p:cNvSpPr>
            <a:spLocks noGrp="1"/>
          </p:cNvSpPr>
          <p:nvPr>
            <p:ph type="body" idx="1"/>
          </p:nvPr>
        </p:nvSpPr>
        <p:spPr>
          <a:noFill/>
        </p:spPr>
        <p:txBody>
          <a:bodyPr/>
          <a:lstStyle/>
          <a:p>
            <a:pPr eaLnBrk="1" hangingPunct="1"/>
            <a:r>
              <a:rPr lang="en-US" smtClean="0"/>
              <a:t>10</a:t>
            </a:r>
          </a:p>
          <a:p>
            <a:pPr eaLnBrk="1" hangingPunct="1"/>
            <a:endParaRPr lang="en-US" smtClean="0"/>
          </a:p>
        </p:txBody>
      </p:sp>
      <p:sp>
        <p:nvSpPr>
          <p:cNvPr id="196612"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160655F5-C3B1-4303-B3DB-0979C0F97F11}" type="slidenum">
              <a:rPr lang="en-US" sz="1100">
                <a:solidFill>
                  <a:srgbClr val="000000"/>
                </a:solidFill>
              </a:rPr>
              <a:pPr/>
              <a:t>43</a:t>
            </a:fld>
            <a:endParaRPr lang="en-US" sz="1100">
              <a:solidFill>
                <a:srgbClr val="000000"/>
              </a:solidFill>
            </a:endParaRPr>
          </a:p>
        </p:txBody>
      </p:sp>
    </p:spTree>
    <p:extLst>
      <p:ext uri="{BB962C8B-B14F-4D97-AF65-F5344CB8AC3E}">
        <p14:creationId xmlns:p14="http://schemas.microsoft.com/office/powerpoint/2010/main" val="668577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xfrm>
            <a:off x="381000" y="685800"/>
            <a:ext cx="6096000" cy="3429000"/>
          </a:xfrm>
          <a:ln/>
        </p:spPr>
      </p:sp>
      <p:sp>
        <p:nvSpPr>
          <p:cNvPr id="197635" name="Notes Placeholder 2"/>
          <p:cNvSpPr>
            <a:spLocks noGrp="1"/>
          </p:cNvSpPr>
          <p:nvPr>
            <p:ph type="body" idx="1"/>
          </p:nvPr>
        </p:nvSpPr>
        <p:spPr>
          <a:noFill/>
        </p:spPr>
        <p:txBody>
          <a:bodyPr/>
          <a:lstStyle/>
          <a:p>
            <a:pPr eaLnBrk="1" hangingPunct="1"/>
            <a:r>
              <a:rPr lang="en-US" smtClean="0"/>
              <a:t>11</a:t>
            </a:r>
          </a:p>
        </p:txBody>
      </p:sp>
      <p:sp>
        <p:nvSpPr>
          <p:cNvPr id="197636"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F88AAA5E-DF78-44AB-A10B-3494AB97946A}" type="slidenum">
              <a:rPr lang="en-US" sz="1100">
                <a:solidFill>
                  <a:srgbClr val="000000"/>
                </a:solidFill>
              </a:rPr>
              <a:pPr/>
              <a:t>44</a:t>
            </a:fld>
            <a:endParaRPr lang="en-US" sz="1100">
              <a:solidFill>
                <a:srgbClr val="000000"/>
              </a:solidFill>
            </a:endParaRPr>
          </a:p>
        </p:txBody>
      </p:sp>
    </p:spTree>
    <p:extLst>
      <p:ext uri="{BB962C8B-B14F-4D97-AF65-F5344CB8AC3E}">
        <p14:creationId xmlns:p14="http://schemas.microsoft.com/office/powerpoint/2010/main" val="3391381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4222221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xfrm>
            <a:off x="381000" y="685800"/>
            <a:ext cx="6096000" cy="3429000"/>
          </a:xfrm>
          <a:ln/>
        </p:spPr>
      </p:sp>
      <p:sp>
        <p:nvSpPr>
          <p:cNvPr id="198659" name="Notes Placeholder 2"/>
          <p:cNvSpPr>
            <a:spLocks noGrp="1"/>
          </p:cNvSpPr>
          <p:nvPr>
            <p:ph type="body" idx="1"/>
          </p:nvPr>
        </p:nvSpPr>
        <p:spPr>
          <a:noFill/>
        </p:spPr>
        <p:txBody>
          <a:bodyPr/>
          <a:lstStyle/>
          <a:p>
            <a:pPr eaLnBrk="1" hangingPunct="1"/>
            <a:r>
              <a:rPr lang="en-US" smtClean="0"/>
              <a:t>12</a:t>
            </a:r>
          </a:p>
          <a:p>
            <a:pPr eaLnBrk="1" hangingPunct="1"/>
            <a:endParaRPr lang="en-US" smtClean="0"/>
          </a:p>
        </p:txBody>
      </p:sp>
      <p:sp>
        <p:nvSpPr>
          <p:cNvPr id="198660"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17ECBFE0-2D93-470F-8325-DD9A91FC44E3}" type="slidenum">
              <a:rPr lang="en-US" sz="1100">
                <a:solidFill>
                  <a:srgbClr val="000000"/>
                </a:solidFill>
              </a:rPr>
              <a:pPr/>
              <a:t>45</a:t>
            </a:fld>
            <a:endParaRPr lang="en-US" sz="1100">
              <a:solidFill>
                <a:srgbClr val="000000"/>
              </a:solidFill>
            </a:endParaRPr>
          </a:p>
        </p:txBody>
      </p:sp>
    </p:spTree>
    <p:extLst>
      <p:ext uri="{BB962C8B-B14F-4D97-AF65-F5344CB8AC3E}">
        <p14:creationId xmlns:p14="http://schemas.microsoft.com/office/powerpoint/2010/main" val="1480664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xfrm>
            <a:off x="381000" y="685800"/>
            <a:ext cx="6096000" cy="3429000"/>
          </a:xfrm>
          <a:ln/>
        </p:spPr>
      </p:sp>
      <p:sp>
        <p:nvSpPr>
          <p:cNvPr id="199683" name="Notes Placeholder 2"/>
          <p:cNvSpPr>
            <a:spLocks noGrp="1"/>
          </p:cNvSpPr>
          <p:nvPr>
            <p:ph type="body" idx="1"/>
          </p:nvPr>
        </p:nvSpPr>
        <p:spPr>
          <a:noFill/>
        </p:spPr>
        <p:txBody>
          <a:bodyPr/>
          <a:lstStyle/>
          <a:p>
            <a:pPr eaLnBrk="1" hangingPunct="1"/>
            <a:r>
              <a:rPr lang="en-US" smtClean="0"/>
              <a:t>13</a:t>
            </a:r>
          </a:p>
        </p:txBody>
      </p:sp>
      <p:sp>
        <p:nvSpPr>
          <p:cNvPr id="199684"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8E6D19AF-CAD9-4638-8C75-690BB278C3E0}" type="slidenum">
              <a:rPr lang="en-US" sz="1100">
                <a:solidFill>
                  <a:srgbClr val="000000"/>
                </a:solidFill>
              </a:rPr>
              <a:pPr/>
              <a:t>46</a:t>
            </a:fld>
            <a:endParaRPr lang="en-US" sz="1100">
              <a:solidFill>
                <a:srgbClr val="000000"/>
              </a:solidFill>
            </a:endParaRPr>
          </a:p>
        </p:txBody>
      </p:sp>
    </p:spTree>
    <p:extLst>
      <p:ext uri="{BB962C8B-B14F-4D97-AF65-F5344CB8AC3E}">
        <p14:creationId xmlns:p14="http://schemas.microsoft.com/office/powerpoint/2010/main" val="2981313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xfrm>
            <a:off x="381000" y="685800"/>
            <a:ext cx="6096000" cy="3429000"/>
          </a:xfrm>
          <a:ln/>
        </p:spPr>
      </p:sp>
      <p:sp>
        <p:nvSpPr>
          <p:cNvPr id="200707" name="Notes Placeholder 2"/>
          <p:cNvSpPr>
            <a:spLocks noGrp="1"/>
          </p:cNvSpPr>
          <p:nvPr>
            <p:ph type="body" idx="1"/>
          </p:nvPr>
        </p:nvSpPr>
        <p:spPr>
          <a:noFill/>
        </p:spPr>
        <p:txBody>
          <a:bodyPr/>
          <a:lstStyle/>
          <a:p>
            <a:pPr eaLnBrk="1" hangingPunct="1"/>
            <a:r>
              <a:rPr lang="en-US" smtClean="0"/>
              <a:t>14</a:t>
            </a:r>
          </a:p>
        </p:txBody>
      </p:sp>
      <p:sp>
        <p:nvSpPr>
          <p:cNvPr id="200708"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7861105C-EA12-47B0-B99A-ED4E3929E5EF}" type="slidenum">
              <a:rPr lang="en-US" sz="1100">
                <a:solidFill>
                  <a:srgbClr val="000000"/>
                </a:solidFill>
              </a:rPr>
              <a:pPr/>
              <a:t>47</a:t>
            </a:fld>
            <a:endParaRPr lang="en-US" sz="1100">
              <a:solidFill>
                <a:srgbClr val="000000"/>
              </a:solidFill>
            </a:endParaRPr>
          </a:p>
        </p:txBody>
      </p:sp>
    </p:spTree>
    <p:extLst>
      <p:ext uri="{BB962C8B-B14F-4D97-AF65-F5344CB8AC3E}">
        <p14:creationId xmlns:p14="http://schemas.microsoft.com/office/powerpoint/2010/main" val="2164113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xfrm>
            <a:off x="381000" y="685800"/>
            <a:ext cx="6096000" cy="3429000"/>
          </a:xfrm>
          <a:ln/>
        </p:spPr>
      </p:sp>
      <p:sp>
        <p:nvSpPr>
          <p:cNvPr id="201731" name="Notes Placeholder 2"/>
          <p:cNvSpPr>
            <a:spLocks noGrp="1"/>
          </p:cNvSpPr>
          <p:nvPr>
            <p:ph type="body" idx="1"/>
          </p:nvPr>
        </p:nvSpPr>
        <p:spPr>
          <a:noFill/>
        </p:spPr>
        <p:txBody>
          <a:bodyPr/>
          <a:lstStyle/>
          <a:p>
            <a:pPr eaLnBrk="1" hangingPunct="1"/>
            <a:r>
              <a:rPr lang="en-US" smtClean="0"/>
              <a:t>15</a:t>
            </a:r>
          </a:p>
        </p:txBody>
      </p:sp>
      <p:sp>
        <p:nvSpPr>
          <p:cNvPr id="201732"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1599B3D2-7491-4315-A3CB-20EC2B71F220}" type="slidenum">
              <a:rPr lang="en-US" sz="1100">
                <a:solidFill>
                  <a:srgbClr val="000000"/>
                </a:solidFill>
              </a:rPr>
              <a:pPr/>
              <a:t>48</a:t>
            </a:fld>
            <a:endParaRPr lang="en-US" sz="1100">
              <a:solidFill>
                <a:srgbClr val="000000"/>
              </a:solidFill>
            </a:endParaRPr>
          </a:p>
        </p:txBody>
      </p:sp>
    </p:spTree>
    <p:extLst>
      <p:ext uri="{BB962C8B-B14F-4D97-AF65-F5344CB8AC3E}">
        <p14:creationId xmlns:p14="http://schemas.microsoft.com/office/powerpoint/2010/main" val="2379135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xfrm>
            <a:off x="381000" y="685800"/>
            <a:ext cx="6096000" cy="3429000"/>
          </a:xfrm>
          <a:ln/>
        </p:spPr>
      </p:sp>
      <p:sp>
        <p:nvSpPr>
          <p:cNvPr id="202755" name="Notes Placeholder 2"/>
          <p:cNvSpPr>
            <a:spLocks noGrp="1"/>
          </p:cNvSpPr>
          <p:nvPr>
            <p:ph type="body" idx="1"/>
          </p:nvPr>
        </p:nvSpPr>
        <p:spPr>
          <a:noFill/>
        </p:spPr>
        <p:txBody>
          <a:bodyPr/>
          <a:lstStyle/>
          <a:p>
            <a:pPr eaLnBrk="1" hangingPunct="1"/>
            <a:r>
              <a:rPr lang="en-US" smtClean="0"/>
              <a:t>16</a:t>
            </a:r>
          </a:p>
        </p:txBody>
      </p:sp>
      <p:sp>
        <p:nvSpPr>
          <p:cNvPr id="202756"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EDE29D5E-ADF9-4C38-9D73-F1B800B4928A}" type="slidenum">
              <a:rPr lang="en-US" sz="1100">
                <a:solidFill>
                  <a:srgbClr val="000000"/>
                </a:solidFill>
              </a:rPr>
              <a:pPr/>
              <a:t>49</a:t>
            </a:fld>
            <a:endParaRPr lang="en-US" sz="1100">
              <a:solidFill>
                <a:srgbClr val="000000"/>
              </a:solidFill>
            </a:endParaRPr>
          </a:p>
        </p:txBody>
      </p:sp>
    </p:spTree>
    <p:extLst>
      <p:ext uri="{BB962C8B-B14F-4D97-AF65-F5344CB8AC3E}">
        <p14:creationId xmlns:p14="http://schemas.microsoft.com/office/powerpoint/2010/main" val="122927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xfrm>
            <a:off x="381000" y="685800"/>
            <a:ext cx="6096000" cy="3429000"/>
          </a:xfrm>
          <a:ln/>
        </p:spPr>
      </p:sp>
      <p:sp>
        <p:nvSpPr>
          <p:cNvPr id="203779" name="Notes Placeholder 2"/>
          <p:cNvSpPr>
            <a:spLocks noGrp="1"/>
          </p:cNvSpPr>
          <p:nvPr>
            <p:ph type="body" idx="1"/>
          </p:nvPr>
        </p:nvSpPr>
        <p:spPr>
          <a:noFill/>
        </p:spPr>
        <p:txBody>
          <a:bodyPr/>
          <a:lstStyle/>
          <a:p>
            <a:pPr eaLnBrk="1" hangingPunct="1"/>
            <a:r>
              <a:rPr lang="en-US" smtClean="0"/>
              <a:t>18</a:t>
            </a:r>
          </a:p>
        </p:txBody>
      </p:sp>
      <p:sp>
        <p:nvSpPr>
          <p:cNvPr id="203780" name="Slide Number Placeholder 3"/>
          <p:cNvSpPr>
            <a:spLocks noGrp="1"/>
          </p:cNvSpPr>
          <p:nvPr>
            <p:ph type="sldNum" sz="quarter" idx="5"/>
          </p:nvPr>
        </p:nvSpPr>
        <p:spPr>
          <a:noFill/>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B02C0EC4-BECE-4F8C-ACA5-91307C6C8496}" type="slidenum">
              <a:rPr lang="en-US" sz="1100">
                <a:solidFill>
                  <a:srgbClr val="000000"/>
                </a:solidFill>
              </a:rPr>
              <a:pPr/>
              <a:t>51</a:t>
            </a:fld>
            <a:endParaRPr lang="en-US" sz="1100">
              <a:solidFill>
                <a:srgbClr val="000000"/>
              </a:solidFill>
            </a:endParaRPr>
          </a:p>
        </p:txBody>
      </p:sp>
    </p:spTree>
    <p:extLst>
      <p:ext uri="{BB962C8B-B14F-4D97-AF65-F5344CB8AC3E}">
        <p14:creationId xmlns:p14="http://schemas.microsoft.com/office/powerpoint/2010/main" val="3473393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丢失空间信息</a:t>
            </a:r>
            <a:endParaRPr lang="zh-CN" altLang="en-US" dirty="0"/>
          </a:p>
        </p:txBody>
      </p:sp>
      <p:sp>
        <p:nvSpPr>
          <p:cNvPr id="4" name="灯片编号占位符 3"/>
          <p:cNvSpPr>
            <a:spLocks noGrp="1"/>
          </p:cNvSpPr>
          <p:nvPr>
            <p:ph type="sldNum" sz="quarter" idx="10"/>
          </p:nvPr>
        </p:nvSpPr>
        <p:spPr/>
        <p:txBody>
          <a:bodyPr/>
          <a:lstStyle/>
          <a:p>
            <a:fld id="{D4217C7B-105E-184D-8516-7B28D9AB7F3A}" type="slidenum">
              <a:rPr lang="en-US" smtClean="0"/>
              <a:t>53</a:t>
            </a:fld>
            <a:endParaRPr lang="en-US"/>
          </a:p>
        </p:txBody>
      </p:sp>
    </p:spTree>
    <p:extLst>
      <p:ext uri="{BB962C8B-B14F-4D97-AF65-F5344CB8AC3E}">
        <p14:creationId xmlns:p14="http://schemas.microsoft.com/office/powerpoint/2010/main" val="1692632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1731112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25102436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326767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739824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577228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3478702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3461764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1613863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31925525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1360612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1948125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3338795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2084934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381590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D79197D7-926C-4839-963A-D114173017FE}" type="slidenum">
              <a:rPr lang="en-US" altLang="en-US" sz="1100"/>
              <a:pPr/>
              <a:t>18</a:t>
            </a:fld>
            <a:endParaRPr lang="en-US" altLang="en-US" sz="1100"/>
          </a:p>
        </p:txBody>
      </p:sp>
      <p:sp>
        <p:nvSpPr>
          <p:cNvPr id="218115" name="Rectangle 2"/>
          <p:cNvSpPr>
            <a:spLocks noGrp="1" noRot="1" noChangeAspect="1" noChangeArrowheads="1" noTextEdit="1"/>
          </p:cNvSpPr>
          <p:nvPr>
            <p:ph type="sldImg"/>
          </p:nvPr>
        </p:nvSpPr>
        <p:spPr>
          <a:xfrm>
            <a:off x="-1411288" y="382588"/>
            <a:ext cx="9688513" cy="5449887"/>
          </a:xfrm>
          <a:ln/>
        </p:spPr>
      </p:sp>
      <p:sp>
        <p:nvSpPr>
          <p:cNvPr id="218116" name="Rectangle 3"/>
          <p:cNvSpPr>
            <a:spLocks noGrp="1" noChangeArrowheads="1"/>
          </p:cNvSpPr>
          <p:nvPr>
            <p:ph type="body" idx="1"/>
          </p:nvPr>
        </p:nvSpPr>
        <p:spPr>
          <a:xfrm>
            <a:off x="828973" y="6062738"/>
            <a:ext cx="5268516" cy="2416024"/>
          </a:xfrm>
          <a:noFill/>
        </p:spPr>
        <p:txBody>
          <a:bodyPr/>
          <a:lstStyle/>
          <a:p>
            <a:pPr eaLnBrk="1" hangingPunct="1"/>
            <a:r>
              <a:rPr lang="en-US" altLang="en-US" smtClean="0"/>
              <a:t>ones, divide by 9</a:t>
            </a:r>
          </a:p>
        </p:txBody>
      </p:sp>
    </p:spTree>
    <p:extLst>
      <p:ext uri="{BB962C8B-B14F-4D97-AF65-F5344CB8AC3E}">
        <p14:creationId xmlns:p14="http://schemas.microsoft.com/office/powerpoint/2010/main" val="39130156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2358277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6132887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3441825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2348127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1611120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26725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B6860EDA-858E-44E9-8A22-0F256926C652}" type="slidenum">
              <a:rPr lang="zh-CN" altLang="en-US" smtClean="0">
                <a:latin typeface="等线" pitchFamily="2" charset="-122"/>
              </a:rPr>
              <a:pPr fontAlgn="base">
                <a:spcBef>
                  <a:spcPct val="0"/>
                </a:spcBef>
                <a:spcAft>
                  <a:spcPct val="0"/>
                </a:spcAft>
              </a:pPr>
              <a:t>75</a:t>
            </a:fld>
            <a:endParaRPr lang="zh-CN" altLang="en-US" smtClean="0">
              <a:latin typeface="等线" pitchFamily="2" charset="-122"/>
            </a:endParaRPr>
          </a:p>
        </p:txBody>
      </p:sp>
    </p:spTree>
    <p:extLst>
      <p:ext uri="{BB962C8B-B14F-4D97-AF65-F5344CB8AC3E}">
        <p14:creationId xmlns:p14="http://schemas.microsoft.com/office/powerpoint/2010/main" val="13368956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08831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554979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87590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643CF03C-6059-4AA6-A3F2-B6020B428053}" type="slidenum">
              <a:rPr lang="en-US" altLang="en-US" sz="1100"/>
              <a:pPr/>
              <a:t>19</a:t>
            </a:fld>
            <a:endParaRPr lang="en-US" altLang="en-US" sz="1100"/>
          </a:p>
        </p:txBody>
      </p:sp>
      <p:sp>
        <p:nvSpPr>
          <p:cNvPr id="219139" name="Rectangle 2"/>
          <p:cNvSpPr>
            <a:spLocks noGrp="1" noRot="1" noChangeAspect="1" noChangeArrowheads="1" noTextEdit="1"/>
          </p:cNvSpPr>
          <p:nvPr>
            <p:ph type="sldImg"/>
          </p:nvPr>
        </p:nvSpPr>
        <p:spPr>
          <a:xfrm>
            <a:off x="-1411288" y="382588"/>
            <a:ext cx="9688513" cy="5449887"/>
          </a:xfrm>
          <a:ln/>
        </p:spPr>
      </p:sp>
      <p:sp>
        <p:nvSpPr>
          <p:cNvPr id="219140" name="Rectangle 3"/>
          <p:cNvSpPr>
            <a:spLocks noGrp="1" noChangeArrowheads="1"/>
          </p:cNvSpPr>
          <p:nvPr>
            <p:ph type="body" idx="1"/>
          </p:nvPr>
        </p:nvSpPr>
        <p:spPr>
          <a:xfrm>
            <a:off x="828973" y="6062738"/>
            <a:ext cx="5268516" cy="2416024"/>
          </a:xfrm>
          <a:noFill/>
        </p:spPr>
        <p:txBody>
          <a:bodyPr/>
          <a:lstStyle/>
          <a:p>
            <a:pPr eaLnBrk="1" hangingPunct="1"/>
            <a:r>
              <a:rPr lang="en-US" altLang="en-US" smtClean="0"/>
              <a:t>ones, divide by 9</a:t>
            </a:r>
          </a:p>
        </p:txBody>
      </p:sp>
    </p:spTree>
    <p:extLst>
      <p:ext uri="{BB962C8B-B14F-4D97-AF65-F5344CB8AC3E}">
        <p14:creationId xmlns:p14="http://schemas.microsoft.com/office/powerpoint/2010/main" val="18161438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25396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663474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691147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609004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5047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910164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70532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74475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3143146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8604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5600BEE4-7D2E-488F-B07E-AC19B31E8B7D}" type="slidenum">
              <a:rPr lang="en-US" altLang="en-US" sz="1100"/>
              <a:pPr/>
              <a:t>20</a:t>
            </a:fld>
            <a:endParaRPr lang="en-US" altLang="en-US" sz="1100"/>
          </a:p>
        </p:txBody>
      </p:sp>
      <p:sp>
        <p:nvSpPr>
          <p:cNvPr id="220163" name="Rectangle 2"/>
          <p:cNvSpPr>
            <a:spLocks noGrp="1" noRot="1" noChangeAspect="1" noChangeArrowheads="1" noTextEdit="1"/>
          </p:cNvSpPr>
          <p:nvPr>
            <p:ph type="sldImg"/>
          </p:nvPr>
        </p:nvSpPr>
        <p:spPr>
          <a:xfrm>
            <a:off x="-1411288" y="382588"/>
            <a:ext cx="9688513" cy="5449887"/>
          </a:xfrm>
          <a:ln/>
        </p:spPr>
      </p:sp>
      <p:sp>
        <p:nvSpPr>
          <p:cNvPr id="220164" name="Rectangle 3"/>
          <p:cNvSpPr>
            <a:spLocks noGrp="1" noChangeArrowheads="1"/>
          </p:cNvSpPr>
          <p:nvPr>
            <p:ph type="body" idx="1"/>
          </p:nvPr>
        </p:nvSpPr>
        <p:spPr>
          <a:xfrm>
            <a:off x="828973" y="6062738"/>
            <a:ext cx="5268516" cy="2416024"/>
          </a:xfrm>
          <a:noFill/>
        </p:spPr>
        <p:txBody>
          <a:bodyPr/>
          <a:lstStyle/>
          <a:p>
            <a:pPr eaLnBrk="1" hangingPunct="1"/>
            <a:r>
              <a:rPr lang="en-US" altLang="en-US" smtClean="0"/>
              <a:t>ones, divide by 9</a:t>
            </a:r>
          </a:p>
        </p:txBody>
      </p:sp>
    </p:spTree>
    <p:extLst>
      <p:ext uri="{BB962C8B-B14F-4D97-AF65-F5344CB8AC3E}">
        <p14:creationId xmlns:p14="http://schemas.microsoft.com/office/powerpoint/2010/main" val="9703392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71726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567979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942704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143797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254595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13365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2" name="Shape 4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87419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277030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226857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2" name="Shape 4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79389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8268FABD-CB82-4B24-8ED1-C0BB35182250}" type="slidenum">
              <a:rPr lang="en-US" altLang="en-US" sz="1100"/>
              <a:pPr/>
              <a:t>21</a:t>
            </a:fld>
            <a:endParaRPr lang="en-US" altLang="en-US" sz="1100"/>
          </a:p>
        </p:txBody>
      </p:sp>
      <p:sp>
        <p:nvSpPr>
          <p:cNvPr id="221187" name="Rectangle 2"/>
          <p:cNvSpPr>
            <a:spLocks noGrp="1" noRot="1" noChangeAspect="1" noChangeArrowheads="1" noTextEdit="1"/>
          </p:cNvSpPr>
          <p:nvPr>
            <p:ph type="sldImg"/>
          </p:nvPr>
        </p:nvSpPr>
        <p:spPr>
          <a:xfrm>
            <a:off x="-1411288" y="382588"/>
            <a:ext cx="9688513" cy="5449887"/>
          </a:xfrm>
          <a:ln/>
        </p:spPr>
      </p:sp>
      <p:sp>
        <p:nvSpPr>
          <p:cNvPr id="221188" name="Rectangle 3"/>
          <p:cNvSpPr>
            <a:spLocks noGrp="1" noChangeArrowheads="1"/>
          </p:cNvSpPr>
          <p:nvPr>
            <p:ph type="body" idx="1"/>
          </p:nvPr>
        </p:nvSpPr>
        <p:spPr>
          <a:xfrm>
            <a:off x="828973" y="6062738"/>
            <a:ext cx="5268516" cy="2416024"/>
          </a:xfrm>
          <a:noFill/>
        </p:spPr>
        <p:txBody>
          <a:bodyPr/>
          <a:lstStyle/>
          <a:p>
            <a:pPr eaLnBrk="1" hangingPunct="1"/>
            <a:r>
              <a:rPr lang="en-US" altLang="en-US" smtClean="0"/>
              <a:t>ones, divide by 9</a:t>
            </a:r>
          </a:p>
        </p:txBody>
      </p:sp>
    </p:spTree>
    <p:extLst>
      <p:ext uri="{BB962C8B-B14F-4D97-AF65-F5344CB8AC3E}">
        <p14:creationId xmlns:p14="http://schemas.microsoft.com/office/powerpoint/2010/main" val="27320088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61231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90430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5" name="Shape 5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548899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18427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59614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6" name="Shape 5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92079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6" name="Shape 5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34498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753334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322669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6" name="Shape 5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9176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14485">
              <a:defRPr sz="2300">
                <a:solidFill>
                  <a:schemeClr val="tx1"/>
                </a:solidFill>
                <a:latin typeface="Arial" pitchFamily="34" charset="0"/>
                <a:cs typeface="Arial" pitchFamily="34" charset="0"/>
              </a:defRPr>
            </a:lvl1pPr>
            <a:lvl2pPr marL="702756" indent="-270291" defTabSz="914485">
              <a:defRPr sz="2300">
                <a:solidFill>
                  <a:schemeClr val="tx1"/>
                </a:solidFill>
                <a:latin typeface="Arial" pitchFamily="34" charset="0"/>
                <a:cs typeface="Arial" pitchFamily="34" charset="0"/>
              </a:defRPr>
            </a:lvl2pPr>
            <a:lvl3pPr marL="1081164" indent="-216233" defTabSz="914485">
              <a:defRPr sz="2300">
                <a:solidFill>
                  <a:schemeClr val="tx1"/>
                </a:solidFill>
                <a:latin typeface="Arial" pitchFamily="34" charset="0"/>
                <a:cs typeface="Arial" pitchFamily="34" charset="0"/>
              </a:defRPr>
            </a:lvl3pPr>
            <a:lvl4pPr marL="1513629" indent="-216233" defTabSz="914485">
              <a:defRPr sz="2300">
                <a:solidFill>
                  <a:schemeClr val="tx1"/>
                </a:solidFill>
                <a:latin typeface="Arial" pitchFamily="34" charset="0"/>
                <a:cs typeface="Arial" pitchFamily="34" charset="0"/>
              </a:defRPr>
            </a:lvl4pPr>
            <a:lvl5pPr marL="1946095" indent="-216233" defTabSz="914485">
              <a:defRPr sz="23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23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23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23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2300">
                <a:solidFill>
                  <a:schemeClr val="tx1"/>
                </a:solidFill>
                <a:latin typeface="Arial" pitchFamily="34" charset="0"/>
                <a:cs typeface="Arial" pitchFamily="34" charset="0"/>
              </a:defRPr>
            </a:lvl9pPr>
          </a:lstStyle>
          <a:p>
            <a:fld id="{CB62F83D-2C8C-4870-AE3E-9ED88DF70065}" type="slidenum">
              <a:rPr lang="en-US" altLang="en-US" sz="1100"/>
              <a:pPr/>
              <a:t>22</a:t>
            </a:fld>
            <a:endParaRPr lang="en-US" altLang="en-US" sz="1100"/>
          </a:p>
        </p:txBody>
      </p:sp>
      <p:sp>
        <p:nvSpPr>
          <p:cNvPr id="222211" name="Rectangle 2"/>
          <p:cNvSpPr>
            <a:spLocks noGrp="1" noRot="1" noChangeAspect="1" noChangeArrowheads="1" noTextEdit="1"/>
          </p:cNvSpPr>
          <p:nvPr>
            <p:ph type="sldImg"/>
          </p:nvPr>
        </p:nvSpPr>
        <p:spPr>
          <a:xfrm>
            <a:off x="-1411288" y="382588"/>
            <a:ext cx="9688513" cy="5449887"/>
          </a:xfrm>
          <a:ln/>
        </p:spPr>
      </p:sp>
      <p:sp>
        <p:nvSpPr>
          <p:cNvPr id="222212" name="Rectangle 3"/>
          <p:cNvSpPr>
            <a:spLocks noGrp="1" noChangeArrowheads="1"/>
          </p:cNvSpPr>
          <p:nvPr>
            <p:ph type="body" idx="1"/>
          </p:nvPr>
        </p:nvSpPr>
        <p:spPr>
          <a:xfrm>
            <a:off x="828973" y="6062738"/>
            <a:ext cx="5268516" cy="2416024"/>
          </a:xfrm>
          <a:noFill/>
        </p:spPr>
        <p:txBody>
          <a:bodyPr/>
          <a:lstStyle/>
          <a:p>
            <a:pPr eaLnBrk="1" hangingPunct="1"/>
            <a:r>
              <a:rPr lang="en-US" altLang="en-US" smtClean="0"/>
              <a:t>ones, divide by 9</a:t>
            </a:r>
          </a:p>
        </p:txBody>
      </p:sp>
    </p:spTree>
    <p:extLst>
      <p:ext uri="{BB962C8B-B14F-4D97-AF65-F5344CB8AC3E}">
        <p14:creationId xmlns:p14="http://schemas.microsoft.com/office/powerpoint/2010/main" val="1969387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816606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831658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1" name="Shape 6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374624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2" name="Shape 6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492732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5" name="Shape 6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89113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6" name="Shape 7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999220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r>
              <a:rPr lang="zh-CN" altLang="en-US" dirty="0" smtClean="0"/>
              <a:t>（</a:t>
            </a:r>
            <a:r>
              <a:rPr lang="en-US" altLang="zh-CN" dirty="0" smtClean="0"/>
              <a:t>1</a:t>
            </a:r>
            <a:r>
              <a:rPr lang="zh-CN" altLang="en-US" dirty="0" smtClean="0"/>
              <a:t>）首要作用，下采样（</a:t>
            </a:r>
            <a:r>
              <a:rPr lang="en-US" altLang="zh-CN" dirty="0" err="1" smtClean="0"/>
              <a:t>downsamping</a:t>
            </a:r>
            <a:r>
              <a:rPr lang="zh-CN" altLang="en-US" dirty="0" smtClean="0"/>
              <a:t>）（</a:t>
            </a:r>
            <a:r>
              <a:rPr lang="en-US" altLang="zh-CN" dirty="0" smtClean="0"/>
              <a:t>2</a:t>
            </a:r>
            <a:r>
              <a:rPr lang="zh-CN" altLang="en-US" dirty="0" smtClean="0"/>
              <a:t>）降维、去除冗余信息、对特征进行压缩、简化网络复杂度、减小计算量、减小内存消耗等等。（</a:t>
            </a:r>
            <a:r>
              <a:rPr lang="en-US" altLang="zh-CN" dirty="0" smtClean="0"/>
              <a:t>3</a:t>
            </a:r>
            <a:r>
              <a:rPr lang="zh-CN" altLang="en-US" dirty="0" smtClean="0"/>
              <a:t>）实现非线性。（</a:t>
            </a:r>
            <a:r>
              <a:rPr lang="en-US" altLang="zh-CN" dirty="0" smtClean="0"/>
              <a:t>4</a:t>
            </a:r>
            <a:r>
              <a:rPr lang="zh-CN" altLang="en-US" dirty="0" smtClean="0"/>
              <a:t>）可以扩大感知野。（</a:t>
            </a:r>
            <a:r>
              <a:rPr lang="en-US" altLang="zh-CN" dirty="0" smtClean="0"/>
              <a:t>5</a:t>
            </a:r>
            <a:r>
              <a:rPr lang="zh-CN" altLang="en-US" dirty="0" smtClean="0"/>
              <a:t>）可以实现不变性，其中不变形性包括，平移不变性、旋转不变性和尺度不变性。</a:t>
            </a:r>
          </a:p>
        </p:txBody>
      </p:sp>
    </p:spTree>
    <p:extLst>
      <p:ext uri="{BB962C8B-B14F-4D97-AF65-F5344CB8AC3E}">
        <p14:creationId xmlns:p14="http://schemas.microsoft.com/office/powerpoint/2010/main" val="25322514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81000" y="693738"/>
            <a:ext cx="6096000" cy="3429000"/>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685799" y="4343235"/>
            <a:ext cx="5486082" cy="4032655"/>
          </a:xfrm>
        </p:spPr>
        <p:txBody>
          <a:bodyPr/>
          <a:lstStyle/>
          <a:p>
            <a:endParaRPr lang="en-US"/>
          </a:p>
        </p:txBody>
      </p:sp>
    </p:spTree>
    <p:extLst>
      <p:ext uri="{BB962C8B-B14F-4D97-AF65-F5344CB8AC3E}">
        <p14:creationId xmlns:p14="http://schemas.microsoft.com/office/powerpoint/2010/main" val="14844302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25836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0836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4"/>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6755" indent="0" algn="ctr">
              <a:buNone/>
              <a:defRPr/>
            </a:lvl2pPr>
            <a:lvl3pPr marL="913510" indent="0" algn="ctr">
              <a:buNone/>
              <a:defRPr/>
            </a:lvl3pPr>
            <a:lvl4pPr marL="1370263" indent="0" algn="ctr">
              <a:buNone/>
              <a:defRPr/>
            </a:lvl4pPr>
            <a:lvl5pPr marL="1827016" indent="0" algn="ctr">
              <a:buNone/>
              <a:defRPr/>
            </a:lvl5pPr>
            <a:lvl6pPr marL="2283773" indent="0" algn="ctr">
              <a:buNone/>
              <a:defRPr/>
            </a:lvl6pPr>
            <a:lvl7pPr marL="2740529" indent="0" algn="ctr">
              <a:buNone/>
              <a:defRPr/>
            </a:lvl7pPr>
            <a:lvl8pPr marL="3197284" indent="0" algn="ctr">
              <a:buNone/>
              <a:defRPr/>
            </a:lvl8pPr>
            <a:lvl9pPr marL="3654037"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5D305C8-88CC-7441-92B3-E09C3EB9022D}" type="slidenum">
              <a:rPr lang="en-US"/>
              <a:pPr/>
              <a:t>‹#›</a:t>
            </a:fld>
            <a:endParaRPr lang="en-US"/>
          </a:p>
        </p:txBody>
      </p:sp>
    </p:spTree>
    <p:extLst>
      <p:ext uri="{BB962C8B-B14F-4D97-AF65-F5344CB8AC3E}">
        <p14:creationId xmlns:p14="http://schemas.microsoft.com/office/powerpoint/2010/main" val="1710480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CDF3403-872E-1E44-B44A-6F0006D06B2B}" type="slidenum">
              <a:rPr lang="en-US"/>
              <a:pPr/>
              <a:t>‹#›</a:t>
            </a:fld>
            <a:endParaRPr lang="en-US"/>
          </a:p>
        </p:txBody>
      </p:sp>
    </p:spTree>
    <p:extLst>
      <p:ext uri="{BB962C8B-B14F-4D97-AF65-F5344CB8AC3E}">
        <p14:creationId xmlns:p14="http://schemas.microsoft.com/office/powerpoint/2010/main" val="10510649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C368EAC-E5CD-40D6-B276-80B4126EE20B}" type="datetimeFigureOut">
              <a:rPr lang="en-US">
                <a:solidFill>
                  <a:prstClr val="black">
                    <a:tint val="75000"/>
                  </a:prstClr>
                </a:solidFill>
              </a:rPr>
              <a:pPr>
                <a:defRPr/>
              </a:pPr>
              <a:t>3/14/2023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6A5D297-E5B0-48B8-88F9-E7E571344A2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792626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D67DD64-5470-45A8-B19A-22BF0C3345A4}" type="datetimeFigureOut">
              <a:rPr lang="en-US">
                <a:solidFill>
                  <a:prstClr val="black">
                    <a:tint val="75000"/>
                  </a:prstClr>
                </a:solidFill>
              </a:rPr>
              <a:pPr>
                <a:def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F3E0FAE-3579-44A9-B770-D020E7C9394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89929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971B1E1-3BEF-4705-AACD-19176AFD4376}" type="datetimeFigureOut">
              <a:rPr lang="en-US">
                <a:solidFill>
                  <a:prstClr val="black">
                    <a:tint val="75000"/>
                  </a:prstClr>
                </a:solidFill>
              </a:rPr>
              <a:pPr>
                <a:def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1E42D6F-E873-4949-8BF3-6E2B217AAD9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025458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572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485900"/>
            <a:ext cx="7772400" cy="3086100"/>
          </a:xfrm>
        </p:spPr>
        <p:txBody>
          <a:bodyPr/>
          <a:lstStyle/>
          <a:p>
            <a:pPr lvl="0"/>
            <a:endParaRPr lang="en-US" noProof="0" smtClean="0"/>
          </a:p>
        </p:txBody>
      </p:sp>
      <p:sp>
        <p:nvSpPr>
          <p:cNvPr id="4" name="Rectangle 4"/>
          <p:cNvSpPr>
            <a:spLocks noGrp="1" noChangeArrowheads="1"/>
          </p:cNvSpPr>
          <p:nvPr>
            <p:ph type="dt" sz="half" idx="10"/>
          </p:nvPr>
        </p:nvSpPr>
        <p:spPr>
          <a:xfrm>
            <a:off x="457200" y="4767263"/>
            <a:ext cx="2133600" cy="273844"/>
          </a:xfrm>
          <a:prstGeom prst="rect">
            <a:avLst/>
          </a:prstGeom>
        </p:spPr>
        <p:txBody>
          <a:bodyPr/>
          <a:lstStyle>
            <a:lvl1pPr>
              <a:defRPr/>
            </a:lvl1pPr>
          </a:lstStyle>
          <a:p>
            <a:pPr>
              <a:defRPr/>
            </a:pPr>
            <a:endParaRPr lang="en-US"/>
          </a:p>
        </p:txBody>
      </p:sp>
      <p:sp>
        <p:nvSpPr>
          <p:cNvPr id="5" name="Rectangle 5"/>
          <p:cNvSpPr>
            <a:spLocks noGrp="1" noChangeArrowheads="1"/>
          </p:cNvSpPr>
          <p:nvPr>
            <p:ph type="sldNum" sz="quarter" idx="11"/>
          </p:nvPr>
        </p:nvSpPr>
        <p:spPr>
          <a:xfrm>
            <a:off x="6553200" y="4767263"/>
            <a:ext cx="2133600" cy="273844"/>
          </a:xfrm>
          <a:prstGeom prst="rect">
            <a:avLst/>
          </a:prstGeom>
        </p:spPr>
        <p:txBody>
          <a:bodyPr/>
          <a:lstStyle>
            <a:lvl1pPr>
              <a:defRPr/>
            </a:lvl1pPr>
          </a:lstStyle>
          <a:p>
            <a:pPr>
              <a:defRPr/>
            </a:pPr>
            <a:fld id="{C8FDE8DC-BE81-4B53-824E-D1518E95D8AC}" type="slidenum">
              <a:rPr lang="en-US"/>
              <a:pPr>
                <a:defRPr/>
              </a:pPr>
              <a:t>‹#›</a:t>
            </a:fld>
            <a:endParaRPr lang="en-US"/>
          </a:p>
        </p:txBody>
      </p:sp>
    </p:spTree>
    <p:extLst>
      <p:ext uri="{BB962C8B-B14F-4D97-AF65-F5344CB8AC3E}">
        <p14:creationId xmlns:p14="http://schemas.microsoft.com/office/powerpoint/2010/main" val="36235299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cs typeface="Arial" charset="0"/>
              </a:defRPr>
            </a:lvl1pPr>
          </a:lstStyle>
          <a:p>
            <a:pPr>
              <a:defRPr/>
            </a:pPr>
            <a:fld id="{084C0E79-8398-4333-BF27-107E231937E6}" type="slidenum">
              <a:rPr lang="en-US"/>
              <a:pPr>
                <a:defRPr/>
              </a:pPr>
              <a:t>‹#›</a:t>
            </a:fld>
            <a:endParaRPr lang="en-US"/>
          </a:p>
        </p:txBody>
      </p:sp>
    </p:spTree>
    <p:extLst>
      <p:ext uri="{BB962C8B-B14F-4D97-AF65-F5344CB8AC3E}">
        <p14:creationId xmlns:p14="http://schemas.microsoft.com/office/powerpoint/2010/main" val="363109513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cs typeface="Arial" charset="0"/>
              </a:defRPr>
            </a:lvl1pPr>
          </a:lstStyle>
          <a:p>
            <a:pPr>
              <a:defRPr/>
            </a:pPr>
            <a:fld id="{CFB0ABB8-680C-4700-96D5-5A3ABD3E679B}" type="slidenum">
              <a:rPr lang="en-US"/>
              <a:pPr>
                <a:defRPr/>
              </a:pPr>
              <a:t>‹#›</a:t>
            </a:fld>
            <a:endParaRPr lang="en-US"/>
          </a:p>
        </p:txBody>
      </p:sp>
    </p:spTree>
    <p:extLst>
      <p:ext uri="{BB962C8B-B14F-4D97-AF65-F5344CB8AC3E}">
        <p14:creationId xmlns:p14="http://schemas.microsoft.com/office/powerpoint/2010/main" val="407729678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cs typeface="Arial" charset="0"/>
              </a:defRPr>
            </a:lvl1pPr>
          </a:lstStyle>
          <a:p>
            <a:pPr>
              <a:defRPr/>
            </a:pPr>
            <a:fld id="{E0CA15A3-E9EF-463D-BEA4-1886A6539D93}" type="slidenum">
              <a:rPr lang="en-US"/>
              <a:pPr>
                <a:defRPr/>
              </a:pPr>
              <a:t>‹#›</a:t>
            </a:fld>
            <a:endParaRPr lang="en-US"/>
          </a:p>
        </p:txBody>
      </p:sp>
    </p:spTree>
    <p:extLst>
      <p:ext uri="{BB962C8B-B14F-4D97-AF65-F5344CB8AC3E}">
        <p14:creationId xmlns:p14="http://schemas.microsoft.com/office/powerpoint/2010/main" val="21973210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a:cs typeface="Arial" charset="0"/>
              </a:defRPr>
            </a:lvl1pPr>
          </a:lstStyle>
          <a:p>
            <a:pPr>
              <a:defRPr/>
            </a:pPr>
            <a:fld id="{CB99C616-966F-4160-9079-5E176C00A197}" type="slidenum">
              <a:rPr lang="en-US"/>
              <a:pPr>
                <a:defRPr/>
              </a:pPr>
              <a:t>‹#›</a:t>
            </a:fld>
            <a:endParaRPr lang="en-US"/>
          </a:p>
        </p:txBody>
      </p:sp>
    </p:spTree>
    <p:extLst>
      <p:ext uri="{BB962C8B-B14F-4D97-AF65-F5344CB8AC3E}">
        <p14:creationId xmlns:p14="http://schemas.microsoft.com/office/powerpoint/2010/main" val="41849865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8"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9" name="Rectangle 6"/>
          <p:cNvSpPr>
            <a:spLocks noGrp="1" noChangeArrowheads="1"/>
          </p:cNvSpPr>
          <p:nvPr>
            <p:ph type="sldNum" sz="quarter" idx="12"/>
          </p:nvPr>
        </p:nvSpPr>
        <p:spPr/>
        <p:txBody>
          <a:bodyPr/>
          <a:lstStyle>
            <a:lvl1pPr>
              <a:defRPr>
                <a:cs typeface="Arial" charset="0"/>
              </a:defRPr>
            </a:lvl1pPr>
          </a:lstStyle>
          <a:p>
            <a:pPr>
              <a:defRPr/>
            </a:pPr>
            <a:fld id="{9A0746F2-1F4E-465D-8532-2EBF851BBFC4}" type="slidenum">
              <a:rPr lang="en-US"/>
              <a:pPr>
                <a:defRPr/>
              </a:pPr>
              <a:t>‹#›</a:t>
            </a:fld>
            <a:endParaRPr lang="en-US"/>
          </a:p>
        </p:txBody>
      </p:sp>
    </p:spTree>
    <p:extLst>
      <p:ext uri="{BB962C8B-B14F-4D97-AF65-F5344CB8AC3E}">
        <p14:creationId xmlns:p14="http://schemas.microsoft.com/office/powerpoint/2010/main" val="361434742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4"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5" name="Rectangle 6"/>
          <p:cNvSpPr>
            <a:spLocks noGrp="1" noChangeArrowheads="1"/>
          </p:cNvSpPr>
          <p:nvPr>
            <p:ph type="sldNum" sz="quarter" idx="12"/>
          </p:nvPr>
        </p:nvSpPr>
        <p:spPr/>
        <p:txBody>
          <a:bodyPr/>
          <a:lstStyle>
            <a:lvl1pPr>
              <a:defRPr>
                <a:cs typeface="Arial" charset="0"/>
              </a:defRPr>
            </a:lvl1pPr>
          </a:lstStyle>
          <a:p>
            <a:pPr>
              <a:defRPr/>
            </a:pPr>
            <a:fld id="{E7135332-BCBD-4958-B9B7-C2A4FA2A24A6}" type="slidenum">
              <a:rPr lang="en-US"/>
              <a:pPr>
                <a:defRPr/>
              </a:pPr>
              <a:t>‹#›</a:t>
            </a:fld>
            <a:endParaRPr lang="en-US"/>
          </a:p>
        </p:txBody>
      </p:sp>
    </p:spTree>
    <p:extLst>
      <p:ext uri="{BB962C8B-B14F-4D97-AF65-F5344CB8AC3E}">
        <p14:creationId xmlns:p14="http://schemas.microsoft.com/office/powerpoint/2010/main" val="1870664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3CE8C72-D59B-9D42-B1D1-B646ABC70D78}" type="slidenum">
              <a:rPr lang="en-US"/>
              <a:pPr/>
              <a:t>‹#›</a:t>
            </a:fld>
            <a:endParaRPr lang="en-US"/>
          </a:p>
        </p:txBody>
      </p:sp>
    </p:spTree>
    <p:extLst>
      <p:ext uri="{BB962C8B-B14F-4D97-AF65-F5344CB8AC3E}">
        <p14:creationId xmlns:p14="http://schemas.microsoft.com/office/powerpoint/2010/main" val="32334726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3"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4" name="Rectangle 6"/>
          <p:cNvSpPr>
            <a:spLocks noGrp="1" noChangeArrowheads="1"/>
          </p:cNvSpPr>
          <p:nvPr>
            <p:ph type="sldNum" sz="quarter" idx="12"/>
          </p:nvPr>
        </p:nvSpPr>
        <p:spPr/>
        <p:txBody>
          <a:bodyPr/>
          <a:lstStyle>
            <a:lvl1pPr>
              <a:defRPr>
                <a:cs typeface="Arial" charset="0"/>
              </a:defRPr>
            </a:lvl1pPr>
          </a:lstStyle>
          <a:p>
            <a:pPr>
              <a:defRPr/>
            </a:pPr>
            <a:fld id="{AB89AD6E-E037-430D-B2E1-30991AF22063}" type="slidenum">
              <a:rPr lang="en-US"/>
              <a:pPr>
                <a:defRPr/>
              </a:pPr>
              <a:t>‹#›</a:t>
            </a:fld>
            <a:endParaRPr lang="en-US"/>
          </a:p>
        </p:txBody>
      </p:sp>
    </p:spTree>
    <p:extLst>
      <p:ext uri="{BB962C8B-B14F-4D97-AF65-F5344CB8AC3E}">
        <p14:creationId xmlns:p14="http://schemas.microsoft.com/office/powerpoint/2010/main" val="413621307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a:cs typeface="Arial" charset="0"/>
              </a:defRPr>
            </a:lvl1pPr>
          </a:lstStyle>
          <a:p>
            <a:pPr>
              <a:defRPr/>
            </a:pPr>
            <a:fld id="{155DBBA3-4139-4F8D-BF38-8310F6B5C1DE}" type="slidenum">
              <a:rPr lang="en-US"/>
              <a:pPr>
                <a:defRPr/>
              </a:pPr>
              <a:t>‹#›</a:t>
            </a:fld>
            <a:endParaRPr lang="en-US"/>
          </a:p>
        </p:txBody>
      </p:sp>
    </p:spTree>
    <p:extLst>
      <p:ext uri="{BB962C8B-B14F-4D97-AF65-F5344CB8AC3E}">
        <p14:creationId xmlns:p14="http://schemas.microsoft.com/office/powerpoint/2010/main" val="20273100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a:cs typeface="Arial" charset="0"/>
              </a:defRPr>
            </a:lvl1pPr>
          </a:lstStyle>
          <a:p>
            <a:pPr>
              <a:defRPr/>
            </a:pPr>
            <a:fld id="{BDF13ACC-9283-47ED-B8C2-EA6222D91989}" type="slidenum">
              <a:rPr lang="en-US"/>
              <a:pPr>
                <a:defRPr/>
              </a:pPr>
              <a:t>‹#›</a:t>
            </a:fld>
            <a:endParaRPr lang="en-US"/>
          </a:p>
        </p:txBody>
      </p:sp>
    </p:spTree>
    <p:extLst>
      <p:ext uri="{BB962C8B-B14F-4D97-AF65-F5344CB8AC3E}">
        <p14:creationId xmlns:p14="http://schemas.microsoft.com/office/powerpoint/2010/main" val="24336948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cs typeface="Arial" charset="0"/>
              </a:defRPr>
            </a:lvl1pPr>
          </a:lstStyle>
          <a:p>
            <a:pPr>
              <a:defRPr/>
            </a:pPr>
            <a:fld id="{56F99AB0-E4A6-470E-8E1B-BE99DF482850}" type="slidenum">
              <a:rPr lang="en-US"/>
              <a:pPr>
                <a:defRPr/>
              </a:pPr>
              <a:t>‹#›</a:t>
            </a:fld>
            <a:endParaRPr lang="en-US"/>
          </a:p>
        </p:txBody>
      </p:sp>
    </p:spTree>
    <p:extLst>
      <p:ext uri="{BB962C8B-B14F-4D97-AF65-F5344CB8AC3E}">
        <p14:creationId xmlns:p14="http://schemas.microsoft.com/office/powerpoint/2010/main" val="38759144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cs typeface="Arial" charset="0"/>
              </a:defRPr>
            </a:lvl1pPr>
          </a:lstStyle>
          <a:p>
            <a:pPr>
              <a:defRPr/>
            </a:pPr>
            <a:fld id="{0410C15C-D6D6-4B8A-A8D7-A78DFAA38C37}" type="slidenum">
              <a:rPr lang="en-US"/>
              <a:pPr>
                <a:defRPr/>
              </a:pPr>
              <a:t>‹#›</a:t>
            </a:fld>
            <a:endParaRPr lang="en-US"/>
          </a:p>
        </p:txBody>
      </p:sp>
    </p:spTree>
    <p:extLst>
      <p:ext uri="{BB962C8B-B14F-4D97-AF65-F5344CB8AC3E}">
        <p14:creationId xmlns:p14="http://schemas.microsoft.com/office/powerpoint/2010/main" val="11550419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00151"/>
            <a:ext cx="4038600" cy="33944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200151"/>
            <a:ext cx="4038600" cy="3394472"/>
          </a:xfrm>
        </p:spPr>
        <p:txBody>
          <a:bodyPr/>
          <a:lstStyle/>
          <a:p>
            <a:pPr lvl="0"/>
            <a:endParaRPr lang="en-US" noProof="0"/>
          </a:p>
        </p:txBody>
      </p:sp>
      <p:sp>
        <p:nvSpPr>
          <p:cNvPr id="5"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a:cs typeface="Arial" charset="0"/>
              </a:defRPr>
            </a:lvl1pPr>
          </a:lstStyle>
          <a:p>
            <a:pPr>
              <a:defRPr/>
            </a:pPr>
            <a:fld id="{4698F547-CE80-4ECA-95DE-50D3155BA239}" type="slidenum">
              <a:rPr lang="en-US"/>
              <a:pPr>
                <a:defRPr/>
              </a:pPr>
              <a:t>‹#›</a:t>
            </a:fld>
            <a:endParaRPr lang="en-US"/>
          </a:p>
        </p:txBody>
      </p:sp>
    </p:spTree>
    <p:extLst>
      <p:ext uri="{BB962C8B-B14F-4D97-AF65-F5344CB8AC3E}">
        <p14:creationId xmlns:p14="http://schemas.microsoft.com/office/powerpoint/2010/main" val="194716717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p:nvPr/>
        </p:nvSpPr>
        <p:spPr>
          <a:xfrm>
            <a:off x="0" y="4624125"/>
            <a:ext cx="9144000" cy="529200"/>
          </a:xfrm>
          <a:prstGeom prst="rect">
            <a:avLst/>
          </a:prstGeom>
          <a:solidFill>
            <a:srgbClr val="8C1515"/>
          </a:solidFill>
          <a:ln>
            <a:noFill/>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14" name="Shape 14"/>
          <p:cNvSpPr txBox="1"/>
          <p:nvPr/>
        </p:nvSpPr>
        <p:spPr>
          <a:xfrm>
            <a:off x="72200" y="4624125"/>
            <a:ext cx="5250900"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FFFFFF"/>
                </a:solidFill>
                <a:latin typeface="Arial"/>
                <a:cs typeface="Arial"/>
                <a:sym typeface="Arial"/>
              </a:rPr>
              <a:t>Fei-Fei Li &amp; Andrej Karpathy &amp; Justin Johnson</a:t>
            </a:r>
          </a:p>
        </p:txBody>
      </p:sp>
      <p:sp>
        <p:nvSpPr>
          <p:cNvPr id="15" name="Shape 15"/>
          <p:cNvSpPr txBox="1"/>
          <p:nvPr/>
        </p:nvSpPr>
        <p:spPr>
          <a:xfrm>
            <a:off x="5326100" y="4617975"/>
            <a:ext cx="3501299"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FFFFFF"/>
                </a:solidFill>
                <a:latin typeface="Arial"/>
                <a:cs typeface="Arial"/>
                <a:sym typeface="Arial"/>
              </a:rPr>
              <a:t>Lecture 7 -</a:t>
            </a:r>
          </a:p>
        </p:txBody>
      </p:sp>
      <p:sp>
        <p:nvSpPr>
          <p:cNvPr id="16" name="Shape 16"/>
          <p:cNvSpPr txBox="1">
            <a:spLocks noGrp="1"/>
          </p:cNvSpPr>
          <p:nvPr>
            <p:ph type="sldNum" idx="12"/>
          </p:nvPr>
        </p:nvSpPr>
        <p:spPr>
          <a:xfrm>
            <a:off x="6503289" y="4667850"/>
            <a:ext cx="548699" cy="393600"/>
          </a:xfrm>
          <a:prstGeom prst="rect">
            <a:avLst/>
          </a:prstGeom>
        </p:spPr>
        <p:txBody>
          <a:bodyPr lIns="91425" tIns="91425" rIns="91425" bIns="91425" anchor="ctr" anchorCtr="0">
            <a:noAutofit/>
          </a:bodyPr>
          <a:lstStyle/>
          <a:p>
            <a:fld id="{00000000-1234-1234-1234-123412341234}" type="slidenum">
              <a:rPr lang="en" sz="2000">
                <a:solidFill>
                  <a:srgbClr val="FFFFFF"/>
                </a:solidFill>
              </a:rPr>
              <a:pPr/>
              <a:t>‹#›</a:t>
            </a:fld>
            <a:endParaRPr lang="en" sz="2000">
              <a:solidFill>
                <a:srgbClr val="FFFFFF"/>
              </a:solidFill>
            </a:endParaRPr>
          </a:p>
        </p:txBody>
      </p:sp>
      <p:sp>
        <p:nvSpPr>
          <p:cNvPr id="17" name="Shape 17"/>
          <p:cNvSpPr txBox="1"/>
          <p:nvPr/>
        </p:nvSpPr>
        <p:spPr>
          <a:xfrm>
            <a:off x="7535900" y="4617975"/>
            <a:ext cx="3501299"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FFFFFF"/>
                </a:solidFill>
                <a:latin typeface="Arial"/>
                <a:cs typeface="Arial"/>
                <a:sym typeface="Arial"/>
              </a:rPr>
              <a:t>27 Jan 2016</a:t>
            </a:r>
          </a:p>
        </p:txBody>
      </p:sp>
    </p:spTree>
    <p:extLst>
      <p:ext uri="{BB962C8B-B14F-4D97-AF65-F5344CB8AC3E}">
        <p14:creationId xmlns:p14="http://schemas.microsoft.com/office/powerpoint/2010/main" val="260848347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457200" y="1200150"/>
            <a:ext cx="3994525" cy="372568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2"/>
          </p:nvPr>
        </p:nvSpPr>
        <p:spPr>
          <a:xfrm>
            <a:off x="4692273" y="1200150"/>
            <a:ext cx="3994525" cy="372568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2363700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47761643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Caption">
    <p:spTree>
      <p:nvGrpSpPr>
        <p:cNvPr id="1" name="Shape 30"/>
        <p:cNvGrpSpPr/>
        <p:nvPr/>
      </p:nvGrpSpPr>
      <p:grpSpPr>
        <a:xfrm>
          <a:off x="0" y="0"/>
          <a:ext cx="0" cy="0"/>
          <a:chOff x="0" y="0"/>
          <a:chExt cx="0" cy="0"/>
        </a:xfrm>
      </p:grpSpPr>
      <p:sp>
        <p:nvSpPr>
          <p:cNvPr id="31" name="Shape 31"/>
          <p:cNvSpPr txBox="1">
            <a:spLocks noGrp="1"/>
          </p:cNvSpPr>
          <p:nvPr>
            <p:ph type="body" idx="1"/>
          </p:nvPr>
        </p:nvSpPr>
        <p:spPr>
          <a:xfrm>
            <a:off x="457200" y="4406309"/>
            <a:ext cx="8229600" cy="519520"/>
          </a:xfrm>
          <a:prstGeom prst="rect">
            <a:avLst/>
          </a:prstGeom>
          <a:noFill/>
          <a:ln>
            <a:noFill/>
          </a:ln>
        </p:spPr>
        <p:txBody>
          <a:bodyPr lIns="91425" tIns="91425" rIns="91425" bIns="91425" anchor="ctr" anchorCtr="0"/>
          <a:lstStyle>
            <a:lvl1pPr lvl="0" algn="ctr">
              <a:spcBef>
                <a:spcPts val="360"/>
              </a:spcBef>
              <a:buSzPct val="100000"/>
              <a:buNone/>
              <a:defRPr sz="1800"/>
            </a:lvl1pPr>
          </a:lstStyle>
          <a:p>
            <a:endParaRPr/>
          </a:p>
        </p:txBody>
      </p:sp>
      <p:sp>
        <p:nvSpPr>
          <p:cNvPr id="32" name="Shape 32"/>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61796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00151"/>
            <a:ext cx="4038600" cy="33944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00161"/>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2953948"/>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4683919"/>
            <a:ext cx="2133600" cy="357188"/>
          </a:xfrm>
        </p:spPr>
        <p:txBody>
          <a:bodyPr/>
          <a:lstStyle>
            <a:lvl1pPr>
              <a:defRPr/>
            </a:lvl1pPr>
          </a:lstStyle>
          <a:p>
            <a:endParaRPr lang="en-US"/>
          </a:p>
        </p:txBody>
      </p:sp>
      <p:sp>
        <p:nvSpPr>
          <p:cNvPr id="7" name="Footer Placeholder 6"/>
          <p:cNvSpPr>
            <a:spLocks noGrp="1"/>
          </p:cNvSpPr>
          <p:nvPr>
            <p:ph type="ftr" sz="quarter" idx="11"/>
          </p:nvPr>
        </p:nvSpPr>
        <p:spPr>
          <a:xfrm>
            <a:off x="3124200" y="4683919"/>
            <a:ext cx="2895600" cy="357188"/>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4683919"/>
            <a:ext cx="2133600" cy="357188"/>
          </a:xfrm>
        </p:spPr>
        <p:txBody>
          <a:bodyPr/>
          <a:lstStyle>
            <a:lvl1pPr>
              <a:defRPr/>
            </a:lvl1pPr>
          </a:lstStyle>
          <a:p>
            <a:fld id="{27EB22E9-A294-9A4F-AE79-090C23984A60}" type="slidenum">
              <a:rPr lang="en-US"/>
              <a:pPr/>
              <a:t>‹#›</a:t>
            </a:fld>
            <a:endParaRPr lang="en-US"/>
          </a:p>
        </p:txBody>
      </p:sp>
    </p:spTree>
    <p:extLst>
      <p:ext uri="{BB962C8B-B14F-4D97-AF65-F5344CB8AC3E}">
        <p14:creationId xmlns:p14="http://schemas.microsoft.com/office/powerpoint/2010/main" val="30755352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1597493"/>
            <a:ext cx="7773120" cy="110279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2321" y="2914146"/>
            <a:ext cx="6400800" cy="1314498"/>
          </a:xfrm>
        </p:spPr>
        <p:txBody>
          <a:bodyPr/>
          <a:lstStyle>
            <a:lvl1pPr marL="0" indent="0" algn="ctr">
              <a:buNone/>
              <a:defRPr>
                <a:solidFill>
                  <a:schemeClr val="tx1">
                    <a:tint val="75000"/>
                  </a:schemeClr>
                </a:solidFill>
              </a:defRPr>
            </a:lvl1pPr>
            <a:lvl2pPr marL="369998" indent="0" algn="ctr">
              <a:buNone/>
              <a:defRPr>
                <a:solidFill>
                  <a:schemeClr val="tx1">
                    <a:tint val="75000"/>
                  </a:schemeClr>
                </a:solidFill>
              </a:defRPr>
            </a:lvl2pPr>
            <a:lvl3pPr marL="739996" indent="0" algn="ctr">
              <a:buNone/>
              <a:defRPr>
                <a:solidFill>
                  <a:schemeClr val="tx1">
                    <a:tint val="75000"/>
                  </a:schemeClr>
                </a:solidFill>
              </a:defRPr>
            </a:lvl3pPr>
            <a:lvl4pPr marL="1109995" indent="0" algn="ctr">
              <a:buNone/>
              <a:defRPr>
                <a:solidFill>
                  <a:schemeClr val="tx1">
                    <a:tint val="75000"/>
                  </a:schemeClr>
                </a:solidFill>
              </a:defRPr>
            </a:lvl4pPr>
            <a:lvl5pPr marL="1479989" indent="0" algn="ctr">
              <a:buNone/>
              <a:defRPr>
                <a:solidFill>
                  <a:schemeClr val="tx1">
                    <a:tint val="75000"/>
                  </a:schemeClr>
                </a:solidFill>
              </a:defRPr>
            </a:lvl5pPr>
            <a:lvl6pPr marL="1849989" indent="0" algn="ctr">
              <a:buNone/>
              <a:defRPr>
                <a:solidFill>
                  <a:schemeClr val="tx1">
                    <a:tint val="75000"/>
                  </a:schemeClr>
                </a:solidFill>
              </a:defRPr>
            </a:lvl6pPr>
            <a:lvl7pPr marL="2219984" indent="0" algn="ctr">
              <a:buNone/>
              <a:defRPr>
                <a:solidFill>
                  <a:schemeClr val="tx1">
                    <a:tint val="75000"/>
                  </a:schemeClr>
                </a:solidFill>
              </a:defRPr>
            </a:lvl7pPr>
            <a:lvl8pPr marL="2589985" indent="0" algn="ctr">
              <a:buNone/>
              <a:defRPr>
                <a:solidFill>
                  <a:schemeClr val="tx1">
                    <a:tint val="75000"/>
                  </a:schemeClr>
                </a:solidFill>
              </a:defRPr>
            </a:lvl8pPr>
            <a:lvl9pPr marL="29599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856306DF-2999-41ED-99D1-85B27BB2272A}"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745311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8680FF02-47EB-4042-ACA0-CB02337F9D58}"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4255740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3305159"/>
            <a:ext cx="7771680" cy="1021787"/>
          </a:xfrm>
        </p:spPr>
        <p:txBody>
          <a:bodyPr anchor="t"/>
          <a:lstStyle>
            <a:lvl1pPr algn="l">
              <a:defRPr sz="3200" b="1" cap="all"/>
            </a:lvl1pPr>
          </a:lstStyle>
          <a:p>
            <a:r>
              <a:rPr lang="en-US" smtClean="0"/>
              <a:t>Click to edit Master title style</a:t>
            </a:r>
            <a:endParaRPr lang="en-US"/>
          </a:p>
        </p:txBody>
      </p:sp>
      <p:sp>
        <p:nvSpPr>
          <p:cNvPr id="3" name="Text Placeholder 2"/>
          <p:cNvSpPr>
            <a:spLocks noGrp="1"/>
          </p:cNvSpPr>
          <p:nvPr>
            <p:ph type="body" idx="1"/>
          </p:nvPr>
        </p:nvSpPr>
        <p:spPr>
          <a:xfrm>
            <a:off x="722880" y="2179671"/>
            <a:ext cx="7771680" cy="1125478"/>
          </a:xfrm>
        </p:spPr>
        <p:txBody>
          <a:bodyPr anchor="b"/>
          <a:lstStyle>
            <a:lvl1pPr marL="0" indent="0">
              <a:buNone/>
              <a:defRPr sz="1600">
                <a:solidFill>
                  <a:schemeClr val="tx1">
                    <a:tint val="75000"/>
                  </a:schemeClr>
                </a:solidFill>
              </a:defRPr>
            </a:lvl1pPr>
            <a:lvl2pPr marL="369998" indent="0">
              <a:buNone/>
              <a:defRPr sz="1500">
                <a:solidFill>
                  <a:schemeClr val="tx1">
                    <a:tint val="75000"/>
                  </a:schemeClr>
                </a:solidFill>
              </a:defRPr>
            </a:lvl2pPr>
            <a:lvl3pPr marL="739996" indent="0">
              <a:buNone/>
              <a:defRPr sz="1300">
                <a:solidFill>
                  <a:schemeClr val="tx1">
                    <a:tint val="75000"/>
                  </a:schemeClr>
                </a:solidFill>
              </a:defRPr>
            </a:lvl3pPr>
            <a:lvl4pPr marL="1109995" indent="0">
              <a:buNone/>
              <a:defRPr sz="1100">
                <a:solidFill>
                  <a:schemeClr val="tx1">
                    <a:tint val="75000"/>
                  </a:schemeClr>
                </a:solidFill>
              </a:defRPr>
            </a:lvl4pPr>
            <a:lvl5pPr marL="1479989" indent="0">
              <a:buNone/>
              <a:defRPr sz="1100">
                <a:solidFill>
                  <a:schemeClr val="tx1">
                    <a:tint val="75000"/>
                  </a:schemeClr>
                </a:solidFill>
              </a:defRPr>
            </a:lvl5pPr>
            <a:lvl6pPr marL="1849989" indent="0">
              <a:buNone/>
              <a:defRPr sz="1100">
                <a:solidFill>
                  <a:schemeClr val="tx1">
                    <a:tint val="75000"/>
                  </a:schemeClr>
                </a:solidFill>
              </a:defRPr>
            </a:lvl6pPr>
            <a:lvl7pPr marL="2219984" indent="0">
              <a:buNone/>
              <a:defRPr sz="1100">
                <a:solidFill>
                  <a:schemeClr val="tx1">
                    <a:tint val="75000"/>
                  </a:schemeClr>
                </a:solidFill>
              </a:defRPr>
            </a:lvl7pPr>
            <a:lvl8pPr marL="2589985" indent="0">
              <a:buNone/>
              <a:defRPr sz="1100">
                <a:solidFill>
                  <a:schemeClr val="tx1">
                    <a:tint val="75000"/>
                  </a:schemeClr>
                </a:solidFill>
              </a:defRPr>
            </a:lvl8pPr>
            <a:lvl9pPr marL="2959980"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49F75BA6-BFD4-4F55-8C66-6E10716AFC66}"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892478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1" y="1203257"/>
            <a:ext cx="4044960" cy="3394797"/>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9680" y="1203257"/>
            <a:ext cx="4046400" cy="3394797"/>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9C423740-5D72-454D-9B64-1928E5F07989}"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383583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2" y="206302"/>
            <a:ext cx="8229600" cy="85653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920" y="1151401"/>
            <a:ext cx="4039200" cy="479570"/>
          </a:xfrm>
        </p:spPr>
        <p:txBody>
          <a:bodyPr anchor="b"/>
          <a:lstStyle>
            <a:lvl1pPr marL="0" indent="0">
              <a:buNone/>
              <a:defRPr sz="1900" b="1"/>
            </a:lvl1pPr>
            <a:lvl2pPr marL="369998" indent="0">
              <a:buNone/>
              <a:defRPr sz="1600" b="1"/>
            </a:lvl2pPr>
            <a:lvl3pPr marL="739996" indent="0">
              <a:buNone/>
              <a:defRPr sz="1500" b="1"/>
            </a:lvl3pPr>
            <a:lvl4pPr marL="1109995" indent="0">
              <a:buNone/>
              <a:defRPr sz="1300" b="1"/>
            </a:lvl4pPr>
            <a:lvl5pPr marL="1479989" indent="0">
              <a:buNone/>
              <a:defRPr sz="1300" b="1"/>
            </a:lvl5pPr>
            <a:lvl6pPr marL="1849989" indent="0">
              <a:buNone/>
              <a:defRPr sz="1300" b="1"/>
            </a:lvl6pPr>
            <a:lvl7pPr marL="2219984" indent="0">
              <a:buNone/>
              <a:defRPr sz="1300" b="1"/>
            </a:lvl7pPr>
            <a:lvl8pPr marL="2589985" indent="0">
              <a:buNone/>
              <a:defRPr sz="1300" b="1"/>
            </a:lvl8pPr>
            <a:lvl9pPr marL="2959980"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457920" y="1630974"/>
            <a:ext cx="4039200" cy="2963831"/>
          </a:xfrm>
        </p:spPr>
        <p:txBody>
          <a:bodyPr/>
          <a:lstStyle>
            <a:lvl1pPr>
              <a:defRPr sz="1900"/>
            </a:lvl1pPr>
            <a:lvl2pPr>
              <a:defRPr sz="16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42" y="1151401"/>
            <a:ext cx="4042080" cy="479570"/>
          </a:xfrm>
        </p:spPr>
        <p:txBody>
          <a:bodyPr anchor="b"/>
          <a:lstStyle>
            <a:lvl1pPr marL="0" indent="0">
              <a:buNone/>
              <a:defRPr sz="1900" b="1"/>
            </a:lvl1pPr>
            <a:lvl2pPr marL="369998" indent="0">
              <a:buNone/>
              <a:defRPr sz="1600" b="1"/>
            </a:lvl2pPr>
            <a:lvl3pPr marL="739996" indent="0">
              <a:buNone/>
              <a:defRPr sz="1500" b="1"/>
            </a:lvl3pPr>
            <a:lvl4pPr marL="1109995" indent="0">
              <a:buNone/>
              <a:defRPr sz="1300" b="1"/>
            </a:lvl4pPr>
            <a:lvl5pPr marL="1479989" indent="0">
              <a:buNone/>
              <a:defRPr sz="1300" b="1"/>
            </a:lvl5pPr>
            <a:lvl6pPr marL="1849989" indent="0">
              <a:buNone/>
              <a:defRPr sz="1300" b="1"/>
            </a:lvl6pPr>
            <a:lvl7pPr marL="2219984" indent="0">
              <a:buNone/>
              <a:defRPr sz="1300" b="1"/>
            </a:lvl7pPr>
            <a:lvl8pPr marL="2589985" indent="0">
              <a:buNone/>
              <a:defRPr sz="1300" b="1"/>
            </a:lvl8pPr>
            <a:lvl9pPr marL="2959980"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4645442" y="1630974"/>
            <a:ext cx="4042080" cy="2963831"/>
          </a:xfrm>
        </p:spPr>
        <p:txBody>
          <a:bodyPr/>
          <a:lstStyle>
            <a:lvl1pPr>
              <a:defRPr sz="1900"/>
            </a:lvl1pPr>
            <a:lvl2pPr>
              <a:defRPr sz="16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a:solidFill>
                <a:prstClr val="black"/>
              </a:solidFill>
            </a:endParaRPr>
          </a:p>
        </p:txBody>
      </p:sp>
      <p:sp>
        <p:nvSpPr>
          <p:cNvPr id="8" name="Footer Placeholder 7"/>
          <p:cNvSpPr>
            <a:spLocks noGrp="1"/>
          </p:cNvSpPr>
          <p:nvPr>
            <p:ph type="ftr" sz="quarter" idx="11"/>
          </p:nvPr>
        </p:nvSpPr>
        <p:spPr/>
        <p:txBody>
          <a:bodyPr/>
          <a:lstStyle/>
          <a:p>
            <a:endParaRPr>
              <a:solidFill>
                <a:prstClr val="black"/>
              </a:solidFill>
            </a:endParaRPr>
          </a:p>
        </p:txBody>
      </p:sp>
      <p:sp>
        <p:nvSpPr>
          <p:cNvPr id="9" name="Slide Number Placeholder 8"/>
          <p:cNvSpPr>
            <a:spLocks noGrp="1"/>
          </p:cNvSpPr>
          <p:nvPr>
            <p:ph type="sldNum" sz="quarter" idx="12"/>
          </p:nvPr>
        </p:nvSpPr>
        <p:spPr/>
        <p:txBody>
          <a:bodyPr/>
          <a:lstStyle/>
          <a:p>
            <a:fld id="{CDF927E0-D30C-4CF5-8913-497CB1179862}"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135943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a:solidFill>
                <a:prstClr val="black"/>
              </a:solidFill>
            </a:endParaRPr>
          </a:p>
        </p:txBody>
      </p:sp>
      <p:sp>
        <p:nvSpPr>
          <p:cNvPr id="4" name="Footer Placeholder 3"/>
          <p:cNvSpPr>
            <a:spLocks noGrp="1"/>
          </p:cNvSpPr>
          <p:nvPr>
            <p:ph type="ftr" sz="quarter" idx="11"/>
          </p:nvPr>
        </p:nvSpPr>
        <p:spPr/>
        <p:txBody>
          <a:bodyPr/>
          <a:lstStyle/>
          <a:p>
            <a:endParaRPr>
              <a:solidFill>
                <a:prstClr val="black"/>
              </a:solidFill>
            </a:endParaRPr>
          </a:p>
        </p:txBody>
      </p:sp>
      <p:sp>
        <p:nvSpPr>
          <p:cNvPr id="5" name="Slide Number Placeholder 4"/>
          <p:cNvSpPr>
            <a:spLocks noGrp="1"/>
          </p:cNvSpPr>
          <p:nvPr>
            <p:ph type="sldNum" sz="quarter" idx="12"/>
          </p:nvPr>
        </p:nvSpPr>
        <p:spPr/>
        <p:txBody>
          <a:bodyPr/>
          <a:lstStyle/>
          <a:p>
            <a:fld id="{BBF136E6-3E3B-43D1-8D4B-EEB63643E42B}"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454604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solidFill>
                <a:prstClr val="black"/>
              </a:solidFill>
            </a:endParaRPr>
          </a:p>
        </p:txBody>
      </p:sp>
      <p:sp>
        <p:nvSpPr>
          <p:cNvPr id="3" name="Footer Placeholder 2"/>
          <p:cNvSpPr>
            <a:spLocks noGrp="1"/>
          </p:cNvSpPr>
          <p:nvPr>
            <p:ph type="ftr" sz="quarter" idx="11"/>
          </p:nvPr>
        </p:nvSpPr>
        <p:spPr/>
        <p:txBody>
          <a:bodyPr/>
          <a:lstStyle/>
          <a:p>
            <a:endParaRPr>
              <a:solidFill>
                <a:prstClr val="black"/>
              </a:solidFill>
            </a:endParaRPr>
          </a:p>
        </p:txBody>
      </p:sp>
      <p:sp>
        <p:nvSpPr>
          <p:cNvPr id="4" name="Slide Number Placeholder 3"/>
          <p:cNvSpPr>
            <a:spLocks noGrp="1"/>
          </p:cNvSpPr>
          <p:nvPr>
            <p:ph type="sldNum" sz="quarter" idx="12"/>
          </p:nvPr>
        </p:nvSpPr>
        <p:spPr/>
        <p:txBody>
          <a:bodyPr/>
          <a:lstStyle/>
          <a:p>
            <a:fld id="{E2FFE1A5-76F3-4EB5-BE40-7A54DE5DAF74}"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179733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05227"/>
            <a:ext cx="3008160" cy="870571"/>
          </a:xfrm>
        </p:spPr>
        <p:txBody>
          <a:bodyPr anchor="b"/>
          <a:lstStyle>
            <a:lvl1pPr algn="l">
              <a:defRPr sz="1600" b="1"/>
            </a:lvl1pPr>
          </a:lstStyle>
          <a:p>
            <a:r>
              <a:rPr lang="en-US" smtClean="0"/>
              <a:t>Click to edit Master title style</a:t>
            </a:r>
            <a:endParaRPr lang="en-US"/>
          </a:p>
        </p:txBody>
      </p:sp>
      <p:sp>
        <p:nvSpPr>
          <p:cNvPr id="3" name="Content Placeholder 2"/>
          <p:cNvSpPr>
            <a:spLocks noGrp="1"/>
          </p:cNvSpPr>
          <p:nvPr>
            <p:ph idx="1"/>
          </p:nvPr>
        </p:nvSpPr>
        <p:spPr>
          <a:xfrm>
            <a:off x="3575525" y="205225"/>
            <a:ext cx="5112000" cy="4389581"/>
          </a:xfrm>
        </p:spPr>
        <p:txBody>
          <a:bodyPr/>
          <a:lstStyle>
            <a:lvl1pPr>
              <a:defRPr sz="2600"/>
            </a:lvl1pPr>
            <a:lvl2pPr>
              <a:defRPr sz="23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920" y="1075795"/>
            <a:ext cx="3008160" cy="3519009"/>
          </a:xfrm>
        </p:spPr>
        <p:txBody>
          <a:bodyPr/>
          <a:lstStyle>
            <a:lvl1pPr marL="0" indent="0">
              <a:buNone/>
              <a:defRPr sz="1100"/>
            </a:lvl1pPr>
            <a:lvl2pPr marL="369998" indent="0">
              <a:buNone/>
              <a:defRPr sz="1000"/>
            </a:lvl2pPr>
            <a:lvl3pPr marL="739996" indent="0">
              <a:buNone/>
              <a:defRPr sz="800"/>
            </a:lvl3pPr>
            <a:lvl4pPr marL="1109995" indent="0">
              <a:buNone/>
              <a:defRPr sz="700"/>
            </a:lvl4pPr>
            <a:lvl5pPr marL="1479989" indent="0">
              <a:buNone/>
              <a:defRPr sz="700"/>
            </a:lvl5pPr>
            <a:lvl6pPr marL="1849989" indent="0">
              <a:buNone/>
              <a:defRPr sz="700"/>
            </a:lvl6pPr>
            <a:lvl7pPr marL="2219984" indent="0">
              <a:buNone/>
              <a:defRPr sz="700"/>
            </a:lvl7pPr>
            <a:lvl8pPr marL="2589985" indent="0">
              <a:buNone/>
              <a:defRPr sz="700"/>
            </a:lvl8pPr>
            <a:lvl9pPr marL="2959980"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2651D2D6-F7A1-4F76-B402-DB9A414A7E86}"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549739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5" y="3600026"/>
            <a:ext cx="5486400" cy="425565"/>
          </a:xfrm>
        </p:spPr>
        <p:txBody>
          <a:bodyPr anchor="b"/>
          <a:lstStyle>
            <a:lvl1pPr algn="l">
              <a:defRPr sz="1600" b="1"/>
            </a:lvl1pPr>
          </a:lstStyle>
          <a:p>
            <a:r>
              <a:rPr lang="en-US" smtClean="0"/>
              <a:t>Click to edit Master title style</a:t>
            </a:r>
            <a:endParaRPr lang="en-US"/>
          </a:p>
        </p:txBody>
      </p:sp>
      <p:sp>
        <p:nvSpPr>
          <p:cNvPr id="3" name="Picture Placeholder 2"/>
          <p:cNvSpPr>
            <a:spLocks noGrp="1"/>
          </p:cNvSpPr>
          <p:nvPr>
            <p:ph type="pic" idx="1"/>
          </p:nvPr>
        </p:nvSpPr>
        <p:spPr>
          <a:xfrm>
            <a:off x="1792805" y="459050"/>
            <a:ext cx="5486400" cy="3086964"/>
          </a:xfrm>
        </p:spPr>
        <p:txBody>
          <a:bodyPr/>
          <a:lstStyle>
            <a:lvl1pPr marL="0" indent="0">
              <a:buNone/>
              <a:defRPr sz="2600"/>
            </a:lvl1pPr>
            <a:lvl2pPr marL="369998" indent="0">
              <a:buNone/>
              <a:defRPr sz="2300"/>
            </a:lvl2pPr>
            <a:lvl3pPr marL="739996" indent="0">
              <a:buNone/>
              <a:defRPr sz="1900"/>
            </a:lvl3pPr>
            <a:lvl4pPr marL="1109995" indent="0">
              <a:buNone/>
              <a:defRPr sz="1600"/>
            </a:lvl4pPr>
            <a:lvl5pPr marL="1479989" indent="0">
              <a:buNone/>
              <a:defRPr sz="1600"/>
            </a:lvl5pPr>
            <a:lvl6pPr marL="1849989" indent="0">
              <a:buNone/>
              <a:defRPr sz="1600"/>
            </a:lvl6pPr>
            <a:lvl7pPr marL="2219984" indent="0">
              <a:buNone/>
              <a:defRPr sz="1600"/>
            </a:lvl7pPr>
            <a:lvl8pPr marL="2589985" indent="0">
              <a:buNone/>
              <a:defRPr sz="1600"/>
            </a:lvl8pPr>
            <a:lvl9pPr marL="2959980" indent="0">
              <a:buNone/>
              <a:defRPr sz="1600"/>
            </a:lvl9pPr>
          </a:lstStyle>
          <a:p>
            <a:endParaRPr lang="en-US"/>
          </a:p>
        </p:txBody>
      </p:sp>
      <p:sp>
        <p:nvSpPr>
          <p:cNvPr id="4" name="Text Placeholder 3"/>
          <p:cNvSpPr>
            <a:spLocks noGrp="1"/>
          </p:cNvSpPr>
          <p:nvPr>
            <p:ph type="body" sz="half" idx="2"/>
          </p:nvPr>
        </p:nvSpPr>
        <p:spPr>
          <a:xfrm>
            <a:off x="1792805" y="4025585"/>
            <a:ext cx="5486400" cy="603783"/>
          </a:xfrm>
        </p:spPr>
        <p:txBody>
          <a:bodyPr/>
          <a:lstStyle>
            <a:lvl1pPr marL="0" indent="0">
              <a:buNone/>
              <a:defRPr sz="1100"/>
            </a:lvl1pPr>
            <a:lvl2pPr marL="369998" indent="0">
              <a:buNone/>
              <a:defRPr sz="1000"/>
            </a:lvl2pPr>
            <a:lvl3pPr marL="739996" indent="0">
              <a:buNone/>
              <a:defRPr sz="800"/>
            </a:lvl3pPr>
            <a:lvl4pPr marL="1109995" indent="0">
              <a:buNone/>
              <a:defRPr sz="700"/>
            </a:lvl4pPr>
            <a:lvl5pPr marL="1479989" indent="0">
              <a:buNone/>
              <a:defRPr sz="700"/>
            </a:lvl5pPr>
            <a:lvl6pPr marL="1849989" indent="0">
              <a:buNone/>
              <a:defRPr sz="700"/>
            </a:lvl6pPr>
            <a:lvl7pPr marL="2219984" indent="0">
              <a:buNone/>
              <a:defRPr sz="700"/>
            </a:lvl7pPr>
            <a:lvl8pPr marL="2589985" indent="0">
              <a:buNone/>
              <a:defRPr sz="700"/>
            </a:lvl8pPr>
            <a:lvl9pPr marL="2959980"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21975A74-7D56-4EAA-A47D-C19AA9C4BAEB}"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28604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2C69472F-8DAC-43AB-82E7-E7AA3C5089C1}"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317399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1"/>
        <p:cNvGrpSpPr/>
        <p:nvPr/>
      </p:nvGrpSpPr>
      <p:grpSpPr>
        <a:xfrm>
          <a:off x="0" y="0"/>
          <a:ext cx="0" cy="0"/>
          <a:chOff x="0" y="0"/>
          <a:chExt cx="0" cy="0"/>
        </a:xfrm>
      </p:grpSpPr>
      <p:sp>
        <p:nvSpPr>
          <p:cNvPr id="12" name="Shape 12"/>
          <p:cNvSpPr/>
          <p:nvPr/>
        </p:nvSpPr>
        <p:spPr>
          <a:xfrm>
            <a:off x="0" y="4624125"/>
            <a:ext cx="9144000" cy="529200"/>
          </a:xfrm>
          <a:prstGeom prst="rect">
            <a:avLst/>
          </a:prstGeom>
          <a:solidFill>
            <a:srgbClr val="8C1515"/>
          </a:solidFill>
          <a:ln>
            <a:noFill/>
          </a:ln>
        </p:spPr>
        <p:txBody>
          <a:bodyPr lIns="91335" tIns="91335" rIns="91335" bIns="91335" anchor="ctr" anchorCtr="0">
            <a:noAutofit/>
          </a:bodyPr>
          <a:lstStyle/>
          <a:p>
            <a:pPr>
              <a:spcBef>
                <a:spcPts val="0"/>
              </a:spcBef>
              <a:buNone/>
            </a:pPr>
            <a:endParaRPr/>
          </a:p>
        </p:txBody>
      </p:sp>
      <p:sp>
        <p:nvSpPr>
          <p:cNvPr id="13" name="Shape 13"/>
          <p:cNvSpPr txBox="1"/>
          <p:nvPr/>
        </p:nvSpPr>
        <p:spPr>
          <a:xfrm>
            <a:off x="300818" y="4624125"/>
            <a:ext cx="3501299" cy="541500"/>
          </a:xfrm>
          <a:prstGeom prst="rect">
            <a:avLst/>
          </a:prstGeom>
          <a:noFill/>
          <a:ln>
            <a:noFill/>
          </a:ln>
        </p:spPr>
        <p:txBody>
          <a:bodyPr lIns="91335" tIns="91335" rIns="91335" bIns="91335" anchor="t" anchorCtr="0">
            <a:noAutofit/>
          </a:bodyPr>
          <a:lstStyle/>
          <a:p>
            <a:pPr>
              <a:spcBef>
                <a:spcPts val="0"/>
              </a:spcBef>
              <a:buNone/>
            </a:pPr>
            <a:r>
              <a:rPr lang="en" sz="2000">
                <a:solidFill>
                  <a:srgbClr val="FFFFFF"/>
                </a:solidFill>
              </a:rPr>
              <a:t>Fei-Fei Li &amp; Andrej Karpathy</a:t>
            </a:r>
          </a:p>
        </p:txBody>
      </p:sp>
      <p:sp>
        <p:nvSpPr>
          <p:cNvPr id="14" name="Shape 14"/>
          <p:cNvSpPr txBox="1"/>
          <p:nvPr/>
        </p:nvSpPr>
        <p:spPr>
          <a:xfrm>
            <a:off x="5326113" y="4617975"/>
            <a:ext cx="3501299" cy="541500"/>
          </a:xfrm>
          <a:prstGeom prst="rect">
            <a:avLst/>
          </a:prstGeom>
          <a:noFill/>
          <a:ln>
            <a:noFill/>
          </a:ln>
        </p:spPr>
        <p:txBody>
          <a:bodyPr lIns="91335" tIns="91335" rIns="91335" bIns="91335" anchor="t" anchorCtr="0">
            <a:noAutofit/>
          </a:bodyPr>
          <a:lstStyle/>
          <a:p>
            <a:pPr lvl="0" rtl="0">
              <a:spcBef>
                <a:spcPts val="0"/>
              </a:spcBef>
              <a:buNone/>
            </a:pPr>
            <a:r>
              <a:rPr lang="en" sz="2000">
                <a:solidFill>
                  <a:srgbClr val="FFFFFF"/>
                </a:solidFill>
              </a:rPr>
              <a:t>Lecture 7 -</a:t>
            </a:r>
          </a:p>
        </p:txBody>
      </p:sp>
      <p:sp>
        <p:nvSpPr>
          <p:cNvPr id="15" name="Shape 15"/>
          <p:cNvSpPr txBox="1">
            <a:spLocks noGrp="1"/>
          </p:cNvSpPr>
          <p:nvPr>
            <p:ph type="sldNum" idx="12"/>
          </p:nvPr>
        </p:nvSpPr>
        <p:spPr>
          <a:xfrm>
            <a:off x="6503307" y="4667850"/>
            <a:ext cx="548699" cy="393600"/>
          </a:xfrm>
          <a:prstGeom prst="rect">
            <a:avLst/>
          </a:prstGeom>
        </p:spPr>
        <p:txBody>
          <a:bodyPr lIns="91335" tIns="91335" rIns="91335" bIns="91335" anchor="ctr" anchorCtr="0">
            <a:noAutofit/>
          </a:bodyPr>
          <a:lstStyle>
            <a:lvl1pPr>
              <a:spcBef>
                <a:spcPts val="0"/>
              </a:spcBef>
              <a:buNone/>
              <a:defRPr sz="2000">
                <a:solidFill>
                  <a:srgbClr val="FFFFFF"/>
                </a:solidFill>
              </a:defRPr>
            </a:lvl1pPr>
          </a:lstStyle>
          <a:p>
            <a:fld id="{00000000-1234-1234-1234-123412341234}" type="slidenum">
              <a:rPr lang="en" smtClean="0"/>
              <a:pPr/>
              <a:t>‹#›</a:t>
            </a:fld>
            <a:endParaRPr lang="en"/>
          </a:p>
        </p:txBody>
      </p:sp>
      <p:sp>
        <p:nvSpPr>
          <p:cNvPr id="16" name="Shape 16"/>
          <p:cNvSpPr txBox="1"/>
          <p:nvPr/>
        </p:nvSpPr>
        <p:spPr>
          <a:xfrm>
            <a:off x="7535918" y="4617975"/>
            <a:ext cx="3501299" cy="541500"/>
          </a:xfrm>
          <a:prstGeom prst="rect">
            <a:avLst/>
          </a:prstGeom>
          <a:noFill/>
          <a:ln>
            <a:noFill/>
          </a:ln>
        </p:spPr>
        <p:txBody>
          <a:bodyPr lIns="91335" tIns="91335" rIns="91335" bIns="91335" anchor="t" anchorCtr="0">
            <a:noAutofit/>
          </a:bodyPr>
          <a:lstStyle/>
          <a:p>
            <a:pPr lvl="0" rtl="0">
              <a:spcBef>
                <a:spcPts val="0"/>
              </a:spcBef>
              <a:buNone/>
            </a:pPr>
            <a:r>
              <a:rPr lang="en" sz="2000">
                <a:solidFill>
                  <a:srgbClr val="FFFFFF"/>
                </a:solidFill>
              </a:rPr>
              <a:t>21 Jan 2015</a:t>
            </a:r>
          </a:p>
        </p:txBody>
      </p:sp>
    </p:spTree>
    <p:extLst>
      <p:ext uri="{BB962C8B-B14F-4D97-AF65-F5344CB8AC3E}">
        <p14:creationId xmlns:p14="http://schemas.microsoft.com/office/powerpoint/2010/main" val="37051094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760" y="205222"/>
            <a:ext cx="2056320" cy="43928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6480" y="205222"/>
            <a:ext cx="6035040" cy="4392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BFE04141-98D6-4FC9-9DF8-8F9C16F63999}"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51426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p:nvPr/>
        </p:nvSpPr>
        <p:spPr>
          <a:xfrm>
            <a:off x="0" y="4624125"/>
            <a:ext cx="9144000" cy="529200"/>
          </a:xfrm>
          <a:prstGeom prst="rect">
            <a:avLst/>
          </a:prstGeom>
          <a:solidFill>
            <a:srgbClr val="8C1515"/>
          </a:solidFill>
          <a:ln>
            <a:noFill/>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14" name="Shape 14"/>
          <p:cNvSpPr txBox="1"/>
          <p:nvPr/>
        </p:nvSpPr>
        <p:spPr>
          <a:xfrm>
            <a:off x="72200" y="4624125"/>
            <a:ext cx="5250900"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FFFFFF"/>
                </a:solidFill>
                <a:latin typeface="Arial"/>
                <a:cs typeface="Arial"/>
                <a:sym typeface="Arial"/>
              </a:rPr>
              <a:t>Fei-Fei Li &amp; Andrej Karpathy &amp; Justin Johnson</a:t>
            </a:r>
          </a:p>
        </p:txBody>
      </p:sp>
      <p:sp>
        <p:nvSpPr>
          <p:cNvPr id="15" name="Shape 15"/>
          <p:cNvSpPr txBox="1"/>
          <p:nvPr/>
        </p:nvSpPr>
        <p:spPr>
          <a:xfrm>
            <a:off x="5326100" y="4617975"/>
            <a:ext cx="3501299"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FFFFFF"/>
                </a:solidFill>
                <a:latin typeface="Arial"/>
                <a:cs typeface="Arial"/>
                <a:sym typeface="Arial"/>
              </a:rPr>
              <a:t>Lecture 7 -</a:t>
            </a:r>
          </a:p>
        </p:txBody>
      </p:sp>
      <p:sp>
        <p:nvSpPr>
          <p:cNvPr id="16" name="Shape 16"/>
          <p:cNvSpPr txBox="1">
            <a:spLocks noGrp="1"/>
          </p:cNvSpPr>
          <p:nvPr>
            <p:ph type="sldNum" idx="12"/>
          </p:nvPr>
        </p:nvSpPr>
        <p:spPr>
          <a:xfrm>
            <a:off x="6503289" y="4667850"/>
            <a:ext cx="548699" cy="393600"/>
          </a:xfrm>
          <a:prstGeom prst="rect">
            <a:avLst/>
          </a:prstGeom>
        </p:spPr>
        <p:txBody>
          <a:bodyPr lIns="91425" tIns="91425" rIns="91425" bIns="91425" anchor="ctr" anchorCtr="0">
            <a:noAutofit/>
          </a:bodyPr>
          <a:lstStyle/>
          <a:p>
            <a:fld id="{00000000-1234-1234-1234-123412341234}" type="slidenum">
              <a:rPr lang="en" sz="2000">
                <a:solidFill>
                  <a:srgbClr val="FFFFFF"/>
                </a:solidFill>
              </a:rPr>
              <a:pPr/>
              <a:t>‹#›</a:t>
            </a:fld>
            <a:endParaRPr lang="en" sz="2000">
              <a:solidFill>
                <a:srgbClr val="FFFFFF"/>
              </a:solidFill>
            </a:endParaRPr>
          </a:p>
        </p:txBody>
      </p:sp>
      <p:sp>
        <p:nvSpPr>
          <p:cNvPr id="17" name="Shape 17"/>
          <p:cNvSpPr txBox="1"/>
          <p:nvPr/>
        </p:nvSpPr>
        <p:spPr>
          <a:xfrm>
            <a:off x="7535900" y="4617975"/>
            <a:ext cx="3501299"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FFFFFF"/>
                </a:solidFill>
                <a:latin typeface="Arial"/>
                <a:cs typeface="Arial"/>
                <a:sym typeface="Arial"/>
              </a:rPr>
              <a:t>27 Jan 2016</a:t>
            </a:r>
          </a:p>
        </p:txBody>
      </p:sp>
    </p:spTree>
    <p:extLst>
      <p:ext uri="{BB962C8B-B14F-4D97-AF65-F5344CB8AC3E}">
        <p14:creationId xmlns:p14="http://schemas.microsoft.com/office/powerpoint/2010/main" val="9153741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457200" y="1200150"/>
            <a:ext cx="3994525" cy="372568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5" name="Shape 25"/>
          <p:cNvSpPr txBox="1">
            <a:spLocks noGrp="1"/>
          </p:cNvSpPr>
          <p:nvPr>
            <p:ph type="body" idx="2"/>
          </p:nvPr>
        </p:nvSpPr>
        <p:spPr>
          <a:xfrm>
            <a:off x="4692273" y="1200150"/>
            <a:ext cx="3994525" cy="372568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948289692"/>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20169085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Caption">
    <p:spTree>
      <p:nvGrpSpPr>
        <p:cNvPr id="1" name="Shape 30"/>
        <p:cNvGrpSpPr/>
        <p:nvPr/>
      </p:nvGrpSpPr>
      <p:grpSpPr>
        <a:xfrm>
          <a:off x="0" y="0"/>
          <a:ext cx="0" cy="0"/>
          <a:chOff x="0" y="0"/>
          <a:chExt cx="0" cy="0"/>
        </a:xfrm>
      </p:grpSpPr>
      <p:sp>
        <p:nvSpPr>
          <p:cNvPr id="31" name="Shape 31"/>
          <p:cNvSpPr txBox="1">
            <a:spLocks noGrp="1"/>
          </p:cNvSpPr>
          <p:nvPr>
            <p:ph type="body" idx="1"/>
          </p:nvPr>
        </p:nvSpPr>
        <p:spPr>
          <a:xfrm>
            <a:off x="457200" y="4406309"/>
            <a:ext cx="8229600" cy="519520"/>
          </a:xfrm>
          <a:prstGeom prst="rect">
            <a:avLst/>
          </a:prstGeom>
          <a:noFill/>
          <a:ln>
            <a:noFill/>
          </a:ln>
        </p:spPr>
        <p:txBody>
          <a:bodyPr lIns="91425" tIns="91425" rIns="91425" bIns="91425" anchor="ctr" anchorCtr="0"/>
          <a:lstStyle>
            <a:lvl1pPr lvl="0" algn="ctr">
              <a:spcBef>
                <a:spcPts val="360"/>
              </a:spcBef>
              <a:buSzPct val="100000"/>
              <a:buNone/>
              <a:defRPr sz="1800"/>
            </a:lvl1pPr>
          </a:lstStyle>
          <a:p>
            <a:endParaRPr/>
          </a:p>
        </p:txBody>
      </p:sp>
      <p:sp>
        <p:nvSpPr>
          <p:cNvPr id="32" name="Shape 32"/>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99336352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72608343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755" indent="0" algn="ctr">
              <a:buNone/>
              <a:defRPr>
                <a:solidFill>
                  <a:schemeClr val="tx1">
                    <a:tint val="75000"/>
                  </a:schemeClr>
                </a:solidFill>
              </a:defRPr>
            </a:lvl2pPr>
            <a:lvl3pPr marL="913510" indent="0" algn="ctr">
              <a:buNone/>
              <a:defRPr>
                <a:solidFill>
                  <a:schemeClr val="tx1">
                    <a:tint val="75000"/>
                  </a:schemeClr>
                </a:solidFill>
              </a:defRPr>
            </a:lvl3pPr>
            <a:lvl4pPr marL="1370263" indent="0" algn="ctr">
              <a:buNone/>
              <a:defRPr>
                <a:solidFill>
                  <a:schemeClr val="tx1">
                    <a:tint val="75000"/>
                  </a:schemeClr>
                </a:solidFill>
              </a:defRPr>
            </a:lvl4pPr>
            <a:lvl5pPr marL="1827016" indent="0" algn="ctr">
              <a:buNone/>
              <a:defRPr>
                <a:solidFill>
                  <a:schemeClr val="tx1">
                    <a:tint val="75000"/>
                  </a:schemeClr>
                </a:solidFill>
              </a:defRPr>
            </a:lvl5pPr>
            <a:lvl6pPr marL="2283773" indent="0" algn="ctr">
              <a:buNone/>
              <a:defRPr>
                <a:solidFill>
                  <a:schemeClr val="tx1">
                    <a:tint val="75000"/>
                  </a:schemeClr>
                </a:solidFill>
              </a:defRPr>
            </a:lvl6pPr>
            <a:lvl7pPr marL="2740529" indent="0" algn="ctr">
              <a:buNone/>
              <a:defRPr>
                <a:solidFill>
                  <a:schemeClr val="tx1">
                    <a:tint val="75000"/>
                  </a:schemeClr>
                </a:solidFill>
              </a:defRPr>
            </a:lvl7pPr>
            <a:lvl8pPr marL="3197284" indent="0" algn="ctr">
              <a:buNone/>
              <a:defRPr>
                <a:solidFill>
                  <a:schemeClr val="tx1">
                    <a:tint val="75000"/>
                  </a:schemeClr>
                </a:solidFill>
              </a:defRPr>
            </a:lvl8pPr>
            <a:lvl9pPr marL="365403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2667349"/>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5649678"/>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755" indent="0">
              <a:buNone/>
              <a:defRPr sz="1800">
                <a:solidFill>
                  <a:schemeClr val="tx1">
                    <a:tint val="75000"/>
                  </a:schemeClr>
                </a:solidFill>
              </a:defRPr>
            </a:lvl2pPr>
            <a:lvl3pPr marL="913510" indent="0">
              <a:buNone/>
              <a:defRPr sz="1600">
                <a:solidFill>
                  <a:schemeClr val="tx1">
                    <a:tint val="75000"/>
                  </a:schemeClr>
                </a:solidFill>
              </a:defRPr>
            </a:lvl3pPr>
            <a:lvl4pPr marL="1370263" indent="0">
              <a:buNone/>
              <a:defRPr sz="1400">
                <a:solidFill>
                  <a:schemeClr val="tx1">
                    <a:tint val="75000"/>
                  </a:schemeClr>
                </a:solidFill>
              </a:defRPr>
            </a:lvl4pPr>
            <a:lvl5pPr marL="1827016" indent="0">
              <a:buNone/>
              <a:defRPr sz="1400">
                <a:solidFill>
                  <a:schemeClr val="tx1">
                    <a:tint val="75000"/>
                  </a:schemeClr>
                </a:solidFill>
              </a:defRPr>
            </a:lvl5pPr>
            <a:lvl6pPr marL="2283773" indent="0">
              <a:buNone/>
              <a:defRPr sz="1400">
                <a:solidFill>
                  <a:schemeClr val="tx1">
                    <a:tint val="75000"/>
                  </a:schemeClr>
                </a:solidFill>
              </a:defRPr>
            </a:lvl6pPr>
            <a:lvl7pPr marL="2740529" indent="0">
              <a:buNone/>
              <a:defRPr sz="1400">
                <a:solidFill>
                  <a:schemeClr val="tx1">
                    <a:tint val="75000"/>
                  </a:schemeClr>
                </a:solidFill>
              </a:defRPr>
            </a:lvl7pPr>
            <a:lvl8pPr marL="3197284" indent="0">
              <a:buNone/>
              <a:defRPr sz="1400">
                <a:solidFill>
                  <a:schemeClr val="tx1">
                    <a:tint val="75000"/>
                  </a:schemeClr>
                </a:solidFill>
              </a:defRPr>
            </a:lvl8pPr>
            <a:lvl9pPr marL="3654037"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635324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6626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4"/>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755" indent="0" algn="ctr">
              <a:buNone/>
              <a:defRPr>
                <a:solidFill>
                  <a:schemeClr val="tx1">
                    <a:tint val="75000"/>
                  </a:schemeClr>
                </a:solidFill>
              </a:defRPr>
            </a:lvl2pPr>
            <a:lvl3pPr marL="913510" indent="0" algn="ctr">
              <a:buNone/>
              <a:defRPr>
                <a:solidFill>
                  <a:schemeClr val="tx1">
                    <a:tint val="75000"/>
                  </a:schemeClr>
                </a:solidFill>
              </a:defRPr>
            </a:lvl3pPr>
            <a:lvl4pPr marL="1370263" indent="0" algn="ctr">
              <a:buNone/>
              <a:defRPr>
                <a:solidFill>
                  <a:schemeClr val="tx1">
                    <a:tint val="75000"/>
                  </a:schemeClr>
                </a:solidFill>
              </a:defRPr>
            </a:lvl4pPr>
            <a:lvl5pPr marL="1827016" indent="0" algn="ctr">
              <a:buNone/>
              <a:defRPr>
                <a:solidFill>
                  <a:schemeClr val="tx1">
                    <a:tint val="75000"/>
                  </a:schemeClr>
                </a:solidFill>
              </a:defRPr>
            </a:lvl5pPr>
            <a:lvl6pPr marL="2283773" indent="0" algn="ctr">
              <a:buNone/>
              <a:defRPr>
                <a:solidFill>
                  <a:schemeClr val="tx1">
                    <a:tint val="75000"/>
                  </a:schemeClr>
                </a:solidFill>
              </a:defRPr>
            </a:lvl6pPr>
            <a:lvl7pPr marL="2740529" indent="0" algn="ctr">
              <a:buNone/>
              <a:defRPr>
                <a:solidFill>
                  <a:schemeClr val="tx1">
                    <a:tint val="75000"/>
                  </a:schemeClr>
                </a:solidFill>
              </a:defRPr>
            </a:lvl7pPr>
            <a:lvl8pPr marL="3197284" indent="0" algn="ctr">
              <a:buNone/>
              <a:defRPr>
                <a:solidFill>
                  <a:schemeClr val="tx1">
                    <a:tint val="75000"/>
                  </a:schemeClr>
                </a:solidFill>
              </a:defRPr>
            </a:lvl8pPr>
            <a:lvl9pPr marL="365403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2249957"/>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7"/>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2542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71360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1614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076328"/>
            <a:ext cx="3008313" cy="351829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082578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2"/>
            <a:ext cx="5486400" cy="3086100"/>
          </a:xfrm>
        </p:spPr>
        <p:txBody>
          <a:bodyPr/>
          <a:lstStyle>
            <a:lvl1pPr marL="0" indent="0">
              <a:buNone/>
              <a:defRPr sz="3200"/>
            </a:lvl1pPr>
            <a:lvl2pPr marL="456755" indent="0">
              <a:buNone/>
              <a:defRPr sz="2800"/>
            </a:lvl2pPr>
            <a:lvl3pPr marL="913510" indent="0">
              <a:buNone/>
              <a:defRPr sz="2400"/>
            </a:lvl3pPr>
            <a:lvl4pPr marL="1370263" indent="0">
              <a:buNone/>
              <a:defRPr sz="2000"/>
            </a:lvl4pPr>
            <a:lvl5pPr marL="1827016" indent="0">
              <a:buNone/>
              <a:defRPr sz="2000"/>
            </a:lvl5pPr>
            <a:lvl6pPr marL="2283773" indent="0">
              <a:buNone/>
              <a:defRPr sz="2000"/>
            </a:lvl6pPr>
            <a:lvl7pPr marL="2740529" indent="0">
              <a:buNone/>
              <a:defRPr sz="2000"/>
            </a:lvl7pPr>
            <a:lvl8pPr marL="3197284" indent="0">
              <a:buNone/>
              <a:defRPr sz="2000"/>
            </a:lvl8pPr>
            <a:lvl9pPr marL="365403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719612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29628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94055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37700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94322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9"/>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755" indent="0">
              <a:buNone/>
              <a:defRPr sz="1800">
                <a:solidFill>
                  <a:schemeClr val="tx1">
                    <a:tint val="75000"/>
                  </a:schemeClr>
                </a:solidFill>
              </a:defRPr>
            </a:lvl2pPr>
            <a:lvl3pPr marL="913510" indent="0">
              <a:buNone/>
              <a:defRPr sz="1600">
                <a:solidFill>
                  <a:schemeClr val="tx1">
                    <a:tint val="75000"/>
                  </a:schemeClr>
                </a:solidFill>
              </a:defRPr>
            </a:lvl3pPr>
            <a:lvl4pPr marL="1370263" indent="0">
              <a:buNone/>
              <a:defRPr sz="1400">
                <a:solidFill>
                  <a:schemeClr val="tx1">
                    <a:tint val="75000"/>
                  </a:schemeClr>
                </a:solidFill>
              </a:defRPr>
            </a:lvl4pPr>
            <a:lvl5pPr marL="1827016" indent="0">
              <a:buNone/>
              <a:defRPr sz="1400">
                <a:solidFill>
                  <a:schemeClr val="tx1">
                    <a:tint val="75000"/>
                  </a:schemeClr>
                </a:solidFill>
              </a:defRPr>
            </a:lvl5pPr>
            <a:lvl6pPr marL="2283773" indent="0">
              <a:buNone/>
              <a:defRPr sz="1400">
                <a:solidFill>
                  <a:schemeClr val="tx1">
                    <a:tint val="75000"/>
                  </a:schemeClr>
                </a:solidFill>
              </a:defRPr>
            </a:lvl6pPr>
            <a:lvl7pPr marL="2740529" indent="0">
              <a:buNone/>
              <a:defRPr sz="1400">
                <a:solidFill>
                  <a:schemeClr val="tx1">
                    <a:tint val="75000"/>
                  </a:schemeClr>
                </a:solidFill>
              </a:defRPr>
            </a:lvl7pPr>
            <a:lvl8pPr marL="3197284" indent="0">
              <a:buNone/>
              <a:defRPr sz="1400">
                <a:solidFill>
                  <a:schemeClr val="tx1">
                    <a:tint val="75000"/>
                  </a:schemeClr>
                </a:solidFill>
              </a:defRPr>
            </a:lvl8pPr>
            <a:lvl9pPr marL="3654037"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0200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11442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7"/>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8035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7123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72CEC1D-69EB-C641-95D9-18ED192C26C0}" type="slidenum">
              <a:rPr lang="en-US"/>
              <a:pPr/>
              <a:t>‹#›</a:t>
            </a:fld>
            <a:endParaRPr lang="en-US"/>
          </a:p>
        </p:txBody>
      </p:sp>
    </p:spTree>
    <p:extLst>
      <p:ext uri="{BB962C8B-B14F-4D97-AF65-F5344CB8AC3E}">
        <p14:creationId xmlns:p14="http://schemas.microsoft.com/office/powerpoint/2010/main" val="2457614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6985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047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0" y="1076328"/>
            <a:ext cx="3008313" cy="351829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5497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2"/>
            <a:ext cx="5486400" cy="3086100"/>
          </a:xfrm>
        </p:spPr>
        <p:txBody>
          <a:bodyPr/>
          <a:lstStyle>
            <a:lvl1pPr marL="0" indent="0">
              <a:buNone/>
              <a:defRPr sz="3200"/>
            </a:lvl1pPr>
            <a:lvl2pPr marL="456755" indent="0">
              <a:buNone/>
              <a:defRPr sz="2800"/>
            </a:lvl2pPr>
            <a:lvl3pPr marL="913510" indent="0">
              <a:buNone/>
              <a:defRPr sz="2400"/>
            </a:lvl3pPr>
            <a:lvl4pPr marL="1370263" indent="0">
              <a:buNone/>
              <a:defRPr sz="2000"/>
            </a:lvl4pPr>
            <a:lvl5pPr marL="1827016" indent="0">
              <a:buNone/>
              <a:defRPr sz="2000"/>
            </a:lvl5pPr>
            <a:lvl6pPr marL="2283773" indent="0">
              <a:buNone/>
              <a:defRPr sz="2000"/>
            </a:lvl6pPr>
            <a:lvl7pPr marL="2740529" indent="0">
              <a:buNone/>
              <a:defRPr sz="2000"/>
            </a:lvl7pPr>
            <a:lvl8pPr marL="3197284" indent="0">
              <a:buNone/>
              <a:defRPr sz="2000"/>
            </a:lvl8pPr>
            <a:lvl9pPr marL="365403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9"/>
            <a:ext cx="5486400" cy="60364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5102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5399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57142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4"/>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755" indent="0" algn="ctr">
              <a:buNone/>
              <a:defRPr>
                <a:solidFill>
                  <a:schemeClr val="tx1">
                    <a:tint val="75000"/>
                  </a:schemeClr>
                </a:solidFill>
              </a:defRPr>
            </a:lvl2pPr>
            <a:lvl3pPr marL="913510" indent="0" algn="ctr">
              <a:buNone/>
              <a:defRPr>
                <a:solidFill>
                  <a:schemeClr val="tx1">
                    <a:tint val="75000"/>
                  </a:schemeClr>
                </a:solidFill>
              </a:defRPr>
            </a:lvl3pPr>
            <a:lvl4pPr marL="1370263" indent="0" algn="ctr">
              <a:buNone/>
              <a:defRPr>
                <a:solidFill>
                  <a:schemeClr val="tx1">
                    <a:tint val="75000"/>
                  </a:schemeClr>
                </a:solidFill>
              </a:defRPr>
            </a:lvl4pPr>
            <a:lvl5pPr marL="1827016" indent="0" algn="ctr">
              <a:buNone/>
              <a:defRPr>
                <a:solidFill>
                  <a:schemeClr val="tx1">
                    <a:tint val="75000"/>
                  </a:schemeClr>
                </a:solidFill>
              </a:defRPr>
            </a:lvl5pPr>
            <a:lvl6pPr marL="2283773" indent="0" algn="ctr">
              <a:buNone/>
              <a:defRPr>
                <a:solidFill>
                  <a:schemeClr val="tx1">
                    <a:tint val="75000"/>
                  </a:schemeClr>
                </a:solidFill>
              </a:defRPr>
            </a:lvl6pPr>
            <a:lvl7pPr marL="2740529" indent="0" algn="ctr">
              <a:buNone/>
              <a:defRPr>
                <a:solidFill>
                  <a:schemeClr val="tx1">
                    <a:tint val="75000"/>
                  </a:schemeClr>
                </a:solidFill>
              </a:defRPr>
            </a:lvl7pPr>
            <a:lvl8pPr marL="3197284" indent="0" algn="ctr">
              <a:buNone/>
              <a:defRPr>
                <a:solidFill>
                  <a:schemeClr val="tx1">
                    <a:tint val="75000"/>
                  </a:schemeClr>
                </a:solidFill>
              </a:defRPr>
            </a:lvl8pPr>
            <a:lvl9pPr marL="365403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175604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762206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9"/>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755" indent="0">
              <a:buNone/>
              <a:defRPr sz="1800">
                <a:solidFill>
                  <a:schemeClr val="tx1">
                    <a:tint val="75000"/>
                  </a:schemeClr>
                </a:solidFill>
              </a:defRPr>
            </a:lvl2pPr>
            <a:lvl3pPr marL="913510" indent="0">
              <a:buNone/>
              <a:defRPr sz="1600">
                <a:solidFill>
                  <a:schemeClr val="tx1">
                    <a:tint val="75000"/>
                  </a:schemeClr>
                </a:solidFill>
              </a:defRPr>
            </a:lvl3pPr>
            <a:lvl4pPr marL="1370263" indent="0">
              <a:buNone/>
              <a:defRPr sz="1400">
                <a:solidFill>
                  <a:schemeClr val="tx1">
                    <a:tint val="75000"/>
                  </a:schemeClr>
                </a:solidFill>
              </a:defRPr>
            </a:lvl4pPr>
            <a:lvl5pPr marL="1827016" indent="0">
              <a:buNone/>
              <a:defRPr sz="1400">
                <a:solidFill>
                  <a:schemeClr val="tx1">
                    <a:tint val="75000"/>
                  </a:schemeClr>
                </a:solidFill>
              </a:defRPr>
            </a:lvl5pPr>
            <a:lvl6pPr marL="2283773" indent="0">
              <a:buNone/>
              <a:defRPr sz="1400">
                <a:solidFill>
                  <a:schemeClr val="tx1">
                    <a:tint val="75000"/>
                  </a:schemeClr>
                </a:solidFill>
              </a:defRPr>
            </a:lvl6pPr>
            <a:lvl7pPr marL="2740529" indent="0">
              <a:buNone/>
              <a:defRPr sz="1400">
                <a:solidFill>
                  <a:schemeClr val="tx1">
                    <a:tint val="75000"/>
                  </a:schemeClr>
                </a:solidFill>
              </a:defRPr>
            </a:lvl7pPr>
            <a:lvl8pPr marL="3197284" indent="0">
              <a:buNone/>
              <a:defRPr sz="1400">
                <a:solidFill>
                  <a:schemeClr val="tx1">
                    <a:tint val="75000"/>
                  </a:schemeClr>
                </a:solidFill>
              </a:defRPr>
            </a:lvl8pPr>
            <a:lvl9pPr marL="3654037"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7695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04498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7"/>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290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9"/>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6755" indent="0">
              <a:buNone/>
              <a:defRPr sz="1800"/>
            </a:lvl2pPr>
            <a:lvl3pPr marL="913510" indent="0">
              <a:buNone/>
              <a:defRPr sz="1600"/>
            </a:lvl3pPr>
            <a:lvl4pPr marL="1370263" indent="0">
              <a:buNone/>
              <a:defRPr sz="1400"/>
            </a:lvl4pPr>
            <a:lvl5pPr marL="1827016" indent="0">
              <a:buNone/>
              <a:defRPr sz="1400"/>
            </a:lvl5pPr>
            <a:lvl6pPr marL="2283773" indent="0">
              <a:buNone/>
              <a:defRPr sz="1400"/>
            </a:lvl6pPr>
            <a:lvl7pPr marL="2740529" indent="0">
              <a:buNone/>
              <a:defRPr sz="1400"/>
            </a:lvl7pPr>
            <a:lvl8pPr marL="3197284" indent="0">
              <a:buNone/>
              <a:defRPr sz="1400"/>
            </a:lvl8pPr>
            <a:lvl9pPr marL="3654037"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A7F4D5A-BAE0-1F44-A7A3-D875564A47EF}" type="slidenum">
              <a:rPr lang="en-US"/>
              <a:pPr/>
              <a:t>‹#›</a:t>
            </a:fld>
            <a:endParaRPr lang="en-US"/>
          </a:p>
        </p:txBody>
      </p:sp>
    </p:spTree>
    <p:extLst>
      <p:ext uri="{BB962C8B-B14F-4D97-AF65-F5344CB8AC3E}">
        <p14:creationId xmlns:p14="http://schemas.microsoft.com/office/powerpoint/2010/main" val="2550051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37194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82046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047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0" y="1076328"/>
            <a:ext cx="3008313" cy="351829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08404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2"/>
            <a:ext cx="5486400" cy="3086100"/>
          </a:xfrm>
        </p:spPr>
        <p:txBody>
          <a:bodyPr/>
          <a:lstStyle>
            <a:lvl1pPr marL="0" indent="0">
              <a:buNone/>
              <a:defRPr sz="3200"/>
            </a:lvl1pPr>
            <a:lvl2pPr marL="456755" indent="0">
              <a:buNone/>
              <a:defRPr sz="2800"/>
            </a:lvl2pPr>
            <a:lvl3pPr marL="913510" indent="0">
              <a:buNone/>
              <a:defRPr sz="2400"/>
            </a:lvl3pPr>
            <a:lvl4pPr marL="1370263" indent="0">
              <a:buNone/>
              <a:defRPr sz="2000"/>
            </a:lvl4pPr>
            <a:lvl5pPr marL="1827016" indent="0">
              <a:buNone/>
              <a:defRPr sz="2000"/>
            </a:lvl5pPr>
            <a:lvl6pPr marL="2283773" indent="0">
              <a:buNone/>
              <a:defRPr sz="2000"/>
            </a:lvl6pPr>
            <a:lvl7pPr marL="2740529" indent="0">
              <a:buNone/>
              <a:defRPr sz="2000"/>
            </a:lvl7pPr>
            <a:lvl8pPr marL="3197284" indent="0">
              <a:buNone/>
              <a:defRPr sz="2000"/>
            </a:lvl8pPr>
            <a:lvl9pPr marL="365403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9"/>
            <a:ext cx="5486400" cy="60364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23587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2945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39528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4"/>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755" indent="0" algn="ctr">
              <a:buNone/>
              <a:defRPr>
                <a:solidFill>
                  <a:schemeClr val="tx1">
                    <a:tint val="75000"/>
                  </a:schemeClr>
                </a:solidFill>
              </a:defRPr>
            </a:lvl2pPr>
            <a:lvl3pPr marL="913510" indent="0" algn="ctr">
              <a:buNone/>
              <a:defRPr>
                <a:solidFill>
                  <a:schemeClr val="tx1">
                    <a:tint val="75000"/>
                  </a:schemeClr>
                </a:solidFill>
              </a:defRPr>
            </a:lvl3pPr>
            <a:lvl4pPr marL="1370263" indent="0" algn="ctr">
              <a:buNone/>
              <a:defRPr>
                <a:solidFill>
                  <a:schemeClr val="tx1">
                    <a:tint val="75000"/>
                  </a:schemeClr>
                </a:solidFill>
              </a:defRPr>
            </a:lvl4pPr>
            <a:lvl5pPr marL="1827016" indent="0" algn="ctr">
              <a:buNone/>
              <a:defRPr>
                <a:solidFill>
                  <a:schemeClr val="tx1">
                    <a:tint val="75000"/>
                  </a:schemeClr>
                </a:solidFill>
              </a:defRPr>
            </a:lvl5pPr>
            <a:lvl6pPr marL="2283773" indent="0" algn="ctr">
              <a:buNone/>
              <a:defRPr>
                <a:solidFill>
                  <a:schemeClr val="tx1">
                    <a:tint val="75000"/>
                  </a:schemeClr>
                </a:solidFill>
              </a:defRPr>
            </a:lvl6pPr>
            <a:lvl7pPr marL="2740529" indent="0" algn="ctr">
              <a:buNone/>
              <a:defRPr>
                <a:solidFill>
                  <a:schemeClr val="tx1">
                    <a:tint val="75000"/>
                  </a:schemeClr>
                </a:solidFill>
              </a:defRPr>
            </a:lvl7pPr>
            <a:lvl8pPr marL="3197284" indent="0" algn="ctr">
              <a:buNone/>
              <a:defRPr>
                <a:solidFill>
                  <a:schemeClr val="tx1">
                    <a:tint val="75000"/>
                  </a:schemeClr>
                </a:solidFill>
              </a:defRPr>
            </a:lvl8pPr>
            <a:lvl9pPr marL="365403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853062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636549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9"/>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755" indent="0">
              <a:buNone/>
              <a:defRPr sz="1800">
                <a:solidFill>
                  <a:schemeClr val="tx1">
                    <a:tint val="75000"/>
                  </a:schemeClr>
                </a:solidFill>
              </a:defRPr>
            </a:lvl2pPr>
            <a:lvl3pPr marL="913510" indent="0">
              <a:buNone/>
              <a:defRPr sz="1600">
                <a:solidFill>
                  <a:schemeClr val="tx1">
                    <a:tint val="75000"/>
                  </a:schemeClr>
                </a:solidFill>
              </a:defRPr>
            </a:lvl3pPr>
            <a:lvl4pPr marL="1370263" indent="0">
              <a:buNone/>
              <a:defRPr sz="1400">
                <a:solidFill>
                  <a:schemeClr val="tx1">
                    <a:tint val="75000"/>
                  </a:schemeClr>
                </a:solidFill>
              </a:defRPr>
            </a:lvl4pPr>
            <a:lvl5pPr marL="1827016" indent="0">
              <a:buNone/>
              <a:defRPr sz="1400">
                <a:solidFill>
                  <a:schemeClr val="tx1">
                    <a:tint val="75000"/>
                  </a:schemeClr>
                </a:solidFill>
              </a:defRPr>
            </a:lvl5pPr>
            <a:lvl6pPr marL="2283773" indent="0">
              <a:buNone/>
              <a:defRPr sz="1400">
                <a:solidFill>
                  <a:schemeClr val="tx1">
                    <a:tint val="75000"/>
                  </a:schemeClr>
                </a:solidFill>
              </a:defRPr>
            </a:lvl6pPr>
            <a:lvl7pPr marL="2740529" indent="0">
              <a:buNone/>
              <a:defRPr sz="1400">
                <a:solidFill>
                  <a:schemeClr val="tx1">
                    <a:tint val="75000"/>
                  </a:schemeClr>
                </a:solidFill>
              </a:defRPr>
            </a:lvl7pPr>
            <a:lvl8pPr marL="3197284" indent="0">
              <a:buNone/>
              <a:defRPr sz="1400">
                <a:solidFill>
                  <a:schemeClr val="tx1">
                    <a:tint val="75000"/>
                  </a:schemeClr>
                </a:solidFill>
              </a:defRPr>
            </a:lvl8pPr>
            <a:lvl9pPr marL="3654037"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77901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5282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694618B-EED5-9C4C-BF5E-6BCF6796B3B1}" type="slidenum">
              <a:rPr lang="en-US"/>
              <a:pPr/>
              <a:t>‹#›</a:t>
            </a:fld>
            <a:endParaRPr lang="en-US"/>
          </a:p>
        </p:txBody>
      </p:sp>
    </p:spTree>
    <p:extLst>
      <p:ext uri="{BB962C8B-B14F-4D97-AF65-F5344CB8AC3E}">
        <p14:creationId xmlns:p14="http://schemas.microsoft.com/office/powerpoint/2010/main" val="1451704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7"/>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01098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01655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8368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047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0" y="1076328"/>
            <a:ext cx="3008313" cy="351829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32039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2"/>
            <a:ext cx="5486400" cy="3086100"/>
          </a:xfrm>
        </p:spPr>
        <p:txBody>
          <a:bodyPr/>
          <a:lstStyle>
            <a:lvl1pPr marL="0" indent="0">
              <a:buNone/>
              <a:defRPr sz="3200"/>
            </a:lvl1pPr>
            <a:lvl2pPr marL="456755" indent="0">
              <a:buNone/>
              <a:defRPr sz="2800"/>
            </a:lvl2pPr>
            <a:lvl3pPr marL="913510" indent="0">
              <a:buNone/>
              <a:defRPr sz="2400"/>
            </a:lvl3pPr>
            <a:lvl4pPr marL="1370263" indent="0">
              <a:buNone/>
              <a:defRPr sz="2000"/>
            </a:lvl4pPr>
            <a:lvl5pPr marL="1827016" indent="0">
              <a:buNone/>
              <a:defRPr sz="2000"/>
            </a:lvl5pPr>
            <a:lvl6pPr marL="2283773" indent="0">
              <a:buNone/>
              <a:defRPr sz="2000"/>
            </a:lvl6pPr>
            <a:lvl7pPr marL="2740529" indent="0">
              <a:buNone/>
              <a:defRPr sz="2000"/>
            </a:lvl7pPr>
            <a:lvl8pPr marL="3197284" indent="0">
              <a:buNone/>
              <a:defRPr sz="2000"/>
            </a:lvl8pPr>
            <a:lvl9pPr marL="365403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9"/>
            <a:ext cx="5486400" cy="60364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91672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47640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87873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4"/>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755" indent="0" algn="ctr">
              <a:buNone/>
              <a:defRPr>
                <a:solidFill>
                  <a:schemeClr val="tx1">
                    <a:tint val="75000"/>
                  </a:schemeClr>
                </a:solidFill>
              </a:defRPr>
            </a:lvl2pPr>
            <a:lvl3pPr marL="913510" indent="0" algn="ctr">
              <a:buNone/>
              <a:defRPr>
                <a:solidFill>
                  <a:schemeClr val="tx1">
                    <a:tint val="75000"/>
                  </a:schemeClr>
                </a:solidFill>
              </a:defRPr>
            </a:lvl3pPr>
            <a:lvl4pPr marL="1370263" indent="0" algn="ctr">
              <a:buNone/>
              <a:defRPr>
                <a:solidFill>
                  <a:schemeClr val="tx1">
                    <a:tint val="75000"/>
                  </a:schemeClr>
                </a:solidFill>
              </a:defRPr>
            </a:lvl4pPr>
            <a:lvl5pPr marL="1827016" indent="0" algn="ctr">
              <a:buNone/>
              <a:defRPr>
                <a:solidFill>
                  <a:schemeClr val="tx1">
                    <a:tint val="75000"/>
                  </a:schemeClr>
                </a:solidFill>
              </a:defRPr>
            </a:lvl5pPr>
            <a:lvl6pPr marL="2283773" indent="0" algn="ctr">
              <a:buNone/>
              <a:defRPr>
                <a:solidFill>
                  <a:schemeClr val="tx1">
                    <a:tint val="75000"/>
                  </a:schemeClr>
                </a:solidFill>
              </a:defRPr>
            </a:lvl6pPr>
            <a:lvl7pPr marL="2740529" indent="0" algn="ctr">
              <a:buNone/>
              <a:defRPr>
                <a:solidFill>
                  <a:schemeClr val="tx1">
                    <a:tint val="75000"/>
                  </a:schemeClr>
                </a:solidFill>
              </a:defRPr>
            </a:lvl7pPr>
            <a:lvl8pPr marL="3197284" indent="0" algn="ctr">
              <a:buNone/>
              <a:defRPr>
                <a:solidFill>
                  <a:schemeClr val="tx1">
                    <a:tint val="75000"/>
                  </a:schemeClr>
                </a:solidFill>
              </a:defRPr>
            </a:lvl8pPr>
            <a:lvl9pPr marL="365403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624741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04507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9"/>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755" indent="0">
              <a:buNone/>
              <a:defRPr sz="1800">
                <a:solidFill>
                  <a:schemeClr val="tx1">
                    <a:tint val="75000"/>
                  </a:schemeClr>
                </a:solidFill>
              </a:defRPr>
            </a:lvl2pPr>
            <a:lvl3pPr marL="913510" indent="0">
              <a:buNone/>
              <a:defRPr sz="1600">
                <a:solidFill>
                  <a:schemeClr val="tx1">
                    <a:tint val="75000"/>
                  </a:schemeClr>
                </a:solidFill>
              </a:defRPr>
            </a:lvl3pPr>
            <a:lvl4pPr marL="1370263" indent="0">
              <a:buNone/>
              <a:defRPr sz="1400">
                <a:solidFill>
                  <a:schemeClr val="tx1">
                    <a:tint val="75000"/>
                  </a:schemeClr>
                </a:solidFill>
              </a:defRPr>
            </a:lvl4pPr>
            <a:lvl5pPr marL="1827016" indent="0">
              <a:buNone/>
              <a:defRPr sz="1400">
                <a:solidFill>
                  <a:schemeClr val="tx1">
                    <a:tint val="75000"/>
                  </a:schemeClr>
                </a:solidFill>
              </a:defRPr>
            </a:lvl5pPr>
            <a:lvl6pPr marL="2283773" indent="0">
              <a:buNone/>
              <a:defRPr sz="1400">
                <a:solidFill>
                  <a:schemeClr val="tx1">
                    <a:tint val="75000"/>
                  </a:schemeClr>
                </a:solidFill>
              </a:defRPr>
            </a:lvl6pPr>
            <a:lvl7pPr marL="2740529" indent="0">
              <a:buNone/>
              <a:defRPr sz="1400">
                <a:solidFill>
                  <a:schemeClr val="tx1">
                    <a:tint val="75000"/>
                  </a:schemeClr>
                </a:solidFill>
              </a:defRPr>
            </a:lvl7pPr>
            <a:lvl8pPr marL="3197284" indent="0">
              <a:buNone/>
              <a:defRPr sz="1400">
                <a:solidFill>
                  <a:schemeClr val="tx1">
                    <a:tint val="75000"/>
                  </a:schemeClr>
                </a:solidFill>
              </a:defRPr>
            </a:lvl8pPr>
            <a:lvl9pPr marL="3654037"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753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7"/>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7660287-6931-D049-B9E9-41C831655909}" type="slidenum">
              <a:rPr lang="en-US"/>
              <a:pPr/>
              <a:t>‹#›</a:t>
            </a:fld>
            <a:endParaRPr lang="en-US"/>
          </a:p>
        </p:txBody>
      </p:sp>
    </p:spTree>
    <p:extLst>
      <p:ext uri="{BB962C8B-B14F-4D97-AF65-F5344CB8AC3E}">
        <p14:creationId xmlns:p14="http://schemas.microsoft.com/office/powerpoint/2010/main" val="4738741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77008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7"/>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66880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78370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02432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047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0" y="1076328"/>
            <a:ext cx="3008313" cy="351829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80115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2"/>
            <a:ext cx="5486400" cy="3086100"/>
          </a:xfrm>
        </p:spPr>
        <p:txBody>
          <a:bodyPr/>
          <a:lstStyle>
            <a:lvl1pPr marL="0" indent="0">
              <a:buNone/>
              <a:defRPr sz="3200"/>
            </a:lvl1pPr>
            <a:lvl2pPr marL="456755" indent="0">
              <a:buNone/>
              <a:defRPr sz="2800"/>
            </a:lvl2pPr>
            <a:lvl3pPr marL="913510" indent="0">
              <a:buNone/>
              <a:defRPr sz="2400"/>
            </a:lvl3pPr>
            <a:lvl4pPr marL="1370263" indent="0">
              <a:buNone/>
              <a:defRPr sz="2000"/>
            </a:lvl4pPr>
            <a:lvl5pPr marL="1827016" indent="0">
              <a:buNone/>
              <a:defRPr sz="2000"/>
            </a:lvl5pPr>
            <a:lvl6pPr marL="2283773" indent="0">
              <a:buNone/>
              <a:defRPr sz="2000"/>
            </a:lvl6pPr>
            <a:lvl7pPr marL="2740529" indent="0">
              <a:buNone/>
              <a:defRPr sz="2000"/>
            </a:lvl7pPr>
            <a:lvl8pPr marL="3197284" indent="0">
              <a:buNone/>
              <a:defRPr sz="2000"/>
            </a:lvl8pPr>
            <a:lvl9pPr marL="365403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9"/>
            <a:ext cx="5486400" cy="60364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14206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0818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17697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4"/>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755" indent="0" algn="ctr">
              <a:buNone/>
              <a:defRPr>
                <a:solidFill>
                  <a:schemeClr val="tx1">
                    <a:tint val="75000"/>
                  </a:schemeClr>
                </a:solidFill>
              </a:defRPr>
            </a:lvl2pPr>
            <a:lvl3pPr marL="913510" indent="0" algn="ctr">
              <a:buNone/>
              <a:defRPr>
                <a:solidFill>
                  <a:schemeClr val="tx1">
                    <a:tint val="75000"/>
                  </a:schemeClr>
                </a:solidFill>
              </a:defRPr>
            </a:lvl3pPr>
            <a:lvl4pPr marL="1370263" indent="0" algn="ctr">
              <a:buNone/>
              <a:defRPr>
                <a:solidFill>
                  <a:schemeClr val="tx1">
                    <a:tint val="75000"/>
                  </a:schemeClr>
                </a:solidFill>
              </a:defRPr>
            </a:lvl4pPr>
            <a:lvl5pPr marL="1827016" indent="0" algn="ctr">
              <a:buNone/>
              <a:defRPr>
                <a:solidFill>
                  <a:schemeClr val="tx1">
                    <a:tint val="75000"/>
                  </a:schemeClr>
                </a:solidFill>
              </a:defRPr>
            </a:lvl5pPr>
            <a:lvl6pPr marL="2283773" indent="0" algn="ctr">
              <a:buNone/>
              <a:defRPr>
                <a:solidFill>
                  <a:schemeClr val="tx1">
                    <a:tint val="75000"/>
                  </a:schemeClr>
                </a:solidFill>
              </a:defRPr>
            </a:lvl6pPr>
            <a:lvl7pPr marL="2740529" indent="0" algn="ctr">
              <a:buNone/>
              <a:defRPr>
                <a:solidFill>
                  <a:schemeClr val="tx1">
                    <a:tint val="75000"/>
                  </a:schemeClr>
                </a:solidFill>
              </a:defRPr>
            </a:lvl7pPr>
            <a:lvl8pPr marL="3197284" indent="0" algn="ctr">
              <a:buNone/>
              <a:defRPr>
                <a:solidFill>
                  <a:schemeClr val="tx1">
                    <a:tint val="75000"/>
                  </a:schemeClr>
                </a:solidFill>
              </a:defRPr>
            </a:lvl8pPr>
            <a:lvl9pPr marL="365403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583973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43219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15D3885F-454C-054D-BD99-454039AA59AB}" type="slidenum">
              <a:rPr lang="en-US"/>
              <a:pPr/>
              <a:t>‹#›</a:t>
            </a:fld>
            <a:endParaRPr lang="en-US"/>
          </a:p>
        </p:txBody>
      </p:sp>
    </p:spTree>
    <p:extLst>
      <p:ext uri="{BB962C8B-B14F-4D97-AF65-F5344CB8AC3E}">
        <p14:creationId xmlns:p14="http://schemas.microsoft.com/office/powerpoint/2010/main" val="14832891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9"/>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755" indent="0">
              <a:buNone/>
              <a:defRPr sz="1800">
                <a:solidFill>
                  <a:schemeClr val="tx1">
                    <a:tint val="75000"/>
                  </a:schemeClr>
                </a:solidFill>
              </a:defRPr>
            </a:lvl2pPr>
            <a:lvl3pPr marL="913510" indent="0">
              <a:buNone/>
              <a:defRPr sz="1600">
                <a:solidFill>
                  <a:schemeClr val="tx1">
                    <a:tint val="75000"/>
                  </a:schemeClr>
                </a:solidFill>
              </a:defRPr>
            </a:lvl3pPr>
            <a:lvl4pPr marL="1370263" indent="0">
              <a:buNone/>
              <a:defRPr sz="1400">
                <a:solidFill>
                  <a:schemeClr val="tx1">
                    <a:tint val="75000"/>
                  </a:schemeClr>
                </a:solidFill>
              </a:defRPr>
            </a:lvl4pPr>
            <a:lvl5pPr marL="1827016" indent="0">
              <a:buNone/>
              <a:defRPr sz="1400">
                <a:solidFill>
                  <a:schemeClr val="tx1">
                    <a:tint val="75000"/>
                  </a:schemeClr>
                </a:solidFill>
              </a:defRPr>
            </a:lvl5pPr>
            <a:lvl6pPr marL="2283773" indent="0">
              <a:buNone/>
              <a:defRPr sz="1400">
                <a:solidFill>
                  <a:schemeClr val="tx1">
                    <a:tint val="75000"/>
                  </a:schemeClr>
                </a:solidFill>
              </a:defRPr>
            </a:lvl6pPr>
            <a:lvl7pPr marL="2740529" indent="0">
              <a:buNone/>
              <a:defRPr sz="1400">
                <a:solidFill>
                  <a:schemeClr val="tx1">
                    <a:tint val="75000"/>
                  </a:schemeClr>
                </a:solidFill>
              </a:defRPr>
            </a:lvl7pPr>
            <a:lvl8pPr marL="3197284" indent="0">
              <a:buNone/>
              <a:defRPr sz="1400">
                <a:solidFill>
                  <a:schemeClr val="tx1">
                    <a:tint val="75000"/>
                  </a:schemeClr>
                </a:solidFill>
              </a:defRPr>
            </a:lvl8pPr>
            <a:lvl9pPr marL="3654037"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90780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85860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755" indent="0">
              <a:buNone/>
              <a:defRPr sz="2000" b="1"/>
            </a:lvl2pPr>
            <a:lvl3pPr marL="913510" indent="0">
              <a:buNone/>
              <a:defRPr sz="1800" b="1"/>
            </a:lvl3pPr>
            <a:lvl4pPr marL="1370263" indent="0">
              <a:buNone/>
              <a:defRPr sz="1600" b="1"/>
            </a:lvl4pPr>
            <a:lvl5pPr marL="1827016" indent="0">
              <a:buNone/>
              <a:defRPr sz="1600" b="1"/>
            </a:lvl5pPr>
            <a:lvl6pPr marL="2283773" indent="0">
              <a:buNone/>
              <a:defRPr sz="1600" b="1"/>
            </a:lvl6pPr>
            <a:lvl7pPr marL="2740529" indent="0">
              <a:buNone/>
              <a:defRPr sz="1600" b="1"/>
            </a:lvl7pPr>
            <a:lvl8pPr marL="3197284" indent="0">
              <a:buNone/>
              <a:defRPr sz="1600" b="1"/>
            </a:lvl8pPr>
            <a:lvl9pPr marL="3654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7"/>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56720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47101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0594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047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0" y="1076328"/>
            <a:ext cx="3008313" cy="351829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67277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2"/>
            <a:ext cx="5486400" cy="3086100"/>
          </a:xfrm>
        </p:spPr>
        <p:txBody>
          <a:bodyPr/>
          <a:lstStyle>
            <a:lvl1pPr marL="0" indent="0">
              <a:buNone/>
              <a:defRPr sz="3200"/>
            </a:lvl1pPr>
            <a:lvl2pPr marL="456755" indent="0">
              <a:buNone/>
              <a:defRPr sz="2800"/>
            </a:lvl2pPr>
            <a:lvl3pPr marL="913510" indent="0">
              <a:buNone/>
              <a:defRPr sz="2400"/>
            </a:lvl3pPr>
            <a:lvl4pPr marL="1370263" indent="0">
              <a:buNone/>
              <a:defRPr sz="2000"/>
            </a:lvl4pPr>
            <a:lvl5pPr marL="1827016" indent="0">
              <a:buNone/>
              <a:defRPr sz="2000"/>
            </a:lvl5pPr>
            <a:lvl6pPr marL="2283773" indent="0">
              <a:buNone/>
              <a:defRPr sz="2000"/>
            </a:lvl6pPr>
            <a:lvl7pPr marL="2740529" indent="0">
              <a:buNone/>
              <a:defRPr sz="2000"/>
            </a:lvl7pPr>
            <a:lvl8pPr marL="3197284" indent="0">
              <a:buNone/>
              <a:defRPr sz="2000"/>
            </a:lvl8pPr>
            <a:lvl9pPr marL="365403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9"/>
            <a:ext cx="5486400" cy="60364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53433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44367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8186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1597493"/>
            <a:ext cx="7773120" cy="110279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2321" y="2914146"/>
            <a:ext cx="6400800" cy="1314498"/>
          </a:xfrm>
        </p:spPr>
        <p:txBody>
          <a:bodyPr/>
          <a:lstStyle>
            <a:lvl1pPr marL="0" indent="0" algn="ctr">
              <a:buNone/>
              <a:defRPr>
                <a:solidFill>
                  <a:schemeClr val="tx1">
                    <a:tint val="75000"/>
                  </a:schemeClr>
                </a:solidFill>
              </a:defRPr>
            </a:lvl1pPr>
            <a:lvl2pPr marL="369926" indent="0" algn="ctr">
              <a:buNone/>
              <a:defRPr>
                <a:solidFill>
                  <a:schemeClr val="tx1">
                    <a:tint val="75000"/>
                  </a:schemeClr>
                </a:solidFill>
              </a:defRPr>
            </a:lvl2pPr>
            <a:lvl3pPr marL="739852" indent="0" algn="ctr">
              <a:buNone/>
              <a:defRPr>
                <a:solidFill>
                  <a:schemeClr val="tx1">
                    <a:tint val="75000"/>
                  </a:schemeClr>
                </a:solidFill>
              </a:defRPr>
            </a:lvl3pPr>
            <a:lvl4pPr marL="1109778" indent="0" algn="ctr">
              <a:buNone/>
              <a:defRPr>
                <a:solidFill>
                  <a:schemeClr val="tx1">
                    <a:tint val="75000"/>
                  </a:schemeClr>
                </a:solidFill>
              </a:defRPr>
            </a:lvl4pPr>
            <a:lvl5pPr marL="1479699" indent="0" algn="ctr">
              <a:buNone/>
              <a:defRPr>
                <a:solidFill>
                  <a:schemeClr val="tx1">
                    <a:tint val="75000"/>
                  </a:schemeClr>
                </a:solidFill>
              </a:defRPr>
            </a:lvl5pPr>
            <a:lvl6pPr marL="1849628" indent="0" algn="ctr">
              <a:buNone/>
              <a:defRPr>
                <a:solidFill>
                  <a:schemeClr val="tx1">
                    <a:tint val="75000"/>
                  </a:schemeClr>
                </a:solidFill>
              </a:defRPr>
            </a:lvl6pPr>
            <a:lvl7pPr marL="2219550" indent="0" algn="ctr">
              <a:buNone/>
              <a:defRPr>
                <a:solidFill>
                  <a:schemeClr val="tx1">
                    <a:tint val="75000"/>
                  </a:schemeClr>
                </a:solidFill>
              </a:defRPr>
            </a:lvl7pPr>
            <a:lvl8pPr marL="2589480" indent="0" algn="ctr">
              <a:buNone/>
              <a:defRPr>
                <a:solidFill>
                  <a:schemeClr val="tx1">
                    <a:tint val="75000"/>
                  </a:schemeClr>
                </a:solidFill>
              </a:defRPr>
            </a:lvl8pPr>
            <a:lvl9pPr marL="295940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856306DF-2999-41ED-99D1-85B27BB2272A}"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864572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38D3CF1-6F69-A44E-8D8E-9FB08ACA4E76}" type="slidenum">
              <a:rPr lang="en-US"/>
              <a:pPr/>
              <a:t>‹#›</a:t>
            </a:fld>
            <a:endParaRPr lang="en-US"/>
          </a:p>
        </p:txBody>
      </p:sp>
    </p:spTree>
    <p:extLst>
      <p:ext uri="{BB962C8B-B14F-4D97-AF65-F5344CB8AC3E}">
        <p14:creationId xmlns:p14="http://schemas.microsoft.com/office/powerpoint/2010/main" val="34741722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8680FF02-47EB-4042-ACA0-CB02337F9D58}"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437409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3305161"/>
            <a:ext cx="7771680" cy="1021787"/>
          </a:xfrm>
        </p:spPr>
        <p:txBody>
          <a:bodyPr anchor="t"/>
          <a:lstStyle>
            <a:lvl1pPr algn="l">
              <a:defRPr sz="3200" b="1" cap="all"/>
            </a:lvl1pPr>
          </a:lstStyle>
          <a:p>
            <a:r>
              <a:rPr lang="en-US" smtClean="0"/>
              <a:t>Click to edit Master title style</a:t>
            </a:r>
            <a:endParaRPr lang="en-US"/>
          </a:p>
        </p:txBody>
      </p:sp>
      <p:sp>
        <p:nvSpPr>
          <p:cNvPr id="3" name="Text Placeholder 2"/>
          <p:cNvSpPr>
            <a:spLocks noGrp="1"/>
          </p:cNvSpPr>
          <p:nvPr>
            <p:ph type="body" idx="1"/>
          </p:nvPr>
        </p:nvSpPr>
        <p:spPr>
          <a:xfrm>
            <a:off x="722880" y="2179671"/>
            <a:ext cx="7771680" cy="1125478"/>
          </a:xfrm>
        </p:spPr>
        <p:txBody>
          <a:bodyPr anchor="b"/>
          <a:lstStyle>
            <a:lvl1pPr marL="0" indent="0">
              <a:buNone/>
              <a:defRPr sz="1600">
                <a:solidFill>
                  <a:schemeClr val="tx1">
                    <a:tint val="75000"/>
                  </a:schemeClr>
                </a:solidFill>
              </a:defRPr>
            </a:lvl1pPr>
            <a:lvl2pPr marL="369926" indent="0">
              <a:buNone/>
              <a:defRPr sz="1500">
                <a:solidFill>
                  <a:schemeClr val="tx1">
                    <a:tint val="75000"/>
                  </a:schemeClr>
                </a:solidFill>
              </a:defRPr>
            </a:lvl2pPr>
            <a:lvl3pPr marL="739852" indent="0">
              <a:buNone/>
              <a:defRPr sz="1300">
                <a:solidFill>
                  <a:schemeClr val="tx1">
                    <a:tint val="75000"/>
                  </a:schemeClr>
                </a:solidFill>
              </a:defRPr>
            </a:lvl3pPr>
            <a:lvl4pPr marL="1109778" indent="0">
              <a:buNone/>
              <a:defRPr sz="1100">
                <a:solidFill>
                  <a:schemeClr val="tx1">
                    <a:tint val="75000"/>
                  </a:schemeClr>
                </a:solidFill>
              </a:defRPr>
            </a:lvl4pPr>
            <a:lvl5pPr marL="1479699" indent="0">
              <a:buNone/>
              <a:defRPr sz="1100">
                <a:solidFill>
                  <a:schemeClr val="tx1">
                    <a:tint val="75000"/>
                  </a:schemeClr>
                </a:solidFill>
              </a:defRPr>
            </a:lvl5pPr>
            <a:lvl6pPr marL="1849628" indent="0">
              <a:buNone/>
              <a:defRPr sz="1100">
                <a:solidFill>
                  <a:schemeClr val="tx1">
                    <a:tint val="75000"/>
                  </a:schemeClr>
                </a:solidFill>
              </a:defRPr>
            </a:lvl6pPr>
            <a:lvl7pPr marL="2219550" indent="0">
              <a:buNone/>
              <a:defRPr sz="1100">
                <a:solidFill>
                  <a:schemeClr val="tx1">
                    <a:tint val="75000"/>
                  </a:schemeClr>
                </a:solidFill>
              </a:defRPr>
            </a:lvl7pPr>
            <a:lvl8pPr marL="2589480" indent="0">
              <a:buNone/>
              <a:defRPr sz="1100">
                <a:solidFill>
                  <a:schemeClr val="tx1">
                    <a:tint val="75000"/>
                  </a:schemeClr>
                </a:solidFill>
              </a:defRPr>
            </a:lvl8pPr>
            <a:lvl9pPr marL="2959403"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49F75BA6-BFD4-4F55-8C66-6E10716AFC66}"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76168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1" y="1203257"/>
            <a:ext cx="4044960" cy="3394797"/>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9680" y="1203257"/>
            <a:ext cx="4046400" cy="3394797"/>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9C423740-5D72-454D-9B64-1928E5F07989}"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814397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2" y="206302"/>
            <a:ext cx="8229600" cy="85653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920" y="1151401"/>
            <a:ext cx="4039200" cy="479570"/>
          </a:xfrm>
        </p:spPr>
        <p:txBody>
          <a:bodyPr anchor="b"/>
          <a:lstStyle>
            <a:lvl1pPr marL="0" indent="0">
              <a:buNone/>
              <a:defRPr sz="1900" b="1"/>
            </a:lvl1pPr>
            <a:lvl2pPr marL="369926" indent="0">
              <a:buNone/>
              <a:defRPr sz="1600" b="1"/>
            </a:lvl2pPr>
            <a:lvl3pPr marL="739852" indent="0">
              <a:buNone/>
              <a:defRPr sz="1500" b="1"/>
            </a:lvl3pPr>
            <a:lvl4pPr marL="1109778" indent="0">
              <a:buNone/>
              <a:defRPr sz="1300" b="1"/>
            </a:lvl4pPr>
            <a:lvl5pPr marL="1479699" indent="0">
              <a:buNone/>
              <a:defRPr sz="1300" b="1"/>
            </a:lvl5pPr>
            <a:lvl6pPr marL="1849628" indent="0">
              <a:buNone/>
              <a:defRPr sz="1300" b="1"/>
            </a:lvl6pPr>
            <a:lvl7pPr marL="2219550" indent="0">
              <a:buNone/>
              <a:defRPr sz="1300" b="1"/>
            </a:lvl7pPr>
            <a:lvl8pPr marL="2589480" indent="0">
              <a:buNone/>
              <a:defRPr sz="1300" b="1"/>
            </a:lvl8pPr>
            <a:lvl9pPr marL="2959403"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457920" y="1630974"/>
            <a:ext cx="4039200" cy="2963831"/>
          </a:xfrm>
        </p:spPr>
        <p:txBody>
          <a:bodyPr/>
          <a:lstStyle>
            <a:lvl1pPr>
              <a:defRPr sz="1900"/>
            </a:lvl1pPr>
            <a:lvl2pPr>
              <a:defRPr sz="16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42" y="1151401"/>
            <a:ext cx="4042080" cy="479570"/>
          </a:xfrm>
        </p:spPr>
        <p:txBody>
          <a:bodyPr anchor="b"/>
          <a:lstStyle>
            <a:lvl1pPr marL="0" indent="0">
              <a:buNone/>
              <a:defRPr sz="1900" b="1"/>
            </a:lvl1pPr>
            <a:lvl2pPr marL="369926" indent="0">
              <a:buNone/>
              <a:defRPr sz="1600" b="1"/>
            </a:lvl2pPr>
            <a:lvl3pPr marL="739852" indent="0">
              <a:buNone/>
              <a:defRPr sz="1500" b="1"/>
            </a:lvl3pPr>
            <a:lvl4pPr marL="1109778" indent="0">
              <a:buNone/>
              <a:defRPr sz="1300" b="1"/>
            </a:lvl4pPr>
            <a:lvl5pPr marL="1479699" indent="0">
              <a:buNone/>
              <a:defRPr sz="1300" b="1"/>
            </a:lvl5pPr>
            <a:lvl6pPr marL="1849628" indent="0">
              <a:buNone/>
              <a:defRPr sz="1300" b="1"/>
            </a:lvl6pPr>
            <a:lvl7pPr marL="2219550" indent="0">
              <a:buNone/>
              <a:defRPr sz="1300" b="1"/>
            </a:lvl7pPr>
            <a:lvl8pPr marL="2589480" indent="0">
              <a:buNone/>
              <a:defRPr sz="1300" b="1"/>
            </a:lvl8pPr>
            <a:lvl9pPr marL="2959403"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4645442" y="1630974"/>
            <a:ext cx="4042080" cy="2963831"/>
          </a:xfrm>
        </p:spPr>
        <p:txBody>
          <a:bodyPr/>
          <a:lstStyle>
            <a:lvl1pPr>
              <a:defRPr sz="1900"/>
            </a:lvl1pPr>
            <a:lvl2pPr>
              <a:defRPr sz="16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a:solidFill>
                <a:prstClr val="black"/>
              </a:solidFill>
            </a:endParaRPr>
          </a:p>
        </p:txBody>
      </p:sp>
      <p:sp>
        <p:nvSpPr>
          <p:cNvPr id="8" name="Footer Placeholder 7"/>
          <p:cNvSpPr>
            <a:spLocks noGrp="1"/>
          </p:cNvSpPr>
          <p:nvPr>
            <p:ph type="ftr" sz="quarter" idx="11"/>
          </p:nvPr>
        </p:nvSpPr>
        <p:spPr/>
        <p:txBody>
          <a:bodyPr/>
          <a:lstStyle/>
          <a:p>
            <a:endParaRPr>
              <a:solidFill>
                <a:prstClr val="black"/>
              </a:solidFill>
            </a:endParaRPr>
          </a:p>
        </p:txBody>
      </p:sp>
      <p:sp>
        <p:nvSpPr>
          <p:cNvPr id="9" name="Slide Number Placeholder 8"/>
          <p:cNvSpPr>
            <a:spLocks noGrp="1"/>
          </p:cNvSpPr>
          <p:nvPr>
            <p:ph type="sldNum" sz="quarter" idx="12"/>
          </p:nvPr>
        </p:nvSpPr>
        <p:spPr/>
        <p:txBody>
          <a:bodyPr/>
          <a:lstStyle/>
          <a:p>
            <a:fld id="{CDF927E0-D30C-4CF5-8913-497CB1179862}"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65368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a:solidFill>
                <a:prstClr val="black"/>
              </a:solidFill>
            </a:endParaRPr>
          </a:p>
        </p:txBody>
      </p:sp>
      <p:sp>
        <p:nvSpPr>
          <p:cNvPr id="4" name="Footer Placeholder 3"/>
          <p:cNvSpPr>
            <a:spLocks noGrp="1"/>
          </p:cNvSpPr>
          <p:nvPr>
            <p:ph type="ftr" sz="quarter" idx="11"/>
          </p:nvPr>
        </p:nvSpPr>
        <p:spPr/>
        <p:txBody>
          <a:bodyPr/>
          <a:lstStyle/>
          <a:p>
            <a:endParaRPr>
              <a:solidFill>
                <a:prstClr val="black"/>
              </a:solidFill>
            </a:endParaRPr>
          </a:p>
        </p:txBody>
      </p:sp>
      <p:sp>
        <p:nvSpPr>
          <p:cNvPr id="5" name="Slide Number Placeholder 4"/>
          <p:cNvSpPr>
            <a:spLocks noGrp="1"/>
          </p:cNvSpPr>
          <p:nvPr>
            <p:ph type="sldNum" sz="quarter" idx="12"/>
          </p:nvPr>
        </p:nvSpPr>
        <p:spPr/>
        <p:txBody>
          <a:bodyPr/>
          <a:lstStyle/>
          <a:p>
            <a:fld id="{BBF136E6-3E3B-43D1-8D4B-EEB63643E42B}"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749567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solidFill>
                <a:prstClr val="black"/>
              </a:solidFill>
            </a:endParaRPr>
          </a:p>
        </p:txBody>
      </p:sp>
      <p:sp>
        <p:nvSpPr>
          <p:cNvPr id="3" name="Footer Placeholder 2"/>
          <p:cNvSpPr>
            <a:spLocks noGrp="1"/>
          </p:cNvSpPr>
          <p:nvPr>
            <p:ph type="ftr" sz="quarter" idx="11"/>
          </p:nvPr>
        </p:nvSpPr>
        <p:spPr/>
        <p:txBody>
          <a:bodyPr/>
          <a:lstStyle/>
          <a:p>
            <a:endParaRPr>
              <a:solidFill>
                <a:prstClr val="black"/>
              </a:solidFill>
            </a:endParaRPr>
          </a:p>
        </p:txBody>
      </p:sp>
      <p:sp>
        <p:nvSpPr>
          <p:cNvPr id="4" name="Slide Number Placeholder 3"/>
          <p:cNvSpPr>
            <a:spLocks noGrp="1"/>
          </p:cNvSpPr>
          <p:nvPr>
            <p:ph type="sldNum" sz="quarter" idx="12"/>
          </p:nvPr>
        </p:nvSpPr>
        <p:spPr/>
        <p:txBody>
          <a:bodyPr/>
          <a:lstStyle/>
          <a:p>
            <a:fld id="{E2FFE1A5-76F3-4EB5-BE40-7A54DE5DAF74}"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449200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05227"/>
            <a:ext cx="3008160" cy="870571"/>
          </a:xfrm>
        </p:spPr>
        <p:txBody>
          <a:bodyPr anchor="b"/>
          <a:lstStyle>
            <a:lvl1pPr algn="l">
              <a:defRPr sz="1600" b="1"/>
            </a:lvl1pPr>
          </a:lstStyle>
          <a:p>
            <a:r>
              <a:rPr lang="en-US" smtClean="0"/>
              <a:t>Click to edit Master title style</a:t>
            </a:r>
            <a:endParaRPr lang="en-US"/>
          </a:p>
        </p:txBody>
      </p:sp>
      <p:sp>
        <p:nvSpPr>
          <p:cNvPr id="3" name="Content Placeholder 2"/>
          <p:cNvSpPr>
            <a:spLocks noGrp="1"/>
          </p:cNvSpPr>
          <p:nvPr>
            <p:ph idx="1"/>
          </p:nvPr>
        </p:nvSpPr>
        <p:spPr>
          <a:xfrm>
            <a:off x="3575525" y="205225"/>
            <a:ext cx="5112000" cy="4389581"/>
          </a:xfrm>
        </p:spPr>
        <p:txBody>
          <a:bodyPr/>
          <a:lstStyle>
            <a:lvl1pPr>
              <a:defRPr sz="2600"/>
            </a:lvl1pPr>
            <a:lvl2pPr>
              <a:defRPr sz="23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920" y="1075795"/>
            <a:ext cx="3008160" cy="3519009"/>
          </a:xfrm>
        </p:spPr>
        <p:txBody>
          <a:bodyPr/>
          <a:lstStyle>
            <a:lvl1pPr marL="0" indent="0">
              <a:buNone/>
              <a:defRPr sz="1100"/>
            </a:lvl1pPr>
            <a:lvl2pPr marL="369926" indent="0">
              <a:buNone/>
              <a:defRPr sz="1000"/>
            </a:lvl2pPr>
            <a:lvl3pPr marL="739852" indent="0">
              <a:buNone/>
              <a:defRPr sz="800"/>
            </a:lvl3pPr>
            <a:lvl4pPr marL="1109778" indent="0">
              <a:buNone/>
              <a:defRPr sz="700"/>
            </a:lvl4pPr>
            <a:lvl5pPr marL="1479699" indent="0">
              <a:buNone/>
              <a:defRPr sz="700"/>
            </a:lvl5pPr>
            <a:lvl6pPr marL="1849628" indent="0">
              <a:buNone/>
              <a:defRPr sz="700"/>
            </a:lvl6pPr>
            <a:lvl7pPr marL="2219550" indent="0">
              <a:buNone/>
              <a:defRPr sz="700"/>
            </a:lvl7pPr>
            <a:lvl8pPr marL="2589480" indent="0">
              <a:buNone/>
              <a:defRPr sz="700"/>
            </a:lvl8pPr>
            <a:lvl9pPr marL="2959403"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2651D2D6-F7A1-4F76-B402-DB9A414A7E86}"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076118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5" y="3600029"/>
            <a:ext cx="5486400" cy="425565"/>
          </a:xfrm>
        </p:spPr>
        <p:txBody>
          <a:bodyPr anchor="b"/>
          <a:lstStyle>
            <a:lvl1pPr algn="l">
              <a:defRPr sz="1600" b="1"/>
            </a:lvl1pPr>
          </a:lstStyle>
          <a:p>
            <a:r>
              <a:rPr lang="en-US" smtClean="0"/>
              <a:t>Click to edit Master title style</a:t>
            </a:r>
            <a:endParaRPr lang="en-US"/>
          </a:p>
        </p:txBody>
      </p:sp>
      <p:sp>
        <p:nvSpPr>
          <p:cNvPr id="3" name="Picture Placeholder 2"/>
          <p:cNvSpPr>
            <a:spLocks noGrp="1"/>
          </p:cNvSpPr>
          <p:nvPr>
            <p:ph type="pic" idx="1"/>
          </p:nvPr>
        </p:nvSpPr>
        <p:spPr>
          <a:xfrm>
            <a:off x="1792805" y="459050"/>
            <a:ext cx="5486400" cy="3086964"/>
          </a:xfrm>
        </p:spPr>
        <p:txBody>
          <a:bodyPr/>
          <a:lstStyle>
            <a:lvl1pPr marL="0" indent="0">
              <a:buNone/>
              <a:defRPr sz="2600"/>
            </a:lvl1pPr>
            <a:lvl2pPr marL="369926" indent="0">
              <a:buNone/>
              <a:defRPr sz="2300"/>
            </a:lvl2pPr>
            <a:lvl3pPr marL="739852" indent="0">
              <a:buNone/>
              <a:defRPr sz="1900"/>
            </a:lvl3pPr>
            <a:lvl4pPr marL="1109778" indent="0">
              <a:buNone/>
              <a:defRPr sz="1600"/>
            </a:lvl4pPr>
            <a:lvl5pPr marL="1479699" indent="0">
              <a:buNone/>
              <a:defRPr sz="1600"/>
            </a:lvl5pPr>
            <a:lvl6pPr marL="1849628" indent="0">
              <a:buNone/>
              <a:defRPr sz="1600"/>
            </a:lvl6pPr>
            <a:lvl7pPr marL="2219550" indent="0">
              <a:buNone/>
              <a:defRPr sz="1600"/>
            </a:lvl7pPr>
            <a:lvl8pPr marL="2589480" indent="0">
              <a:buNone/>
              <a:defRPr sz="1600"/>
            </a:lvl8pPr>
            <a:lvl9pPr marL="2959403" indent="0">
              <a:buNone/>
              <a:defRPr sz="1600"/>
            </a:lvl9pPr>
          </a:lstStyle>
          <a:p>
            <a:endParaRPr lang="en-US"/>
          </a:p>
        </p:txBody>
      </p:sp>
      <p:sp>
        <p:nvSpPr>
          <p:cNvPr id="4" name="Text Placeholder 3"/>
          <p:cNvSpPr>
            <a:spLocks noGrp="1"/>
          </p:cNvSpPr>
          <p:nvPr>
            <p:ph type="body" sz="half" idx="2"/>
          </p:nvPr>
        </p:nvSpPr>
        <p:spPr>
          <a:xfrm>
            <a:off x="1792805" y="4025585"/>
            <a:ext cx="5486400" cy="603783"/>
          </a:xfrm>
        </p:spPr>
        <p:txBody>
          <a:bodyPr/>
          <a:lstStyle>
            <a:lvl1pPr marL="0" indent="0">
              <a:buNone/>
              <a:defRPr sz="1100"/>
            </a:lvl1pPr>
            <a:lvl2pPr marL="369926" indent="0">
              <a:buNone/>
              <a:defRPr sz="1000"/>
            </a:lvl2pPr>
            <a:lvl3pPr marL="739852" indent="0">
              <a:buNone/>
              <a:defRPr sz="800"/>
            </a:lvl3pPr>
            <a:lvl4pPr marL="1109778" indent="0">
              <a:buNone/>
              <a:defRPr sz="700"/>
            </a:lvl4pPr>
            <a:lvl5pPr marL="1479699" indent="0">
              <a:buNone/>
              <a:defRPr sz="700"/>
            </a:lvl5pPr>
            <a:lvl6pPr marL="1849628" indent="0">
              <a:buNone/>
              <a:defRPr sz="700"/>
            </a:lvl6pPr>
            <a:lvl7pPr marL="2219550" indent="0">
              <a:buNone/>
              <a:defRPr sz="700"/>
            </a:lvl7pPr>
            <a:lvl8pPr marL="2589480" indent="0">
              <a:buNone/>
              <a:defRPr sz="700"/>
            </a:lvl8pPr>
            <a:lvl9pPr marL="2959403"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21975A74-7D56-4EAA-A47D-C19AA9C4BAEB}"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940521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2C69472F-8DAC-43AB-82E7-E7AA3C5089C1}"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763019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760" y="205222"/>
            <a:ext cx="2056320" cy="43928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6480" y="205222"/>
            <a:ext cx="6035040" cy="4392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BFE04141-98D6-4FC9-9DF8-8F9C16F63999}"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619702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047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0" y="1076328"/>
            <a:ext cx="3008313" cy="351829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D4BC00E-AF66-1847-BE37-F448640285CD}" type="slidenum">
              <a:rPr lang="en-US"/>
              <a:pPr/>
              <a:t>‹#›</a:t>
            </a:fld>
            <a:endParaRPr lang="en-US"/>
          </a:p>
        </p:txBody>
      </p:sp>
    </p:spTree>
    <p:extLst>
      <p:ext uri="{BB962C8B-B14F-4D97-AF65-F5344CB8AC3E}">
        <p14:creationId xmlns:p14="http://schemas.microsoft.com/office/powerpoint/2010/main" val="7739017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1"/>
        <p:cNvGrpSpPr/>
        <p:nvPr/>
      </p:nvGrpSpPr>
      <p:grpSpPr>
        <a:xfrm>
          <a:off x="0" y="0"/>
          <a:ext cx="0" cy="0"/>
          <a:chOff x="0" y="0"/>
          <a:chExt cx="0" cy="0"/>
        </a:xfrm>
      </p:grpSpPr>
      <p:sp>
        <p:nvSpPr>
          <p:cNvPr id="12" name="Shape 12"/>
          <p:cNvSpPr/>
          <p:nvPr/>
        </p:nvSpPr>
        <p:spPr>
          <a:xfrm>
            <a:off x="0" y="4624125"/>
            <a:ext cx="9144000" cy="529200"/>
          </a:xfrm>
          <a:prstGeom prst="rect">
            <a:avLst/>
          </a:prstGeom>
          <a:solidFill>
            <a:srgbClr val="8C1515"/>
          </a:solidFill>
          <a:ln>
            <a:noFill/>
          </a:ln>
        </p:spPr>
        <p:txBody>
          <a:bodyPr lIns="91335" tIns="91335" rIns="91335" bIns="91335" anchor="ctr" anchorCtr="0">
            <a:noAutofit/>
          </a:bodyPr>
          <a:lstStyle/>
          <a:p>
            <a:pPr>
              <a:spcBef>
                <a:spcPts val="0"/>
              </a:spcBef>
              <a:buNone/>
            </a:pPr>
            <a:endParaRPr/>
          </a:p>
        </p:txBody>
      </p:sp>
      <p:sp>
        <p:nvSpPr>
          <p:cNvPr id="13" name="Shape 13"/>
          <p:cNvSpPr txBox="1"/>
          <p:nvPr/>
        </p:nvSpPr>
        <p:spPr>
          <a:xfrm>
            <a:off x="300818" y="4624125"/>
            <a:ext cx="3501299" cy="541500"/>
          </a:xfrm>
          <a:prstGeom prst="rect">
            <a:avLst/>
          </a:prstGeom>
          <a:noFill/>
          <a:ln>
            <a:noFill/>
          </a:ln>
        </p:spPr>
        <p:txBody>
          <a:bodyPr lIns="91335" tIns="91335" rIns="91335" bIns="91335" anchor="t" anchorCtr="0">
            <a:noAutofit/>
          </a:bodyPr>
          <a:lstStyle/>
          <a:p>
            <a:pPr>
              <a:spcBef>
                <a:spcPts val="0"/>
              </a:spcBef>
              <a:buNone/>
            </a:pPr>
            <a:r>
              <a:rPr lang="en" sz="2000">
                <a:solidFill>
                  <a:srgbClr val="FFFFFF"/>
                </a:solidFill>
              </a:rPr>
              <a:t>Fei-Fei Li &amp; Andrej Karpathy</a:t>
            </a:r>
          </a:p>
        </p:txBody>
      </p:sp>
      <p:sp>
        <p:nvSpPr>
          <p:cNvPr id="14" name="Shape 14"/>
          <p:cNvSpPr txBox="1"/>
          <p:nvPr/>
        </p:nvSpPr>
        <p:spPr>
          <a:xfrm>
            <a:off x="5326113" y="4617975"/>
            <a:ext cx="3501299" cy="541500"/>
          </a:xfrm>
          <a:prstGeom prst="rect">
            <a:avLst/>
          </a:prstGeom>
          <a:noFill/>
          <a:ln>
            <a:noFill/>
          </a:ln>
        </p:spPr>
        <p:txBody>
          <a:bodyPr lIns="91335" tIns="91335" rIns="91335" bIns="91335" anchor="t" anchorCtr="0">
            <a:noAutofit/>
          </a:bodyPr>
          <a:lstStyle/>
          <a:p>
            <a:pPr lvl="0" rtl="0">
              <a:spcBef>
                <a:spcPts val="0"/>
              </a:spcBef>
              <a:buNone/>
            </a:pPr>
            <a:r>
              <a:rPr lang="en" sz="2000">
                <a:solidFill>
                  <a:srgbClr val="FFFFFF"/>
                </a:solidFill>
              </a:rPr>
              <a:t>Lecture 7 -</a:t>
            </a:r>
          </a:p>
        </p:txBody>
      </p:sp>
      <p:sp>
        <p:nvSpPr>
          <p:cNvPr id="15" name="Shape 15"/>
          <p:cNvSpPr txBox="1">
            <a:spLocks noGrp="1"/>
          </p:cNvSpPr>
          <p:nvPr>
            <p:ph type="sldNum" idx="12"/>
          </p:nvPr>
        </p:nvSpPr>
        <p:spPr>
          <a:xfrm>
            <a:off x="6503307" y="4667850"/>
            <a:ext cx="548699" cy="393600"/>
          </a:xfrm>
          <a:prstGeom prst="rect">
            <a:avLst/>
          </a:prstGeom>
        </p:spPr>
        <p:txBody>
          <a:bodyPr lIns="91335" tIns="91335" rIns="91335" bIns="91335" anchor="ctr" anchorCtr="0">
            <a:noAutofit/>
          </a:bodyPr>
          <a:lstStyle>
            <a:lvl1pPr>
              <a:spcBef>
                <a:spcPts val="0"/>
              </a:spcBef>
              <a:buNone/>
              <a:defRPr sz="2000">
                <a:solidFill>
                  <a:srgbClr val="FFFFFF"/>
                </a:solidFill>
              </a:defRPr>
            </a:lvl1pPr>
          </a:lstStyle>
          <a:p>
            <a:fld id="{00000000-1234-1234-1234-123412341234}" type="slidenum">
              <a:rPr lang="en" smtClean="0"/>
              <a:pPr/>
              <a:t>‹#›</a:t>
            </a:fld>
            <a:endParaRPr lang="en"/>
          </a:p>
        </p:txBody>
      </p:sp>
      <p:sp>
        <p:nvSpPr>
          <p:cNvPr id="16" name="Shape 16"/>
          <p:cNvSpPr txBox="1"/>
          <p:nvPr/>
        </p:nvSpPr>
        <p:spPr>
          <a:xfrm>
            <a:off x="7535918" y="4617975"/>
            <a:ext cx="3501299" cy="541500"/>
          </a:xfrm>
          <a:prstGeom prst="rect">
            <a:avLst/>
          </a:prstGeom>
          <a:noFill/>
          <a:ln>
            <a:noFill/>
          </a:ln>
        </p:spPr>
        <p:txBody>
          <a:bodyPr lIns="91335" tIns="91335" rIns="91335" bIns="91335" anchor="t" anchorCtr="0">
            <a:noAutofit/>
          </a:bodyPr>
          <a:lstStyle/>
          <a:p>
            <a:pPr lvl="0" rtl="0">
              <a:spcBef>
                <a:spcPts val="0"/>
              </a:spcBef>
              <a:buNone/>
            </a:pPr>
            <a:r>
              <a:rPr lang="en" sz="2000">
                <a:solidFill>
                  <a:srgbClr val="FFFFFF"/>
                </a:solidFill>
              </a:rPr>
              <a:t>21 Jan 2015</a:t>
            </a:r>
          </a:p>
        </p:txBody>
      </p:sp>
    </p:spTree>
    <p:extLst>
      <p:ext uri="{BB962C8B-B14F-4D97-AF65-F5344CB8AC3E}">
        <p14:creationId xmlns:p14="http://schemas.microsoft.com/office/powerpoint/2010/main" val="13679258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1597493"/>
            <a:ext cx="7773120" cy="110279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2321" y="2914146"/>
            <a:ext cx="6400800" cy="1314498"/>
          </a:xfrm>
        </p:spPr>
        <p:txBody>
          <a:bodyPr/>
          <a:lstStyle>
            <a:lvl1pPr marL="0" indent="0" algn="ctr">
              <a:buNone/>
              <a:defRPr>
                <a:solidFill>
                  <a:schemeClr val="tx1">
                    <a:tint val="75000"/>
                  </a:schemeClr>
                </a:solidFill>
              </a:defRPr>
            </a:lvl1pPr>
            <a:lvl2pPr marL="369962" indent="0" algn="ctr">
              <a:buNone/>
              <a:defRPr>
                <a:solidFill>
                  <a:schemeClr val="tx1">
                    <a:tint val="75000"/>
                  </a:schemeClr>
                </a:solidFill>
              </a:defRPr>
            </a:lvl2pPr>
            <a:lvl3pPr marL="739924" indent="0" algn="ctr">
              <a:buNone/>
              <a:defRPr>
                <a:solidFill>
                  <a:schemeClr val="tx1">
                    <a:tint val="75000"/>
                  </a:schemeClr>
                </a:solidFill>
              </a:defRPr>
            </a:lvl3pPr>
            <a:lvl4pPr marL="1109887" indent="0" algn="ctr">
              <a:buNone/>
              <a:defRPr>
                <a:solidFill>
                  <a:schemeClr val="tx1">
                    <a:tint val="75000"/>
                  </a:schemeClr>
                </a:solidFill>
              </a:defRPr>
            </a:lvl4pPr>
            <a:lvl5pPr marL="1479844" indent="0" algn="ctr">
              <a:buNone/>
              <a:defRPr>
                <a:solidFill>
                  <a:schemeClr val="tx1">
                    <a:tint val="75000"/>
                  </a:schemeClr>
                </a:solidFill>
              </a:defRPr>
            </a:lvl5pPr>
            <a:lvl6pPr marL="1849808" indent="0" algn="ctr">
              <a:buNone/>
              <a:defRPr>
                <a:solidFill>
                  <a:schemeClr val="tx1">
                    <a:tint val="75000"/>
                  </a:schemeClr>
                </a:solidFill>
              </a:defRPr>
            </a:lvl6pPr>
            <a:lvl7pPr marL="2219767" indent="0" algn="ctr">
              <a:buNone/>
              <a:defRPr>
                <a:solidFill>
                  <a:schemeClr val="tx1">
                    <a:tint val="75000"/>
                  </a:schemeClr>
                </a:solidFill>
              </a:defRPr>
            </a:lvl7pPr>
            <a:lvl8pPr marL="2589732" indent="0" algn="ctr">
              <a:buNone/>
              <a:defRPr>
                <a:solidFill>
                  <a:schemeClr val="tx1">
                    <a:tint val="75000"/>
                  </a:schemeClr>
                </a:solidFill>
              </a:defRPr>
            </a:lvl8pPr>
            <a:lvl9pPr marL="295969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856306DF-2999-41ED-99D1-85B27BB2272A}"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28132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8680FF02-47EB-4042-ACA0-CB02337F9D58}"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28087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3305160"/>
            <a:ext cx="7771680" cy="1021787"/>
          </a:xfrm>
        </p:spPr>
        <p:txBody>
          <a:bodyPr anchor="t"/>
          <a:lstStyle>
            <a:lvl1pPr algn="l">
              <a:defRPr sz="3200" b="1" cap="all"/>
            </a:lvl1pPr>
          </a:lstStyle>
          <a:p>
            <a:r>
              <a:rPr lang="en-US" smtClean="0"/>
              <a:t>Click to edit Master title style</a:t>
            </a:r>
            <a:endParaRPr lang="en-US"/>
          </a:p>
        </p:txBody>
      </p:sp>
      <p:sp>
        <p:nvSpPr>
          <p:cNvPr id="3" name="Text Placeholder 2"/>
          <p:cNvSpPr>
            <a:spLocks noGrp="1"/>
          </p:cNvSpPr>
          <p:nvPr>
            <p:ph type="body" idx="1"/>
          </p:nvPr>
        </p:nvSpPr>
        <p:spPr>
          <a:xfrm>
            <a:off x="722880" y="2179671"/>
            <a:ext cx="7771680" cy="1125478"/>
          </a:xfrm>
        </p:spPr>
        <p:txBody>
          <a:bodyPr anchor="b"/>
          <a:lstStyle>
            <a:lvl1pPr marL="0" indent="0">
              <a:buNone/>
              <a:defRPr sz="1600">
                <a:solidFill>
                  <a:schemeClr val="tx1">
                    <a:tint val="75000"/>
                  </a:schemeClr>
                </a:solidFill>
              </a:defRPr>
            </a:lvl1pPr>
            <a:lvl2pPr marL="369962" indent="0">
              <a:buNone/>
              <a:defRPr sz="1500">
                <a:solidFill>
                  <a:schemeClr val="tx1">
                    <a:tint val="75000"/>
                  </a:schemeClr>
                </a:solidFill>
              </a:defRPr>
            </a:lvl2pPr>
            <a:lvl3pPr marL="739924" indent="0">
              <a:buNone/>
              <a:defRPr sz="1300">
                <a:solidFill>
                  <a:schemeClr val="tx1">
                    <a:tint val="75000"/>
                  </a:schemeClr>
                </a:solidFill>
              </a:defRPr>
            </a:lvl3pPr>
            <a:lvl4pPr marL="1109887" indent="0">
              <a:buNone/>
              <a:defRPr sz="1100">
                <a:solidFill>
                  <a:schemeClr val="tx1">
                    <a:tint val="75000"/>
                  </a:schemeClr>
                </a:solidFill>
              </a:defRPr>
            </a:lvl4pPr>
            <a:lvl5pPr marL="1479844" indent="0">
              <a:buNone/>
              <a:defRPr sz="1100">
                <a:solidFill>
                  <a:schemeClr val="tx1">
                    <a:tint val="75000"/>
                  </a:schemeClr>
                </a:solidFill>
              </a:defRPr>
            </a:lvl5pPr>
            <a:lvl6pPr marL="1849808" indent="0">
              <a:buNone/>
              <a:defRPr sz="1100">
                <a:solidFill>
                  <a:schemeClr val="tx1">
                    <a:tint val="75000"/>
                  </a:schemeClr>
                </a:solidFill>
              </a:defRPr>
            </a:lvl6pPr>
            <a:lvl7pPr marL="2219767" indent="0">
              <a:buNone/>
              <a:defRPr sz="1100">
                <a:solidFill>
                  <a:schemeClr val="tx1">
                    <a:tint val="75000"/>
                  </a:schemeClr>
                </a:solidFill>
              </a:defRPr>
            </a:lvl7pPr>
            <a:lvl8pPr marL="2589732" indent="0">
              <a:buNone/>
              <a:defRPr sz="1100">
                <a:solidFill>
                  <a:schemeClr val="tx1">
                    <a:tint val="75000"/>
                  </a:schemeClr>
                </a:solidFill>
              </a:defRPr>
            </a:lvl8pPr>
            <a:lvl9pPr marL="2959691"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49F75BA6-BFD4-4F55-8C66-6E10716AFC66}"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507440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1" y="1203257"/>
            <a:ext cx="4044960" cy="3394797"/>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9680" y="1203257"/>
            <a:ext cx="4046400" cy="3394797"/>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9C423740-5D72-454D-9B64-1928E5F07989}"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753523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2" y="206302"/>
            <a:ext cx="8229600" cy="85653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920" y="1151401"/>
            <a:ext cx="4039200" cy="479570"/>
          </a:xfrm>
        </p:spPr>
        <p:txBody>
          <a:bodyPr anchor="b"/>
          <a:lstStyle>
            <a:lvl1pPr marL="0" indent="0">
              <a:buNone/>
              <a:defRPr sz="1900" b="1"/>
            </a:lvl1pPr>
            <a:lvl2pPr marL="369962" indent="0">
              <a:buNone/>
              <a:defRPr sz="1600" b="1"/>
            </a:lvl2pPr>
            <a:lvl3pPr marL="739924" indent="0">
              <a:buNone/>
              <a:defRPr sz="1500" b="1"/>
            </a:lvl3pPr>
            <a:lvl4pPr marL="1109887" indent="0">
              <a:buNone/>
              <a:defRPr sz="1300" b="1"/>
            </a:lvl4pPr>
            <a:lvl5pPr marL="1479844" indent="0">
              <a:buNone/>
              <a:defRPr sz="1300" b="1"/>
            </a:lvl5pPr>
            <a:lvl6pPr marL="1849808" indent="0">
              <a:buNone/>
              <a:defRPr sz="1300" b="1"/>
            </a:lvl6pPr>
            <a:lvl7pPr marL="2219767" indent="0">
              <a:buNone/>
              <a:defRPr sz="1300" b="1"/>
            </a:lvl7pPr>
            <a:lvl8pPr marL="2589732" indent="0">
              <a:buNone/>
              <a:defRPr sz="1300" b="1"/>
            </a:lvl8pPr>
            <a:lvl9pPr marL="2959691"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457920" y="1630974"/>
            <a:ext cx="4039200" cy="2963831"/>
          </a:xfrm>
        </p:spPr>
        <p:txBody>
          <a:bodyPr/>
          <a:lstStyle>
            <a:lvl1pPr>
              <a:defRPr sz="1900"/>
            </a:lvl1pPr>
            <a:lvl2pPr>
              <a:defRPr sz="16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42" y="1151401"/>
            <a:ext cx="4042080" cy="479570"/>
          </a:xfrm>
        </p:spPr>
        <p:txBody>
          <a:bodyPr anchor="b"/>
          <a:lstStyle>
            <a:lvl1pPr marL="0" indent="0">
              <a:buNone/>
              <a:defRPr sz="1900" b="1"/>
            </a:lvl1pPr>
            <a:lvl2pPr marL="369962" indent="0">
              <a:buNone/>
              <a:defRPr sz="1600" b="1"/>
            </a:lvl2pPr>
            <a:lvl3pPr marL="739924" indent="0">
              <a:buNone/>
              <a:defRPr sz="1500" b="1"/>
            </a:lvl3pPr>
            <a:lvl4pPr marL="1109887" indent="0">
              <a:buNone/>
              <a:defRPr sz="1300" b="1"/>
            </a:lvl4pPr>
            <a:lvl5pPr marL="1479844" indent="0">
              <a:buNone/>
              <a:defRPr sz="1300" b="1"/>
            </a:lvl5pPr>
            <a:lvl6pPr marL="1849808" indent="0">
              <a:buNone/>
              <a:defRPr sz="1300" b="1"/>
            </a:lvl6pPr>
            <a:lvl7pPr marL="2219767" indent="0">
              <a:buNone/>
              <a:defRPr sz="1300" b="1"/>
            </a:lvl7pPr>
            <a:lvl8pPr marL="2589732" indent="0">
              <a:buNone/>
              <a:defRPr sz="1300" b="1"/>
            </a:lvl8pPr>
            <a:lvl9pPr marL="2959691"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4645442" y="1630974"/>
            <a:ext cx="4042080" cy="2963831"/>
          </a:xfrm>
        </p:spPr>
        <p:txBody>
          <a:bodyPr/>
          <a:lstStyle>
            <a:lvl1pPr>
              <a:defRPr sz="1900"/>
            </a:lvl1pPr>
            <a:lvl2pPr>
              <a:defRPr sz="16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a:solidFill>
                <a:prstClr val="black"/>
              </a:solidFill>
            </a:endParaRPr>
          </a:p>
        </p:txBody>
      </p:sp>
      <p:sp>
        <p:nvSpPr>
          <p:cNvPr id="8" name="Footer Placeholder 7"/>
          <p:cNvSpPr>
            <a:spLocks noGrp="1"/>
          </p:cNvSpPr>
          <p:nvPr>
            <p:ph type="ftr" sz="quarter" idx="11"/>
          </p:nvPr>
        </p:nvSpPr>
        <p:spPr/>
        <p:txBody>
          <a:bodyPr/>
          <a:lstStyle/>
          <a:p>
            <a:endParaRPr>
              <a:solidFill>
                <a:prstClr val="black"/>
              </a:solidFill>
            </a:endParaRPr>
          </a:p>
        </p:txBody>
      </p:sp>
      <p:sp>
        <p:nvSpPr>
          <p:cNvPr id="9" name="Slide Number Placeholder 8"/>
          <p:cNvSpPr>
            <a:spLocks noGrp="1"/>
          </p:cNvSpPr>
          <p:nvPr>
            <p:ph type="sldNum" sz="quarter" idx="12"/>
          </p:nvPr>
        </p:nvSpPr>
        <p:spPr/>
        <p:txBody>
          <a:bodyPr/>
          <a:lstStyle/>
          <a:p>
            <a:fld id="{CDF927E0-D30C-4CF5-8913-497CB1179862}"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621705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a:solidFill>
                <a:prstClr val="black"/>
              </a:solidFill>
            </a:endParaRPr>
          </a:p>
        </p:txBody>
      </p:sp>
      <p:sp>
        <p:nvSpPr>
          <p:cNvPr id="4" name="Footer Placeholder 3"/>
          <p:cNvSpPr>
            <a:spLocks noGrp="1"/>
          </p:cNvSpPr>
          <p:nvPr>
            <p:ph type="ftr" sz="quarter" idx="11"/>
          </p:nvPr>
        </p:nvSpPr>
        <p:spPr/>
        <p:txBody>
          <a:bodyPr/>
          <a:lstStyle/>
          <a:p>
            <a:endParaRPr>
              <a:solidFill>
                <a:prstClr val="black"/>
              </a:solidFill>
            </a:endParaRPr>
          </a:p>
        </p:txBody>
      </p:sp>
      <p:sp>
        <p:nvSpPr>
          <p:cNvPr id="5" name="Slide Number Placeholder 4"/>
          <p:cNvSpPr>
            <a:spLocks noGrp="1"/>
          </p:cNvSpPr>
          <p:nvPr>
            <p:ph type="sldNum" sz="quarter" idx="12"/>
          </p:nvPr>
        </p:nvSpPr>
        <p:spPr/>
        <p:txBody>
          <a:bodyPr/>
          <a:lstStyle/>
          <a:p>
            <a:fld id="{BBF136E6-3E3B-43D1-8D4B-EEB63643E42B}"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22747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solidFill>
                <a:prstClr val="black"/>
              </a:solidFill>
            </a:endParaRPr>
          </a:p>
        </p:txBody>
      </p:sp>
      <p:sp>
        <p:nvSpPr>
          <p:cNvPr id="3" name="Footer Placeholder 2"/>
          <p:cNvSpPr>
            <a:spLocks noGrp="1"/>
          </p:cNvSpPr>
          <p:nvPr>
            <p:ph type="ftr" sz="quarter" idx="11"/>
          </p:nvPr>
        </p:nvSpPr>
        <p:spPr/>
        <p:txBody>
          <a:bodyPr/>
          <a:lstStyle/>
          <a:p>
            <a:endParaRPr>
              <a:solidFill>
                <a:prstClr val="black"/>
              </a:solidFill>
            </a:endParaRPr>
          </a:p>
        </p:txBody>
      </p:sp>
      <p:sp>
        <p:nvSpPr>
          <p:cNvPr id="4" name="Slide Number Placeholder 3"/>
          <p:cNvSpPr>
            <a:spLocks noGrp="1"/>
          </p:cNvSpPr>
          <p:nvPr>
            <p:ph type="sldNum" sz="quarter" idx="12"/>
          </p:nvPr>
        </p:nvSpPr>
        <p:spPr/>
        <p:txBody>
          <a:bodyPr/>
          <a:lstStyle/>
          <a:p>
            <a:fld id="{E2FFE1A5-76F3-4EB5-BE40-7A54DE5DAF74}"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222897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05227"/>
            <a:ext cx="3008160" cy="870571"/>
          </a:xfrm>
        </p:spPr>
        <p:txBody>
          <a:bodyPr anchor="b"/>
          <a:lstStyle>
            <a:lvl1pPr algn="l">
              <a:defRPr sz="1600" b="1"/>
            </a:lvl1pPr>
          </a:lstStyle>
          <a:p>
            <a:r>
              <a:rPr lang="en-US" smtClean="0"/>
              <a:t>Click to edit Master title style</a:t>
            </a:r>
            <a:endParaRPr lang="en-US"/>
          </a:p>
        </p:txBody>
      </p:sp>
      <p:sp>
        <p:nvSpPr>
          <p:cNvPr id="3" name="Content Placeholder 2"/>
          <p:cNvSpPr>
            <a:spLocks noGrp="1"/>
          </p:cNvSpPr>
          <p:nvPr>
            <p:ph idx="1"/>
          </p:nvPr>
        </p:nvSpPr>
        <p:spPr>
          <a:xfrm>
            <a:off x="3575525" y="205225"/>
            <a:ext cx="5112000" cy="4389581"/>
          </a:xfrm>
        </p:spPr>
        <p:txBody>
          <a:bodyPr/>
          <a:lstStyle>
            <a:lvl1pPr>
              <a:defRPr sz="2600"/>
            </a:lvl1pPr>
            <a:lvl2pPr>
              <a:defRPr sz="23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920" y="1075795"/>
            <a:ext cx="3008160" cy="3519009"/>
          </a:xfrm>
        </p:spPr>
        <p:txBody>
          <a:bodyPr/>
          <a:lstStyle>
            <a:lvl1pPr marL="0" indent="0">
              <a:buNone/>
              <a:defRPr sz="1100"/>
            </a:lvl1pPr>
            <a:lvl2pPr marL="369962" indent="0">
              <a:buNone/>
              <a:defRPr sz="1000"/>
            </a:lvl2pPr>
            <a:lvl3pPr marL="739924" indent="0">
              <a:buNone/>
              <a:defRPr sz="800"/>
            </a:lvl3pPr>
            <a:lvl4pPr marL="1109887" indent="0">
              <a:buNone/>
              <a:defRPr sz="700"/>
            </a:lvl4pPr>
            <a:lvl5pPr marL="1479844" indent="0">
              <a:buNone/>
              <a:defRPr sz="700"/>
            </a:lvl5pPr>
            <a:lvl6pPr marL="1849808" indent="0">
              <a:buNone/>
              <a:defRPr sz="700"/>
            </a:lvl6pPr>
            <a:lvl7pPr marL="2219767" indent="0">
              <a:buNone/>
              <a:defRPr sz="700"/>
            </a:lvl7pPr>
            <a:lvl8pPr marL="2589732" indent="0">
              <a:buNone/>
              <a:defRPr sz="700"/>
            </a:lvl8pPr>
            <a:lvl9pPr marL="2959691"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2651D2D6-F7A1-4F76-B402-DB9A414A7E86}"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4248725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5" y="3600029"/>
            <a:ext cx="5486400" cy="425565"/>
          </a:xfrm>
        </p:spPr>
        <p:txBody>
          <a:bodyPr anchor="b"/>
          <a:lstStyle>
            <a:lvl1pPr algn="l">
              <a:defRPr sz="1600" b="1"/>
            </a:lvl1pPr>
          </a:lstStyle>
          <a:p>
            <a:r>
              <a:rPr lang="en-US" smtClean="0"/>
              <a:t>Click to edit Master title style</a:t>
            </a:r>
            <a:endParaRPr lang="en-US"/>
          </a:p>
        </p:txBody>
      </p:sp>
      <p:sp>
        <p:nvSpPr>
          <p:cNvPr id="3" name="Picture Placeholder 2"/>
          <p:cNvSpPr>
            <a:spLocks noGrp="1"/>
          </p:cNvSpPr>
          <p:nvPr>
            <p:ph type="pic" idx="1"/>
          </p:nvPr>
        </p:nvSpPr>
        <p:spPr>
          <a:xfrm>
            <a:off x="1792805" y="459050"/>
            <a:ext cx="5486400" cy="3086964"/>
          </a:xfrm>
        </p:spPr>
        <p:txBody>
          <a:bodyPr/>
          <a:lstStyle>
            <a:lvl1pPr marL="0" indent="0">
              <a:buNone/>
              <a:defRPr sz="2600"/>
            </a:lvl1pPr>
            <a:lvl2pPr marL="369962" indent="0">
              <a:buNone/>
              <a:defRPr sz="2300"/>
            </a:lvl2pPr>
            <a:lvl3pPr marL="739924" indent="0">
              <a:buNone/>
              <a:defRPr sz="1900"/>
            </a:lvl3pPr>
            <a:lvl4pPr marL="1109887" indent="0">
              <a:buNone/>
              <a:defRPr sz="1600"/>
            </a:lvl4pPr>
            <a:lvl5pPr marL="1479844" indent="0">
              <a:buNone/>
              <a:defRPr sz="1600"/>
            </a:lvl5pPr>
            <a:lvl6pPr marL="1849808" indent="0">
              <a:buNone/>
              <a:defRPr sz="1600"/>
            </a:lvl6pPr>
            <a:lvl7pPr marL="2219767" indent="0">
              <a:buNone/>
              <a:defRPr sz="1600"/>
            </a:lvl7pPr>
            <a:lvl8pPr marL="2589732" indent="0">
              <a:buNone/>
              <a:defRPr sz="1600"/>
            </a:lvl8pPr>
            <a:lvl9pPr marL="2959691" indent="0">
              <a:buNone/>
              <a:defRPr sz="1600"/>
            </a:lvl9pPr>
          </a:lstStyle>
          <a:p>
            <a:endParaRPr lang="en-US"/>
          </a:p>
        </p:txBody>
      </p:sp>
      <p:sp>
        <p:nvSpPr>
          <p:cNvPr id="4" name="Text Placeholder 3"/>
          <p:cNvSpPr>
            <a:spLocks noGrp="1"/>
          </p:cNvSpPr>
          <p:nvPr>
            <p:ph type="body" sz="half" idx="2"/>
          </p:nvPr>
        </p:nvSpPr>
        <p:spPr>
          <a:xfrm>
            <a:off x="1792805" y="4025585"/>
            <a:ext cx="5486400" cy="603783"/>
          </a:xfrm>
        </p:spPr>
        <p:txBody>
          <a:bodyPr/>
          <a:lstStyle>
            <a:lvl1pPr marL="0" indent="0">
              <a:buNone/>
              <a:defRPr sz="1100"/>
            </a:lvl1pPr>
            <a:lvl2pPr marL="369962" indent="0">
              <a:buNone/>
              <a:defRPr sz="1000"/>
            </a:lvl2pPr>
            <a:lvl3pPr marL="739924" indent="0">
              <a:buNone/>
              <a:defRPr sz="800"/>
            </a:lvl3pPr>
            <a:lvl4pPr marL="1109887" indent="0">
              <a:buNone/>
              <a:defRPr sz="700"/>
            </a:lvl4pPr>
            <a:lvl5pPr marL="1479844" indent="0">
              <a:buNone/>
              <a:defRPr sz="700"/>
            </a:lvl5pPr>
            <a:lvl6pPr marL="1849808" indent="0">
              <a:buNone/>
              <a:defRPr sz="700"/>
            </a:lvl6pPr>
            <a:lvl7pPr marL="2219767" indent="0">
              <a:buNone/>
              <a:defRPr sz="700"/>
            </a:lvl7pPr>
            <a:lvl8pPr marL="2589732" indent="0">
              <a:buNone/>
              <a:defRPr sz="700"/>
            </a:lvl8pPr>
            <a:lvl9pPr marL="2959691"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21975A74-7D56-4EAA-A47D-C19AA9C4BAEB}"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569872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2"/>
            <a:ext cx="5486400" cy="3086100"/>
          </a:xfrm>
        </p:spPr>
        <p:txBody>
          <a:bodyPr/>
          <a:lstStyle>
            <a:lvl1pPr marL="0" indent="0">
              <a:buNone/>
              <a:defRPr sz="3200"/>
            </a:lvl1pPr>
            <a:lvl2pPr marL="456755" indent="0">
              <a:buNone/>
              <a:defRPr sz="2800"/>
            </a:lvl2pPr>
            <a:lvl3pPr marL="913510" indent="0">
              <a:buNone/>
              <a:defRPr sz="2400"/>
            </a:lvl3pPr>
            <a:lvl4pPr marL="1370263" indent="0">
              <a:buNone/>
              <a:defRPr sz="2000"/>
            </a:lvl4pPr>
            <a:lvl5pPr marL="1827016" indent="0">
              <a:buNone/>
              <a:defRPr sz="2000"/>
            </a:lvl5pPr>
            <a:lvl6pPr marL="2283773" indent="0">
              <a:buNone/>
              <a:defRPr sz="2000"/>
            </a:lvl6pPr>
            <a:lvl7pPr marL="2740529" indent="0">
              <a:buNone/>
              <a:defRPr sz="2000"/>
            </a:lvl7pPr>
            <a:lvl8pPr marL="3197284" indent="0">
              <a:buNone/>
              <a:defRPr sz="2000"/>
            </a:lvl8pPr>
            <a:lvl9pPr marL="3654037" indent="0">
              <a:buNone/>
              <a:defRPr sz="2000"/>
            </a:lvl9pPr>
          </a:lstStyle>
          <a:p>
            <a:endParaRPr lang="en-US"/>
          </a:p>
        </p:txBody>
      </p:sp>
      <p:sp>
        <p:nvSpPr>
          <p:cNvPr id="4" name="Text Placeholder 3"/>
          <p:cNvSpPr>
            <a:spLocks noGrp="1"/>
          </p:cNvSpPr>
          <p:nvPr>
            <p:ph type="body" sz="half" idx="2"/>
          </p:nvPr>
        </p:nvSpPr>
        <p:spPr>
          <a:xfrm>
            <a:off x="1792288" y="4025509"/>
            <a:ext cx="5486400" cy="603647"/>
          </a:xfrm>
        </p:spPr>
        <p:txBody>
          <a:bodyPr/>
          <a:lstStyle>
            <a:lvl1pPr marL="0" indent="0">
              <a:buNone/>
              <a:defRPr sz="1400"/>
            </a:lvl1pPr>
            <a:lvl2pPr marL="456755" indent="0">
              <a:buNone/>
              <a:defRPr sz="1200"/>
            </a:lvl2pPr>
            <a:lvl3pPr marL="913510" indent="0">
              <a:buNone/>
              <a:defRPr sz="1000"/>
            </a:lvl3pPr>
            <a:lvl4pPr marL="1370263" indent="0">
              <a:buNone/>
              <a:defRPr sz="900"/>
            </a:lvl4pPr>
            <a:lvl5pPr marL="1827016" indent="0">
              <a:buNone/>
              <a:defRPr sz="900"/>
            </a:lvl5pPr>
            <a:lvl6pPr marL="2283773" indent="0">
              <a:buNone/>
              <a:defRPr sz="900"/>
            </a:lvl6pPr>
            <a:lvl7pPr marL="2740529" indent="0">
              <a:buNone/>
              <a:defRPr sz="900"/>
            </a:lvl7pPr>
            <a:lvl8pPr marL="3197284" indent="0">
              <a:buNone/>
              <a:defRPr sz="900"/>
            </a:lvl8pPr>
            <a:lvl9pPr marL="365403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7EA6B9B-7C57-0F42-9164-D1DA31735010}" type="slidenum">
              <a:rPr lang="en-US"/>
              <a:pPr/>
              <a:t>‹#›</a:t>
            </a:fld>
            <a:endParaRPr lang="en-US"/>
          </a:p>
        </p:txBody>
      </p:sp>
    </p:spTree>
    <p:extLst>
      <p:ext uri="{BB962C8B-B14F-4D97-AF65-F5344CB8AC3E}">
        <p14:creationId xmlns:p14="http://schemas.microsoft.com/office/powerpoint/2010/main" val="13268699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2C69472F-8DAC-43AB-82E7-E7AA3C5089C1}"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132203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760" y="205222"/>
            <a:ext cx="2056320" cy="43928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6480" y="205222"/>
            <a:ext cx="6035040" cy="4392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BFE04141-98D6-4FC9-9DF8-8F9C16F63999}"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277700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00151"/>
            <a:ext cx="7772400" cy="1102519"/>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2516981"/>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BE32147-4F3D-4EEE-A2E0-E30803437079}" type="datetimeFigureOut">
              <a:rPr lang="en-US">
                <a:solidFill>
                  <a:prstClr val="black">
                    <a:tint val="75000"/>
                  </a:prstClr>
                </a:solidFill>
              </a:rPr>
              <a:pPr>
                <a:def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62F54DB-B08C-477E-975D-202BA56ACEC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5611746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lvl1pPr algn="l">
              <a:defRPr sz="4000"/>
            </a:lvl1pPr>
          </a:lstStyle>
          <a:p>
            <a:r>
              <a:rPr lang="en-US" smtClean="0"/>
              <a:t>Click to edit Master title style</a:t>
            </a:r>
            <a:endParaRPr lang="en-US" dirty="0"/>
          </a:p>
        </p:txBody>
      </p:sp>
      <p:sp>
        <p:nvSpPr>
          <p:cNvPr id="3" name="Content Placeholder 2"/>
          <p:cNvSpPr>
            <a:spLocks noGrp="1"/>
          </p:cNvSpPr>
          <p:nvPr>
            <p:ph idx="1"/>
          </p:nvPr>
        </p:nvSpPr>
        <p:spPr>
          <a:xfrm>
            <a:off x="457200" y="742951"/>
            <a:ext cx="8229600" cy="3851672"/>
          </a:xfrm>
        </p:spPr>
        <p:txBody>
          <a:bodyPr>
            <a:normAutofit/>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77BBD49-5F19-4508-B604-BE4756196DF7}" type="datetimeFigureOut">
              <a:rPr lang="en-US">
                <a:solidFill>
                  <a:prstClr val="black">
                    <a:tint val="75000"/>
                  </a:prstClr>
                </a:solidFill>
              </a:rPr>
              <a:pPr>
                <a:def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4078E72-C8C3-4F2B-8F8B-2CCB053422D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476826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5960F45-BB7B-4624-8367-3AD327D0B08C}" type="datetimeFigureOut">
              <a:rPr lang="en-US">
                <a:solidFill>
                  <a:prstClr val="black">
                    <a:tint val="75000"/>
                  </a:prstClr>
                </a:solidFill>
              </a:rPr>
              <a:pPr>
                <a:defRPr/>
              </a:pPr>
              <a:t>3/14/2023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35BC3D0-328A-40A4-BB88-0CA39DFAFA1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351900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6E0A940-1E95-4619-9C20-5017FCECF68E}" type="datetimeFigureOut">
              <a:rPr lang="en-US">
                <a:solidFill>
                  <a:prstClr val="black">
                    <a:tint val="75000"/>
                  </a:prstClr>
                </a:solidFill>
              </a:rPr>
              <a:pPr>
                <a:defRPr/>
              </a:pPr>
              <a:t>3/14/2023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01ABC68-15BE-4E09-9A89-10F27F27901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795684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4D9FCA5-9DFB-45EF-A09E-09EE4E876A15}" type="datetimeFigureOut">
              <a:rPr lang="en-US">
                <a:solidFill>
                  <a:prstClr val="black">
                    <a:tint val="75000"/>
                  </a:prstClr>
                </a:solidFill>
              </a:rPr>
              <a:pPr>
                <a:defRPr/>
              </a:pPr>
              <a:t>3/14/2023</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149B8FA2-449D-445B-89F8-FE9211BD0F0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441352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9746926-B50F-455A-A4BD-52D094351CCE}" type="datetimeFigureOut">
              <a:rPr lang="en-US">
                <a:solidFill>
                  <a:prstClr val="black">
                    <a:tint val="75000"/>
                  </a:prstClr>
                </a:solidFill>
              </a:rPr>
              <a:pPr>
                <a:defRPr/>
              </a:pPr>
              <a:t>3/14/2023</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92D95585-8738-4695-8EF3-5E0FDFD0A87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294985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34E0D5-C545-4761-8EF9-9F2BB58BC931}" type="datetimeFigureOut">
              <a:rPr lang="en-US">
                <a:solidFill>
                  <a:prstClr val="black">
                    <a:tint val="75000"/>
                  </a:prstClr>
                </a:solidFill>
              </a:rPr>
              <a:pPr>
                <a:defRPr/>
              </a:pPr>
              <a:t>3/14/2023</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45FA89E4-CEB6-4286-A079-AC7612E48F5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605830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A357E9-585F-4F8C-B0E7-E34DE42BA6E1}" type="datetimeFigureOut">
              <a:rPr lang="en-US">
                <a:solidFill>
                  <a:prstClr val="black">
                    <a:tint val="75000"/>
                  </a:prstClr>
                </a:solidFill>
              </a:rPr>
              <a:pPr>
                <a:defRPr/>
              </a:pPr>
              <a:t>3/14/2023</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0317CCF-56C5-4724-A87C-A3EC3061197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43151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heme" Target="../theme/theme10.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5" Type="http://schemas.openxmlformats.org/officeDocument/2006/relationships/theme" Target="../theme/theme11.xml"/><Relationship Id="rId4"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theme" Target="../theme/theme13.xml"/><Relationship Id="rId5" Type="http://schemas.openxmlformats.org/officeDocument/2006/relationships/slideLayout" Target="../slideLayouts/slideLayout135.xml"/><Relationship Id="rId4" Type="http://schemas.openxmlformats.org/officeDocument/2006/relationships/slideLayout" Target="../slideLayouts/slideLayout13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theme" Target="../theme/theme14.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7.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heme" Target="../theme/theme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350" tIns="45678" rIns="91350" bIns="4567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350" tIns="45678" rIns="91350" bIns="4567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350" tIns="45678" rIns="91350" bIns="45678"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350" tIns="45678" rIns="91350" bIns="45678"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350" tIns="45678" rIns="91350" bIns="45678" numCol="1" anchor="t" anchorCtr="0" compatLnSpc="1">
            <a:prstTxWarp prst="textNoShape">
              <a:avLst/>
            </a:prstTxWarp>
          </a:bodyPr>
          <a:lstStyle>
            <a:lvl1pPr algn="r">
              <a:defRPr sz="1400"/>
            </a:lvl1pPr>
          </a:lstStyle>
          <a:p>
            <a:fld id="{0BEB1268-6649-7247-A892-CE1DA1632E3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4040" r:id="rId13"/>
  </p:sldLayoutIdLst>
  <p:txStyles>
    <p:titleStyle>
      <a:lvl1pPr algn="ctr" rtl="0" fontAlgn="base">
        <a:spcBef>
          <a:spcPct val="0"/>
        </a:spcBef>
        <a:spcAft>
          <a:spcPct val="0"/>
        </a:spcAft>
        <a:defRPr sz="3600">
          <a:solidFill>
            <a:srgbClr val="000099"/>
          </a:solidFill>
          <a:latin typeface="+mj-lt"/>
          <a:ea typeface="+mj-ea"/>
          <a:cs typeface="+mj-cs"/>
        </a:defRPr>
      </a:lvl1pPr>
      <a:lvl2pPr algn="ctr" rtl="0" fontAlgn="base">
        <a:spcBef>
          <a:spcPct val="0"/>
        </a:spcBef>
        <a:spcAft>
          <a:spcPct val="0"/>
        </a:spcAft>
        <a:defRPr sz="3600">
          <a:solidFill>
            <a:srgbClr val="000099"/>
          </a:solidFill>
          <a:latin typeface="Arial" charset="0"/>
          <a:ea typeface="ＭＳ Ｐゴシック" charset="0"/>
        </a:defRPr>
      </a:lvl2pPr>
      <a:lvl3pPr algn="ctr" rtl="0" fontAlgn="base">
        <a:spcBef>
          <a:spcPct val="0"/>
        </a:spcBef>
        <a:spcAft>
          <a:spcPct val="0"/>
        </a:spcAft>
        <a:defRPr sz="3600">
          <a:solidFill>
            <a:srgbClr val="000099"/>
          </a:solidFill>
          <a:latin typeface="Arial" charset="0"/>
          <a:ea typeface="ＭＳ Ｐゴシック" charset="0"/>
        </a:defRPr>
      </a:lvl3pPr>
      <a:lvl4pPr algn="ctr" rtl="0" fontAlgn="base">
        <a:spcBef>
          <a:spcPct val="0"/>
        </a:spcBef>
        <a:spcAft>
          <a:spcPct val="0"/>
        </a:spcAft>
        <a:defRPr sz="3600">
          <a:solidFill>
            <a:srgbClr val="000099"/>
          </a:solidFill>
          <a:latin typeface="Arial" charset="0"/>
          <a:ea typeface="ＭＳ Ｐゴシック" charset="0"/>
        </a:defRPr>
      </a:lvl4pPr>
      <a:lvl5pPr algn="ctr" rtl="0" fontAlgn="base">
        <a:spcBef>
          <a:spcPct val="0"/>
        </a:spcBef>
        <a:spcAft>
          <a:spcPct val="0"/>
        </a:spcAft>
        <a:defRPr sz="3600">
          <a:solidFill>
            <a:srgbClr val="000099"/>
          </a:solidFill>
          <a:latin typeface="Arial" charset="0"/>
          <a:ea typeface="ＭＳ Ｐゴシック" charset="0"/>
        </a:defRPr>
      </a:lvl5pPr>
      <a:lvl6pPr marL="456755" algn="ctr" rtl="0" fontAlgn="base">
        <a:spcBef>
          <a:spcPct val="0"/>
        </a:spcBef>
        <a:spcAft>
          <a:spcPct val="0"/>
        </a:spcAft>
        <a:defRPr sz="3600">
          <a:solidFill>
            <a:srgbClr val="000099"/>
          </a:solidFill>
          <a:latin typeface="Arial" charset="0"/>
          <a:ea typeface="ＭＳ Ｐゴシック" charset="0"/>
        </a:defRPr>
      </a:lvl6pPr>
      <a:lvl7pPr marL="913510" algn="ctr" rtl="0" fontAlgn="base">
        <a:spcBef>
          <a:spcPct val="0"/>
        </a:spcBef>
        <a:spcAft>
          <a:spcPct val="0"/>
        </a:spcAft>
        <a:defRPr sz="3600">
          <a:solidFill>
            <a:srgbClr val="000099"/>
          </a:solidFill>
          <a:latin typeface="Arial" charset="0"/>
          <a:ea typeface="ＭＳ Ｐゴシック" charset="0"/>
        </a:defRPr>
      </a:lvl7pPr>
      <a:lvl8pPr marL="1370263" algn="ctr" rtl="0" fontAlgn="base">
        <a:spcBef>
          <a:spcPct val="0"/>
        </a:spcBef>
        <a:spcAft>
          <a:spcPct val="0"/>
        </a:spcAft>
        <a:defRPr sz="3600">
          <a:solidFill>
            <a:srgbClr val="000099"/>
          </a:solidFill>
          <a:latin typeface="Arial" charset="0"/>
          <a:ea typeface="ＭＳ Ｐゴシック" charset="0"/>
        </a:defRPr>
      </a:lvl8pPr>
      <a:lvl9pPr marL="1827016" algn="ctr" rtl="0" fontAlgn="base">
        <a:spcBef>
          <a:spcPct val="0"/>
        </a:spcBef>
        <a:spcAft>
          <a:spcPct val="0"/>
        </a:spcAft>
        <a:defRPr sz="3600">
          <a:solidFill>
            <a:srgbClr val="000099"/>
          </a:solidFill>
          <a:latin typeface="Arial" charset="0"/>
          <a:ea typeface="ＭＳ Ｐゴシック" charset="0"/>
        </a:defRPr>
      </a:lvl9pPr>
    </p:titleStyle>
    <p:bodyStyle>
      <a:lvl1pPr marL="342563" indent="-342563" algn="l" rtl="0" fontAlgn="base">
        <a:spcBef>
          <a:spcPct val="20000"/>
        </a:spcBef>
        <a:spcAft>
          <a:spcPct val="0"/>
        </a:spcAft>
        <a:buChar char="•"/>
        <a:defRPr sz="2800">
          <a:solidFill>
            <a:schemeClr val="tx1"/>
          </a:solidFill>
          <a:latin typeface="+mn-lt"/>
          <a:ea typeface="+mn-ea"/>
          <a:cs typeface="+mn-cs"/>
        </a:defRPr>
      </a:lvl1pPr>
      <a:lvl2pPr marL="742226" indent="-285471" algn="l" rtl="0" fontAlgn="base">
        <a:spcBef>
          <a:spcPct val="20000"/>
        </a:spcBef>
        <a:spcAft>
          <a:spcPct val="0"/>
        </a:spcAft>
        <a:buChar char="–"/>
        <a:defRPr sz="2800">
          <a:solidFill>
            <a:srgbClr val="009900"/>
          </a:solidFill>
          <a:latin typeface="+mn-lt"/>
          <a:ea typeface="+mn-ea"/>
        </a:defRPr>
      </a:lvl2pPr>
      <a:lvl3pPr marL="1141889" indent="-228378" algn="l" rtl="0" fontAlgn="base">
        <a:spcBef>
          <a:spcPct val="20000"/>
        </a:spcBef>
        <a:spcAft>
          <a:spcPct val="0"/>
        </a:spcAft>
        <a:buChar char="•"/>
        <a:defRPr sz="2400">
          <a:solidFill>
            <a:srgbClr val="FF0000"/>
          </a:solidFill>
          <a:latin typeface="+mn-lt"/>
          <a:ea typeface="+mn-ea"/>
        </a:defRPr>
      </a:lvl3pPr>
      <a:lvl4pPr marL="1598641" indent="-228378" algn="l" rtl="0" fontAlgn="base">
        <a:spcBef>
          <a:spcPct val="20000"/>
        </a:spcBef>
        <a:spcAft>
          <a:spcPct val="0"/>
        </a:spcAft>
        <a:buChar char="–"/>
        <a:defRPr sz="2000">
          <a:solidFill>
            <a:schemeClr val="tx1"/>
          </a:solidFill>
          <a:latin typeface="+mn-lt"/>
          <a:ea typeface="+mn-ea"/>
        </a:defRPr>
      </a:lvl4pPr>
      <a:lvl5pPr marL="2055397" indent="-228378" algn="l" rtl="0" fontAlgn="base">
        <a:spcBef>
          <a:spcPct val="20000"/>
        </a:spcBef>
        <a:spcAft>
          <a:spcPct val="0"/>
        </a:spcAft>
        <a:buChar char="»"/>
        <a:defRPr sz="2000">
          <a:solidFill>
            <a:schemeClr val="tx1"/>
          </a:solidFill>
          <a:latin typeface="+mn-lt"/>
          <a:ea typeface="+mn-ea"/>
        </a:defRPr>
      </a:lvl5pPr>
      <a:lvl6pPr marL="2512150" indent="-228378" algn="l" rtl="0" fontAlgn="base">
        <a:spcBef>
          <a:spcPct val="20000"/>
        </a:spcBef>
        <a:spcAft>
          <a:spcPct val="0"/>
        </a:spcAft>
        <a:buChar char="»"/>
        <a:defRPr sz="2000">
          <a:solidFill>
            <a:schemeClr val="tx1"/>
          </a:solidFill>
          <a:latin typeface="+mn-lt"/>
          <a:ea typeface="+mn-ea"/>
        </a:defRPr>
      </a:lvl6pPr>
      <a:lvl7pPr marL="2968901" indent="-228378" algn="l" rtl="0" fontAlgn="base">
        <a:spcBef>
          <a:spcPct val="20000"/>
        </a:spcBef>
        <a:spcAft>
          <a:spcPct val="0"/>
        </a:spcAft>
        <a:buChar char="»"/>
        <a:defRPr sz="2000">
          <a:solidFill>
            <a:schemeClr val="tx1"/>
          </a:solidFill>
          <a:latin typeface="+mn-lt"/>
          <a:ea typeface="+mn-ea"/>
        </a:defRPr>
      </a:lvl7pPr>
      <a:lvl8pPr marL="3425659" indent="-228378" algn="l" rtl="0" fontAlgn="base">
        <a:spcBef>
          <a:spcPct val="20000"/>
        </a:spcBef>
        <a:spcAft>
          <a:spcPct val="0"/>
        </a:spcAft>
        <a:buChar char="»"/>
        <a:defRPr sz="2000">
          <a:solidFill>
            <a:schemeClr val="tx1"/>
          </a:solidFill>
          <a:latin typeface="+mn-lt"/>
          <a:ea typeface="+mn-ea"/>
        </a:defRPr>
      </a:lvl8pPr>
      <a:lvl9pPr marL="3882412" indent="-228378"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6755" rtl="0" eaLnBrk="1" latinLnBrk="0" hangingPunct="1">
        <a:defRPr sz="1800" kern="1200">
          <a:solidFill>
            <a:schemeClr val="tx1"/>
          </a:solidFill>
          <a:latin typeface="+mn-lt"/>
          <a:ea typeface="+mn-ea"/>
          <a:cs typeface="+mn-cs"/>
        </a:defRPr>
      </a:lvl1pPr>
      <a:lvl2pPr marL="456755" algn="l" defTabSz="456755" rtl="0" eaLnBrk="1" latinLnBrk="0" hangingPunct="1">
        <a:defRPr sz="1800" kern="1200">
          <a:solidFill>
            <a:schemeClr val="tx1"/>
          </a:solidFill>
          <a:latin typeface="+mn-lt"/>
          <a:ea typeface="+mn-ea"/>
          <a:cs typeface="+mn-cs"/>
        </a:defRPr>
      </a:lvl2pPr>
      <a:lvl3pPr marL="913510" algn="l" defTabSz="456755" rtl="0" eaLnBrk="1" latinLnBrk="0" hangingPunct="1">
        <a:defRPr sz="1800" kern="1200">
          <a:solidFill>
            <a:schemeClr val="tx1"/>
          </a:solidFill>
          <a:latin typeface="+mn-lt"/>
          <a:ea typeface="+mn-ea"/>
          <a:cs typeface="+mn-cs"/>
        </a:defRPr>
      </a:lvl3pPr>
      <a:lvl4pPr marL="1370263" algn="l" defTabSz="456755" rtl="0" eaLnBrk="1" latinLnBrk="0" hangingPunct="1">
        <a:defRPr sz="1800" kern="1200">
          <a:solidFill>
            <a:schemeClr val="tx1"/>
          </a:solidFill>
          <a:latin typeface="+mn-lt"/>
          <a:ea typeface="+mn-ea"/>
          <a:cs typeface="+mn-cs"/>
        </a:defRPr>
      </a:lvl4pPr>
      <a:lvl5pPr marL="1827016" algn="l" defTabSz="456755" rtl="0" eaLnBrk="1" latinLnBrk="0" hangingPunct="1">
        <a:defRPr sz="1800" kern="1200">
          <a:solidFill>
            <a:schemeClr val="tx1"/>
          </a:solidFill>
          <a:latin typeface="+mn-lt"/>
          <a:ea typeface="+mn-ea"/>
          <a:cs typeface="+mn-cs"/>
        </a:defRPr>
      </a:lvl5pPr>
      <a:lvl6pPr marL="2283773" algn="l" defTabSz="456755" rtl="0" eaLnBrk="1" latinLnBrk="0" hangingPunct="1">
        <a:defRPr sz="1800" kern="1200">
          <a:solidFill>
            <a:schemeClr val="tx1"/>
          </a:solidFill>
          <a:latin typeface="+mn-lt"/>
          <a:ea typeface="+mn-ea"/>
          <a:cs typeface="+mn-cs"/>
        </a:defRPr>
      </a:lvl6pPr>
      <a:lvl7pPr marL="2740529" algn="l" defTabSz="456755" rtl="0" eaLnBrk="1" latinLnBrk="0" hangingPunct="1">
        <a:defRPr sz="1800" kern="1200">
          <a:solidFill>
            <a:schemeClr val="tx1"/>
          </a:solidFill>
          <a:latin typeface="+mn-lt"/>
          <a:ea typeface="+mn-ea"/>
          <a:cs typeface="+mn-cs"/>
        </a:defRPr>
      </a:lvl7pPr>
      <a:lvl8pPr marL="3197284" algn="l" defTabSz="456755" rtl="0" eaLnBrk="1" latinLnBrk="0" hangingPunct="1">
        <a:defRPr sz="1800" kern="1200">
          <a:solidFill>
            <a:schemeClr val="tx1"/>
          </a:solidFill>
          <a:latin typeface="+mn-lt"/>
          <a:ea typeface="+mn-ea"/>
          <a:cs typeface="+mn-cs"/>
        </a:defRPr>
      </a:lvl8pPr>
      <a:lvl9pPr marL="3654037" algn="l" defTabSz="456755"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Rectangle 3"/>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cs typeface="+mn-cs"/>
              </a:defRPr>
            </a:lvl1pPr>
          </a:lstStyle>
          <a:p>
            <a:pPr>
              <a:defRPr/>
            </a:pPr>
            <a:endParaRPr lang="en-US">
              <a:ea typeface="+mn-ea"/>
            </a:endParaRPr>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cs typeface="+mn-cs"/>
              </a:defRPr>
            </a:lvl1pPr>
          </a:lstStyle>
          <a:p>
            <a:pPr>
              <a:defRPr/>
            </a:pPr>
            <a:endParaRPr lang="en-US">
              <a:ea typeface="+mn-ea"/>
            </a:endParaRPr>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charset="0"/>
                <a:cs typeface="+mn-cs"/>
              </a:defRPr>
            </a:lvl1pPr>
          </a:lstStyle>
          <a:p>
            <a:pPr>
              <a:defRPr/>
            </a:pPr>
            <a:fld id="{30CF1A82-8302-4CCD-9A85-7C18F99A0C8B}" type="slidenum">
              <a:rPr lang="en-US">
                <a:ea typeface="+mn-ea"/>
              </a:rPr>
              <a:pPr>
                <a:defRPr/>
              </a:pPr>
              <a:t>‹#›</a:t>
            </a:fld>
            <a:endParaRPr lang="en-US">
              <a:ea typeface="+mn-ea"/>
            </a:endParaRPr>
          </a:p>
        </p:txBody>
      </p:sp>
    </p:spTree>
    <p:extLst>
      <p:ext uri="{BB962C8B-B14F-4D97-AF65-F5344CB8AC3E}">
        <p14:creationId xmlns:p14="http://schemas.microsoft.com/office/powerpoint/2010/main" val="34285751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556791" y="4749850"/>
            <a:ext cx="548699" cy="393524"/>
          </a:xfrm>
          <a:prstGeom prst="rect">
            <a:avLst/>
          </a:prstGeom>
          <a:noFill/>
          <a:ln>
            <a:noFill/>
          </a:ln>
        </p:spPr>
        <p:txBody>
          <a:bodyPr lIns="91425" tIns="91425" rIns="91425" bIns="91425" anchor="ctr" anchorCtr="0">
            <a:noAutofit/>
          </a:bodyPr>
          <a:lstStyle/>
          <a:p>
            <a:pPr algn="r" fontAlgn="auto">
              <a:spcBef>
                <a:spcPts val="0"/>
              </a:spcBef>
              <a:spcAft>
                <a:spcPts val="0"/>
              </a:spcAft>
            </a:pPr>
            <a:fld id="{00000000-1234-1234-1234-123412341234}" type="slidenum">
              <a:rPr lang="en" sz="1300" kern="0">
                <a:solidFill>
                  <a:srgbClr val="000000"/>
                </a:solidFill>
                <a:latin typeface="Arial"/>
                <a:cs typeface="Arial"/>
                <a:sym typeface="Arial"/>
              </a:rPr>
              <a:pPr algn="r" fontAlgn="auto">
                <a:spcBef>
                  <a:spcPts val="0"/>
                </a:spcBef>
                <a:spcAft>
                  <a:spcPts val="0"/>
                </a:spcAft>
              </a:pPr>
              <a:t>‹#›</a:t>
            </a:fld>
            <a:endParaRPr lang="en" sz="1300" kern="0">
              <a:solidFill>
                <a:srgbClr val="000000"/>
              </a:solidFill>
              <a:latin typeface="Arial"/>
              <a:cs typeface="Arial"/>
              <a:sym typeface="Arial"/>
            </a:endParaRPr>
          </a:p>
        </p:txBody>
      </p:sp>
      <p:sp>
        <p:nvSpPr>
          <p:cNvPr id="7" name="Shape 7"/>
          <p:cNvSpPr/>
          <p:nvPr/>
        </p:nvSpPr>
        <p:spPr>
          <a:xfrm>
            <a:off x="0" y="4624125"/>
            <a:ext cx="9144000" cy="529200"/>
          </a:xfrm>
          <a:prstGeom prst="rect">
            <a:avLst/>
          </a:prstGeom>
          <a:solidFill>
            <a:srgbClr val="8C1515"/>
          </a:solidFill>
          <a:ln>
            <a:noFill/>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8" name="Shape 8"/>
          <p:cNvSpPr txBox="1"/>
          <p:nvPr/>
        </p:nvSpPr>
        <p:spPr>
          <a:xfrm>
            <a:off x="5326100" y="4617975"/>
            <a:ext cx="3501299"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FFFFFF"/>
                </a:solidFill>
                <a:latin typeface="Arial"/>
                <a:cs typeface="Arial"/>
                <a:sym typeface="Arial"/>
              </a:rPr>
              <a:t>Lecture 7 -</a:t>
            </a:r>
          </a:p>
        </p:txBody>
      </p:sp>
      <p:sp>
        <p:nvSpPr>
          <p:cNvPr id="9" name="Shape 9"/>
          <p:cNvSpPr txBox="1">
            <a:spLocks noGrp="1"/>
          </p:cNvSpPr>
          <p:nvPr>
            <p:ph type="sldNum" idx="2"/>
          </p:nvPr>
        </p:nvSpPr>
        <p:spPr>
          <a:xfrm>
            <a:off x="6655689" y="4667850"/>
            <a:ext cx="548699" cy="393600"/>
          </a:xfrm>
          <a:prstGeom prst="rect">
            <a:avLst/>
          </a:prstGeom>
          <a:noFill/>
          <a:ln>
            <a:noFill/>
          </a:ln>
        </p:spPr>
        <p:txBody>
          <a:bodyPr lIns="91425" tIns="91425" rIns="91425" bIns="91425" anchor="ctr" anchorCtr="0">
            <a:noAutofit/>
          </a:bodyPr>
          <a:lstStyle/>
          <a:p>
            <a:pPr fontAlgn="auto">
              <a:spcBef>
                <a:spcPts val="0"/>
              </a:spcBef>
              <a:spcAft>
                <a:spcPts val="0"/>
              </a:spcAft>
            </a:pPr>
            <a:fld id="{00000000-1234-1234-1234-123412341234}" type="slidenum">
              <a:rPr lang="en" sz="2000" kern="0">
                <a:solidFill>
                  <a:srgbClr val="FFFFFF"/>
                </a:solidFill>
                <a:latin typeface="Arial"/>
                <a:cs typeface="Arial"/>
                <a:sym typeface="Arial"/>
              </a:rPr>
              <a:pPr fontAlgn="auto">
                <a:spcBef>
                  <a:spcPts val="0"/>
                </a:spcBef>
                <a:spcAft>
                  <a:spcPts val="0"/>
                </a:spcAft>
              </a:pPr>
              <a:t>‹#›</a:t>
            </a:fld>
            <a:endParaRPr lang="en" sz="2000" kern="0">
              <a:solidFill>
                <a:srgbClr val="FFFFFF"/>
              </a:solidFill>
              <a:latin typeface="Arial"/>
              <a:cs typeface="Arial"/>
              <a:sym typeface="Arial"/>
            </a:endParaRPr>
          </a:p>
        </p:txBody>
      </p:sp>
      <p:sp>
        <p:nvSpPr>
          <p:cNvPr id="10" name="Shape 10"/>
          <p:cNvSpPr txBox="1"/>
          <p:nvPr/>
        </p:nvSpPr>
        <p:spPr>
          <a:xfrm>
            <a:off x="7535900" y="4617975"/>
            <a:ext cx="3501299"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FFFFFF"/>
                </a:solidFill>
                <a:latin typeface="Arial"/>
                <a:cs typeface="Arial"/>
                <a:sym typeface="Arial"/>
              </a:rPr>
              <a:t>27 Jan 2016</a:t>
            </a:r>
          </a:p>
        </p:txBody>
      </p:sp>
      <p:sp>
        <p:nvSpPr>
          <p:cNvPr id="11" name="Shape 11"/>
          <p:cNvSpPr txBox="1"/>
          <p:nvPr/>
        </p:nvSpPr>
        <p:spPr>
          <a:xfrm>
            <a:off x="72200" y="4624125"/>
            <a:ext cx="5250900"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FFFFFF"/>
                </a:solidFill>
                <a:latin typeface="Arial"/>
                <a:cs typeface="Arial"/>
                <a:sym typeface="Arial"/>
              </a:rPr>
              <a:t>Fei-Fei Li &amp; Andrej Karpathy &amp; Justin Johnson</a:t>
            </a:r>
          </a:p>
        </p:txBody>
      </p:sp>
    </p:spTree>
    <p:extLst>
      <p:ext uri="{BB962C8B-B14F-4D97-AF65-F5344CB8AC3E}">
        <p14:creationId xmlns:p14="http://schemas.microsoft.com/office/powerpoint/2010/main" val="1161957318"/>
      </p:ext>
    </p:extLst>
  </p:cSld>
  <p:clrMap bg1="lt1" tx1="dk1" bg2="dk2" tx2="lt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457182" y="205014"/>
            <a:ext cx="8228763" cy="858756"/>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457182" y="1203631"/>
            <a:ext cx="8228763" cy="3394856"/>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a:ln>
                  <a:noFill/>
                </a:ln>
                <a:latin typeface="Arial"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Arial"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Arial"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Arial"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Arial"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Arial" pitchFamily="18"/>
                <a:ea typeface="DejaVu Sans" pitchFamily="2"/>
                <a:cs typeface="DejaVu Sans" pitchFamily="2"/>
              </a:defRPr>
            </a:lvl5pPr>
            <a:lvl6pPr marL="2591999" lvl="5"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6pPr>
            <a:lvl7pPr marL="3023999" lvl="6"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457171" y="4685942"/>
            <a:ext cx="2130092" cy="354671"/>
          </a:xfrm>
          <a:prstGeom prst="rect">
            <a:avLst/>
          </a:prstGeom>
          <a:noFill/>
          <a:ln>
            <a:noFill/>
          </a:ln>
        </p:spPr>
        <p:txBody>
          <a:bodyPr lIns="0" tIns="0" rIns="0" bIns="0"/>
          <a:lstStyle>
            <a:lvl1pPr lvl="0" rtl="0" hangingPunct="0">
              <a:buNone/>
              <a:tabLst/>
              <a:defRPr lang="en-US" sz="1100" kern="1200">
                <a:latin typeface="Times New Roman" pitchFamily="18"/>
                <a:ea typeface="DejaVu Sans" pitchFamily="2"/>
                <a:cs typeface="DejaVu Sans" pitchFamily="2"/>
              </a:defRPr>
            </a:lvl1pPr>
          </a:lstStyle>
          <a:p>
            <a:pPr defTabSz="739996" fontAlgn="auto">
              <a:spcBef>
                <a:spcPts val="0"/>
              </a:spcBef>
              <a:spcAft>
                <a:spcPts val="0"/>
              </a:spcAft>
            </a:pPr>
            <a:endParaRPr smtClean="0">
              <a:solidFill>
                <a:prstClr val="black"/>
              </a:solidFill>
            </a:endParaRPr>
          </a:p>
        </p:txBody>
      </p:sp>
      <p:sp>
        <p:nvSpPr>
          <p:cNvPr id="5" name="Footer Placeholder 4"/>
          <p:cNvSpPr txBox="1">
            <a:spLocks noGrp="1"/>
          </p:cNvSpPr>
          <p:nvPr>
            <p:ph type="ftr" sz="quarter" idx="3"/>
          </p:nvPr>
        </p:nvSpPr>
        <p:spPr>
          <a:xfrm>
            <a:off x="3127054" y="4685942"/>
            <a:ext cx="2898142" cy="354671"/>
          </a:xfrm>
          <a:prstGeom prst="rect">
            <a:avLst/>
          </a:prstGeom>
          <a:noFill/>
          <a:ln>
            <a:noFill/>
          </a:ln>
        </p:spPr>
        <p:txBody>
          <a:bodyPr lIns="0" tIns="0" rIns="0" bIns="0"/>
          <a:lstStyle>
            <a:lvl1pPr lvl="0" algn="ctr" rtl="0" hangingPunct="0">
              <a:buNone/>
              <a:tabLst/>
              <a:defRPr lang="en-US" sz="1100" kern="1200">
                <a:latin typeface="Times New Roman" pitchFamily="18"/>
                <a:ea typeface="DejaVu Sans" pitchFamily="2"/>
                <a:cs typeface="DejaVu Sans" pitchFamily="2"/>
              </a:defRPr>
            </a:lvl1pPr>
          </a:lstStyle>
          <a:p>
            <a:pPr defTabSz="739996" fontAlgn="auto">
              <a:spcBef>
                <a:spcPts val="0"/>
              </a:spcBef>
              <a:spcAft>
                <a:spcPts val="0"/>
              </a:spcAft>
            </a:pPr>
            <a:endParaRPr smtClean="0">
              <a:solidFill>
                <a:prstClr val="black"/>
              </a:solidFill>
            </a:endParaRPr>
          </a:p>
        </p:txBody>
      </p:sp>
      <p:sp>
        <p:nvSpPr>
          <p:cNvPr id="6" name="Slide Number Placeholder 5"/>
          <p:cNvSpPr txBox="1">
            <a:spLocks noGrp="1"/>
          </p:cNvSpPr>
          <p:nvPr>
            <p:ph type="sldNum" sz="quarter" idx="4"/>
          </p:nvPr>
        </p:nvSpPr>
        <p:spPr>
          <a:xfrm>
            <a:off x="6555517" y="4685942"/>
            <a:ext cx="2130092" cy="354671"/>
          </a:xfrm>
          <a:prstGeom prst="rect">
            <a:avLst/>
          </a:prstGeom>
          <a:noFill/>
          <a:ln>
            <a:noFill/>
          </a:ln>
        </p:spPr>
        <p:txBody>
          <a:bodyPr lIns="0" tIns="0" rIns="0" bIns="0"/>
          <a:lstStyle>
            <a:lvl1pPr lvl="0" algn="r" rtl="0" hangingPunct="0">
              <a:buNone/>
              <a:tabLst/>
              <a:defRPr lang="en-US" sz="1100" kern="1200">
                <a:latin typeface="Times New Roman" pitchFamily="18"/>
                <a:ea typeface="DejaVu Sans" pitchFamily="2"/>
                <a:cs typeface="DejaVu Sans" pitchFamily="2"/>
              </a:defRPr>
            </a:lvl1pPr>
          </a:lstStyle>
          <a:p>
            <a:pPr defTabSz="739996" fontAlgn="auto">
              <a:spcBef>
                <a:spcPts val="0"/>
              </a:spcBef>
              <a:spcAft>
                <a:spcPts val="0"/>
              </a:spcAft>
            </a:pPr>
            <a:fld id="{39DC1224-671F-44E9-ABBD-6930984F0DA4}" type="slidenum">
              <a:rPr smtClean="0">
                <a:solidFill>
                  <a:prstClr val="black"/>
                </a:solidFill>
              </a:rPr>
              <a:pPr defTabSz="739996" fontAlgn="auto">
                <a:spcBef>
                  <a:spcPts val="0"/>
                </a:spcBef>
                <a:spcAft>
                  <a:spcPts val="0"/>
                </a:spcAft>
              </a:pPr>
              <a:t>‹#›</a:t>
            </a:fld>
            <a:endParaRPr smtClean="0">
              <a:solidFill>
                <a:prstClr val="black"/>
              </a:solidFill>
            </a:endParaRPr>
          </a:p>
        </p:txBody>
      </p:sp>
    </p:spTree>
    <p:extLst>
      <p:ext uri="{BB962C8B-B14F-4D97-AF65-F5344CB8AC3E}">
        <p14:creationId xmlns:p14="http://schemas.microsoft.com/office/powerpoint/2010/main" val="3202234580"/>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rtl="0" hangingPunct="0">
        <a:tabLst/>
        <a:defRPr lang="en-US" sz="3600" b="0" i="0" u="none" strike="noStrike" kern="1200">
          <a:ln>
            <a:noFill/>
          </a:ln>
          <a:latin typeface="Arial" pitchFamily="18"/>
        </a:defRPr>
      </a:lvl1pPr>
    </p:titleStyle>
    <p:bodyStyle>
      <a:lvl1pPr rtl="0" hangingPunct="0">
        <a:spcBef>
          <a:spcPts val="0"/>
        </a:spcBef>
        <a:spcAft>
          <a:spcPts val="1148"/>
        </a:spcAft>
        <a:tabLst/>
        <a:defRPr lang="en-US" sz="2600" b="0" i="0" u="none" strike="noStrike" kern="1200">
          <a:ln>
            <a:noFill/>
          </a:ln>
          <a:latin typeface="Arial" pitchFamily="18"/>
        </a:defRPr>
      </a:lvl1pPr>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556791" y="4749850"/>
            <a:ext cx="548699" cy="393524"/>
          </a:xfrm>
          <a:prstGeom prst="rect">
            <a:avLst/>
          </a:prstGeom>
          <a:noFill/>
          <a:ln>
            <a:noFill/>
          </a:ln>
        </p:spPr>
        <p:txBody>
          <a:bodyPr lIns="91425" tIns="91425" rIns="91425" bIns="91425" anchor="ctr" anchorCtr="0">
            <a:noAutofit/>
          </a:bodyPr>
          <a:lstStyle/>
          <a:p>
            <a:pPr algn="r" fontAlgn="auto">
              <a:spcBef>
                <a:spcPts val="0"/>
              </a:spcBef>
              <a:spcAft>
                <a:spcPts val="0"/>
              </a:spcAft>
            </a:pPr>
            <a:fld id="{00000000-1234-1234-1234-123412341234}" type="slidenum">
              <a:rPr lang="en" sz="1300" kern="0">
                <a:solidFill>
                  <a:srgbClr val="000000"/>
                </a:solidFill>
                <a:latin typeface="Arial"/>
                <a:cs typeface="Arial"/>
                <a:sym typeface="Arial"/>
              </a:rPr>
              <a:pPr algn="r" fontAlgn="auto">
                <a:spcBef>
                  <a:spcPts val="0"/>
                </a:spcBef>
                <a:spcAft>
                  <a:spcPts val="0"/>
                </a:spcAft>
              </a:pPr>
              <a:t>‹#›</a:t>
            </a:fld>
            <a:endParaRPr lang="en" sz="1300" kern="0">
              <a:solidFill>
                <a:srgbClr val="000000"/>
              </a:solidFill>
              <a:latin typeface="Arial"/>
              <a:cs typeface="Arial"/>
              <a:sym typeface="Arial"/>
            </a:endParaRPr>
          </a:p>
        </p:txBody>
      </p:sp>
      <p:sp>
        <p:nvSpPr>
          <p:cNvPr id="7" name="Shape 7"/>
          <p:cNvSpPr/>
          <p:nvPr/>
        </p:nvSpPr>
        <p:spPr>
          <a:xfrm>
            <a:off x="0" y="4624125"/>
            <a:ext cx="9144000" cy="529200"/>
          </a:xfrm>
          <a:prstGeom prst="rect">
            <a:avLst/>
          </a:prstGeom>
          <a:solidFill>
            <a:srgbClr val="8C1515"/>
          </a:solidFill>
          <a:ln>
            <a:noFill/>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8" name="Shape 8"/>
          <p:cNvSpPr txBox="1"/>
          <p:nvPr/>
        </p:nvSpPr>
        <p:spPr>
          <a:xfrm>
            <a:off x="5326100" y="4617975"/>
            <a:ext cx="3501299"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FFFFFF"/>
                </a:solidFill>
                <a:latin typeface="Arial"/>
                <a:cs typeface="Arial"/>
                <a:sym typeface="Arial"/>
              </a:rPr>
              <a:t>Lecture 7 -</a:t>
            </a:r>
          </a:p>
        </p:txBody>
      </p:sp>
      <p:sp>
        <p:nvSpPr>
          <p:cNvPr id="9" name="Shape 9"/>
          <p:cNvSpPr txBox="1">
            <a:spLocks noGrp="1"/>
          </p:cNvSpPr>
          <p:nvPr>
            <p:ph type="sldNum" idx="2"/>
          </p:nvPr>
        </p:nvSpPr>
        <p:spPr>
          <a:xfrm>
            <a:off x="6655689" y="4667850"/>
            <a:ext cx="548699" cy="393600"/>
          </a:xfrm>
          <a:prstGeom prst="rect">
            <a:avLst/>
          </a:prstGeom>
          <a:noFill/>
          <a:ln>
            <a:noFill/>
          </a:ln>
        </p:spPr>
        <p:txBody>
          <a:bodyPr lIns="91425" tIns="91425" rIns="91425" bIns="91425" anchor="ctr" anchorCtr="0">
            <a:noAutofit/>
          </a:bodyPr>
          <a:lstStyle/>
          <a:p>
            <a:pPr fontAlgn="auto">
              <a:spcBef>
                <a:spcPts val="0"/>
              </a:spcBef>
              <a:spcAft>
                <a:spcPts val="0"/>
              </a:spcAft>
            </a:pPr>
            <a:fld id="{00000000-1234-1234-1234-123412341234}" type="slidenum">
              <a:rPr lang="en" sz="2000" kern="0">
                <a:solidFill>
                  <a:srgbClr val="FFFFFF"/>
                </a:solidFill>
                <a:latin typeface="Arial"/>
                <a:cs typeface="Arial"/>
                <a:sym typeface="Arial"/>
              </a:rPr>
              <a:pPr fontAlgn="auto">
                <a:spcBef>
                  <a:spcPts val="0"/>
                </a:spcBef>
                <a:spcAft>
                  <a:spcPts val="0"/>
                </a:spcAft>
              </a:pPr>
              <a:t>‹#›</a:t>
            </a:fld>
            <a:endParaRPr lang="en" sz="2000" kern="0">
              <a:solidFill>
                <a:srgbClr val="FFFFFF"/>
              </a:solidFill>
              <a:latin typeface="Arial"/>
              <a:cs typeface="Arial"/>
              <a:sym typeface="Arial"/>
            </a:endParaRPr>
          </a:p>
        </p:txBody>
      </p:sp>
      <p:sp>
        <p:nvSpPr>
          <p:cNvPr id="10" name="Shape 10"/>
          <p:cNvSpPr txBox="1"/>
          <p:nvPr/>
        </p:nvSpPr>
        <p:spPr>
          <a:xfrm>
            <a:off x="7535900" y="4617975"/>
            <a:ext cx="3501299"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FFFFFF"/>
                </a:solidFill>
                <a:latin typeface="Arial"/>
                <a:cs typeface="Arial"/>
                <a:sym typeface="Arial"/>
              </a:rPr>
              <a:t>27 Jan 2016</a:t>
            </a:r>
          </a:p>
        </p:txBody>
      </p:sp>
      <p:sp>
        <p:nvSpPr>
          <p:cNvPr id="11" name="Shape 11"/>
          <p:cNvSpPr txBox="1"/>
          <p:nvPr/>
        </p:nvSpPr>
        <p:spPr>
          <a:xfrm>
            <a:off x="72200" y="4624125"/>
            <a:ext cx="5250900" cy="541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FFFFFF"/>
                </a:solidFill>
                <a:latin typeface="Arial"/>
                <a:cs typeface="Arial"/>
                <a:sym typeface="Arial"/>
              </a:rPr>
              <a:t>Fei-Fei Li &amp; Andrej Karpathy &amp; Justin Johnson</a:t>
            </a:r>
          </a:p>
        </p:txBody>
      </p:sp>
    </p:spTree>
    <p:extLst>
      <p:ext uri="{BB962C8B-B14F-4D97-AF65-F5344CB8AC3E}">
        <p14:creationId xmlns:p14="http://schemas.microsoft.com/office/powerpoint/2010/main" val="2456283576"/>
      </p:ext>
    </p:extLst>
  </p:cSld>
  <p:clrMap bg1="lt1" tx1="dk1" bg2="dk2" tx2="lt2" accent1="accent1" accent2="accent2" accent3="accent3" accent4="accent4" accent5="accent5" accent6="accent6" hlink="hlink" folHlink="folHlink"/>
  <p:sldLayoutIdLst>
    <p:sldLayoutId id="2147484013" r:id="rId1"/>
    <p:sldLayoutId id="2147484015" r:id="rId2"/>
    <p:sldLayoutId id="2147484016" r:id="rId3"/>
    <p:sldLayoutId id="2147484017" r:id="rId4"/>
    <p:sldLayoutId id="214748401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350" tIns="45678" rIns="91350" bIns="4567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350" tIns="45678" rIns="91350" bIns="4567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350" tIns="45678" rIns="91350" bIns="45678" rtlCol="0" anchor="ctr"/>
          <a:lstStyle>
            <a:lvl1pPr algn="l">
              <a:defRPr sz="1200">
                <a:solidFill>
                  <a:schemeClr val="tx1">
                    <a:tint val="75000"/>
                  </a:schemeClr>
                </a:solidFill>
              </a:defRPr>
            </a:lvl1pPr>
          </a:lstStyle>
          <a:p>
            <a:pPr fontAlgn="auto">
              <a:spcBef>
                <a:spcPts val="0"/>
              </a:spcBef>
              <a:spcAft>
                <a:spcPts val="0"/>
              </a:spcAft>
            </a:pPr>
            <a:fld id="{794CFE4B-17F2-49B1-A8CD-48A7230178BE}" type="datetimeFigureOut">
              <a:rPr lang="en-US" smtClean="0">
                <a:solidFill>
                  <a:prstClr val="black">
                    <a:tint val="75000"/>
                  </a:prstClr>
                </a:solidFill>
                <a:latin typeface="Calibri"/>
              </a:rPr>
              <a:pPr fontAlgn="auto">
                <a:spcBef>
                  <a:spcPts val="0"/>
                </a:spcBef>
                <a:spcAft>
                  <a:spcPts val="0"/>
                </a:spcAft>
              </a:pPr>
              <a:t>3/14/2023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350" tIns="45678" rIns="91350" bIns="45678"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350" tIns="45678" rIns="91350" bIns="45678" rtlCol="0" anchor="ctr"/>
          <a:lstStyle>
            <a:lvl1pPr algn="r">
              <a:defRPr sz="1200">
                <a:solidFill>
                  <a:schemeClr val="tx1">
                    <a:tint val="75000"/>
                  </a:schemeClr>
                </a:solidFill>
              </a:defRPr>
            </a:lvl1pPr>
          </a:lstStyle>
          <a:p>
            <a:pPr fontAlgn="auto">
              <a:spcBef>
                <a:spcPts val="0"/>
              </a:spcBef>
              <a:spcAft>
                <a:spcPts val="0"/>
              </a:spcAft>
            </a:pPr>
            <a:fld id="{F043A558-56C3-499B-89A2-59E5853E6BB4}"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sp>
        <p:nvSpPr>
          <p:cNvPr id="9" name="TextBox 8"/>
          <p:cNvSpPr txBox="1"/>
          <p:nvPr userDrawn="1"/>
        </p:nvSpPr>
        <p:spPr>
          <a:xfrm>
            <a:off x="8448361" y="4932896"/>
            <a:ext cx="766375" cy="246136"/>
          </a:xfrm>
          <a:prstGeom prst="rect">
            <a:avLst/>
          </a:prstGeom>
          <a:noFill/>
        </p:spPr>
        <p:txBody>
          <a:bodyPr wrap="none" lIns="91350" tIns="45678" rIns="91350" bIns="45678" rtlCol="0">
            <a:spAutoFit/>
          </a:bodyPr>
          <a:lstStyle/>
          <a:p>
            <a:pPr fontAlgn="auto">
              <a:spcBef>
                <a:spcPts val="0"/>
              </a:spcBef>
              <a:spcAft>
                <a:spcPts val="0"/>
              </a:spcAft>
            </a:pPr>
            <a:r>
              <a:rPr lang="en-US" sz="1000" dirty="0" smtClean="0">
                <a:solidFill>
                  <a:prstClr val="black"/>
                </a:solidFill>
                <a:latin typeface="Calibri"/>
              </a:rPr>
              <a:t>Andrew Ng</a:t>
            </a:r>
            <a:endParaRPr lang="en-US" sz="1000" dirty="0">
              <a:solidFill>
                <a:prstClr val="black"/>
              </a:solidFill>
              <a:latin typeface="Calibri"/>
            </a:endParaRPr>
          </a:p>
        </p:txBody>
      </p:sp>
    </p:spTree>
    <p:extLst>
      <p:ext uri="{BB962C8B-B14F-4D97-AF65-F5344CB8AC3E}">
        <p14:creationId xmlns:p14="http://schemas.microsoft.com/office/powerpoint/2010/main" val="2080864810"/>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Lst>
  <p:timing>
    <p:tnLst>
      <p:par>
        <p:cTn id="1" dur="indefinite" restart="never" nodeType="tmRoot"/>
      </p:par>
    </p:tnLst>
  </p:timing>
  <p:txStyles>
    <p:titleStyle>
      <a:lvl1pPr algn="ctr" defTabSz="913510" rtl="0" eaLnBrk="1" latinLnBrk="0" hangingPunct="1">
        <a:spcBef>
          <a:spcPct val="0"/>
        </a:spcBef>
        <a:buNone/>
        <a:defRPr sz="4400" kern="1200">
          <a:solidFill>
            <a:schemeClr val="tx1"/>
          </a:solidFill>
          <a:latin typeface="+mj-lt"/>
          <a:ea typeface="+mj-ea"/>
          <a:cs typeface="+mj-cs"/>
        </a:defRPr>
      </a:lvl1pPr>
    </p:titleStyle>
    <p:bodyStyle>
      <a:lvl1pPr marL="342563" indent="-342563" algn="l" defTabSz="91351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226" indent="-285471" algn="l" defTabSz="91351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1889" indent="-228378" algn="l" defTabSz="91351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64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397"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150"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0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659"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12"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10" rtl="0" eaLnBrk="1" latinLnBrk="0" hangingPunct="1">
        <a:defRPr sz="1800" kern="1200">
          <a:solidFill>
            <a:schemeClr val="tx1"/>
          </a:solidFill>
          <a:latin typeface="+mn-lt"/>
          <a:ea typeface="+mn-ea"/>
          <a:cs typeface="+mn-cs"/>
        </a:defRPr>
      </a:lvl1pPr>
      <a:lvl2pPr marL="456755" algn="l" defTabSz="913510" rtl="0" eaLnBrk="1" latinLnBrk="0" hangingPunct="1">
        <a:defRPr sz="1800" kern="1200">
          <a:solidFill>
            <a:schemeClr val="tx1"/>
          </a:solidFill>
          <a:latin typeface="+mn-lt"/>
          <a:ea typeface="+mn-ea"/>
          <a:cs typeface="+mn-cs"/>
        </a:defRPr>
      </a:lvl2pPr>
      <a:lvl3pPr marL="913510" algn="l" defTabSz="913510" rtl="0" eaLnBrk="1" latinLnBrk="0" hangingPunct="1">
        <a:defRPr sz="1800" kern="1200">
          <a:solidFill>
            <a:schemeClr val="tx1"/>
          </a:solidFill>
          <a:latin typeface="+mn-lt"/>
          <a:ea typeface="+mn-ea"/>
          <a:cs typeface="+mn-cs"/>
        </a:defRPr>
      </a:lvl3pPr>
      <a:lvl4pPr marL="1370263" algn="l" defTabSz="913510" rtl="0" eaLnBrk="1" latinLnBrk="0" hangingPunct="1">
        <a:defRPr sz="1800" kern="1200">
          <a:solidFill>
            <a:schemeClr val="tx1"/>
          </a:solidFill>
          <a:latin typeface="+mn-lt"/>
          <a:ea typeface="+mn-ea"/>
          <a:cs typeface="+mn-cs"/>
        </a:defRPr>
      </a:lvl4pPr>
      <a:lvl5pPr marL="1827016" algn="l" defTabSz="913510" rtl="0" eaLnBrk="1" latinLnBrk="0" hangingPunct="1">
        <a:defRPr sz="1800" kern="1200">
          <a:solidFill>
            <a:schemeClr val="tx1"/>
          </a:solidFill>
          <a:latin typeface="+mn-lt"/>
          <a:ea typeface="+mn-ea"/>
          <a:cs typeface="+mn-cs"/>
        </a:defRPr>
      </a:lvl5pPr>
      <a:lvl6pPr marL="2283773" algn="l" defTabSz="913510" rtl="0" eaLnBrk="1" latinLnBrk="0" hangingPunct="1">
        <a:defRPr sz="1800" kern="1200">
          <a:solidFill>
            <a:schemeClr val="tx1"/>
          </a:solidFill>
          <a:latin typeface="+mn-lt"/>
          <a:ea typeface="+mn-ea"/>
          <a:cs typeface="+mn-cs"/>
        </a:defRPr>
      </a:lvl6pPr>
      <a:lvl7pPr marL="2740529" algn="l" defTabSz="913510" rtl="0" eaLnBrk="1" latinLnBrk="0" hangingPunct="1">
        <a:defRPr sz="1800" kern="1200">
          <a:solidFill>
            <a:schemeClr val="tx1"/>
          </a:solidFill>
          <a:latin typeface="+mn-lt"/>
          <a:ea typeface="+mn-ea"/>
          <a:cs typeface="+mn-cs"/>
        </a:defRPr>
      </a:lvl7pPr>
      <a:lvl8pPr marL="3197284" algn="l" defTabSz="913510" rtl="0" eaLnBrk="1" latinLnBrk="0" hangingPunct="1">
        <a:defRPr sz="1800" kern="1200">
          <a:solidFill>
            <a:schemeClr val="tx1"/>
          </a:solidFill>
          <a:latin typeface="+mn-lt"/>
          <a:ea typeface="+mn-ea"/>
          <a:cs typeface="+mn-cs"/>
        </a:defRPr>
      </a:lvl8pPr>
      <a:lvl9pPr marL="3654037" algn="l" defTabSz="91351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350" tIns="45678" rIns="91350" bIns="4567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350" tIns="45678" rIns="91350" bIns="4567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350" tIns="45678" rIns="91350" bIns="45678" rtlCol="0" anchor="ctr"/>
          <a:lstStyle>
            <a:lvl1pPr algn="l">
              <a:defRPr sz="1200">
                <a:solidFill>
                  <a:schemeClr val="tx1">
                    <a:tint val="75000"/>
                  </a:schemeClr>
                </a:solidFill>
              </a:defRPr>
            </a:lvl1pPr>
          </a:lstStyle>
          <a:p>
            <a:pPr fontAlgn="auto">
              <a:spcBef>
                <a:spcPts val="0"/>
              </a:spcBef>
              <a:spcAft>
                <a:spcPts val="0"/>
              </a:spcAft>
            </a:pPr>
            <a:fld id="{794CFE4B-17F2-49B1-A8CD-48A7230178BE}" type="datetimeFigureOut">
              <a:rPr lang="en-US" smtClean="0">
                <a:solidFill>
                  <a:prstClr val="black">
                    <a:tint val="75000"/>
                  </a:prstClr>
                </a:solidFill>
                <a:latin typeface="Calibri"/>
                <a:ea typeface="+mn-ea"/>
              </a:rPr>
              <a:pPr fontAlgn="auto">
                <a:spcBef>
                  <a:spcPts val="0"/>
                </a:spcBef>
                <a:spcAft>
                  <a:spcPts val="0"/>
                </a:spcAft>
              </a:pPr>
              <a:t>3/14/2023</a:t>
            </a:fld>
            <a:endParaRPr lang="en-US">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350" tIns="45678" rIns="91350" bIns="45678"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350" tIns="45678" rIns="91350" bIns="45678" rtlCol="0" anchor="ctr"/>
          <a:lstStyle>
            <a:lvl1pPr algn="r">
              <a:defRPr sz="1200">
                <a:solidFill>
                  <a:schemeClr val="tx1">
                    <a:tint val="75000"/>
                  </a:schemeClr>
                </a:solidFill>
              </a:defRPr>
            </a:lvl1pPr>
          </a:lstStyle>
          <a:p>
            <a:pPr fontAlgn="auto">
              <a:spcBef>
                <a:spcPts val="0"/>
              </a:spcBef>
              <a:spcAft>
                <a:spcPts val="0"/>
              </a:spcAft>
            </a:pPr>
            <a:fld id="{F043A558-56C3-499B-89A2-59E5853E6BB4}" type="slidenum">
              <a:rPr lang="en-US" smtClean="0">
                <a:solidFill>
                  <a:prstClr val="black">
                    <a:tint val="75000"/>
                  </a:prstClr>
                </a:solidFill>
                <a:latin typeface="Calibri"/>
                <a:ea typeface="+mn-ea"/>
              </a:rPr>
              <a:pPr fontAlgn="auto">
                <a:spcBef>
                  <a:spcPts val="0"/>
                </a:spcBef>
                <a:spcAft>
                  <a:spcPts val="0"/>
                </a:spcAft>
              </a:pPr>
              <a:t>‹#›</a:t>
            </a:fld>
            <a:endParaRPr lang="en-US">
              <a:solidFill>
                <a:prstClr val="black">
                  <a:tint val="75000"/>
                </a:prstClr>
              </a:solidFill>
              <a:latin typeface="Calibri"/>
              <a:ea typeface="+mn-ea"/>
            </a:endParaRPr>
          </a:p>
        </p:txBody>
      </p:sp>
      <p:sp>
        <p:nvSpPr>
          <p:cNvPr id="9" name="TextBox 8"/>
          <p:cNvSpPr txBox="1"/>
          <p:nvPr userDrawn="1"/>
        </p:nvSpPr>
        <p:spPr>
          <a:xfrm>
            <a:off x="8448367" y="4932896"/>
            <a:ext cx="766375" cy="246136"/>
          </a:xfrm>
          <a:prstGeom prst="rect">
            <a:avLst/>
          </a:prstGeom>
          <a:noFill/>
        </p:spPr>
        <p:txBody>
          <a:bodyPr wrap="none" lIns="91350" tIns="45678" rIns="91350" bIns="45678" rtlCol="0">
            <a:spAutoFit/>
          </a:bodyPr>
          <a:lstStyle/>
          <a:p>
            <a:pPr fontAlgn="auto">
              <a:spcBef>
                <a:spcPts val="0"/>
              </a:spcBef>
              <a:spcAft>
                <a:spcPts val="0"/>
              </a:spcAft>
            </a:pPr>
            <a:r>
              <a:rPr lang="en-US" sz="1000" dirty="0" smtClean="0">
                <a:solidFill>
                  <a:prstClr val="black"/>
                </a:solidFill>
                <a:latin typeface="Calibri"/>
                <a:ea typeface="+mn-ea"/>
              </a:rPr>
              <a:t>Andrew Ng</a:t>
            </a:r>
            <a:endParaRPr lang="en-US" sz="1000" dirty="0">
              <a:solidFill>
                <a:prstClr val="black"/>
              </a:solidFill>
              <a:latin typeface="Calibri"/>
              <a:ea typeface="+mn-ea"/>
            </a:endParaRPr>
          </a:p>
        </p:txBody>
      </p:sp>
    </p:spTree>
    <p:extLst>
      <p:ext uri="{BB962C8B-B14F-4D97-AF65-F5344CB8AC3E}">
        <p14:creationId xmlns:p14="http://schemas.microsoft.com/office/powerpoint/2010/main" val="31880089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txStyles>
    <p:titleStyle>
      <a:lvl1pPr algn="ctr" defTabSz="913510" rtl="0" eaLnBrk="1" latinLnBrk="0" hangingPunct="1">
        <a:spcBef>
          <a:spcPct val="0"/>
        </a:spcBef>
        <a:buNone/>
        <a:defRPr sz="4400" kern="1200">
          <a:solidFill>
            <a:schemeClr val="tx1"/>
          </a:solidFill>
          <a:latin typeface="+mj-lt"/>
          <a:ea typeface="+mj-ea"/>
          <a:cs typeface="+mj-cs"/>
        </a:defRPr>
      </a:lvl1pPr>
    </p:titleStyle>
    <p:bodyStyle>
      <a:lvl1pPr marL="342563" indent="-342563" algn="l" defTabSz="91351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226" indent="-285471" algn="l" defTabSz="91351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1889" indent="-228378" algn="l" defTabSz="91351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64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397"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150"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0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659"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12"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10" rtl="0" eaLnBrk="1" latinLnBrk="0" hangingPunct="1">
        <a:defRPr sz="1800" kern="1200">
          <a:solidFill>
            <a:schemeClr val="tx1"/>
          </a:solidFill>
          <a:latin typeface="+mn-lt"/>
          <a:ea typeface="+mn-ea"/>
          <a:cs typeface="+mn-cs"/>
        </a:defRPr>
      </a:lvl1pPr>
      <a:lvl2pPr marL="456755" algn="l" defTabSz="913510" rtl="0" eaLnBrk="1" latinLnBrk="0" hangingPunct="1">
        <a:defRPr sz="1800" kern="1200">
          <a:solidFill>
            <a:schemeClr val="tx1"/>
          </a:solidFill>
          <a:latin typeface="+mn-lt"/>
          <a:ea typeface="+mn-ea"/>
          <a:cs typeface="+mn-cs"/>
        </a:defRPr>
      </a:lvl2pPr>
      <a:lvl3pPr marL="913510" algn="l" defTabSz="913510" rtl="0" eaLnBrk="1" latinLnBrk="0" hangingPunct="1">
        <a:defRPr sz="1800" kern="1200">
          <a:solidFill>
            <a:schemeClr val="tx1"/>
          </a:solidFill>
          <a:latin typeface="+mn-lt"/>
          <a:ea typeface="+mn-ea"/>
          <a:cs typeface="+mn-cs"/>
        </a:defRPr>
      </a:lvl3pPr>
      <a:lvl4pPr marL="1370263" algn="l" defTabSz="913510" rtl="0" eaLnBrk="1" latinLnBrk="0" hangingPunct="1">
        <a:defRPr sz="1800" kern="1200">
          <a:solidFill>
            <a:schemeClr val="tx1"/>
          </a:solidFill>
          <a:latin typeface="+mn-lt"/>
          <a:ea typeface="+mn-ea"/>
          <a:cs typeface="+mn-cs"/>
        </a:defRPr>
      </a:lvl4pPr>
      <a:lvl5pPr marL="1827016" algn="l" defTabSz="913510" rtl="0" eaLnBrk="1" latinLnBrk="0" hangingPunct="1">
        <a:defRPr sz="1800" kern="1200">
          <a:solidFill>
            <a:schemeClr val="tx1"/>
          </a:solidFill>
          <a:latin typeface="+mn-lt"/>
          <a:ea typeface="+mn-ea"/>
          <a:cs typeface="+mn-cs"/>
        </a:defRPr>
      </a:lvl5pPr>
      <a:lvl6pPr marL="2283773" algn="l" defTabSz="913510" rtl="0" eaLnBrk="1" latinLnBrk="0" hangingPunct="1">
        <a:defRPr sz="1800" kern="1200">
          <a:solidFill>
            <a:schemeClr val="tx1"/>
          </a:solidFill>
          <a:latin typeface="+mn-lt"/>
          <a:ea typeface="+mn-ea"/>
          <a:cs typeface="+mn-cs"/>
        </a:defRPr>
      </a:lvl6pPr>
      <a:lvl7pPr marL="2740529" algn="l" defTabSz="913510" rtl="0" eaLnBrk="1" latinLnBrk="0" hangingPunct="1">
        <a:defRPr sz="1800" kern="1200">
          <a:solidFill>
            <a:schemeClr val="tx1"/>
          </a:solidFill>
          <a:latin typeface="+mn-lt"/>
          <a:ea typeface="+mn-ea"/>
          <a:cs typeface="+mn-cs"/>
        </a:defRPr>
      </a:lvl7pPr>
      <a:lvl8pPr marL="3197284" algn="l" defTabSz="913510" rtl="0" eaLnBrk="1" latinLnBrk="0" hangingPunct="1">
        <a:defRPr sz="1800" kern="1200">
          <a:solidFill>
            <a:schemeClr val="tx1"/>
          </a:solidFill>
          <a:latin typeface="+mn-lt"/>
          <a:ea typeface="+mn-ea"/>
          <a:cs typeface="+mn-cs"/>
        </a:defRPr>
      </a:lvl8pPr>
      <a:lvl9pPr marL="3654037" algn="l" defTabSz="91351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350" tIns="45678" rIns="91350" bIns="4567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350" tIns="45678" rIns="91350" bIns="4567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350" tIns="45678" rIns="91350" bIns="45678" rtlCol="0" anchor="ctr"/>
          <a:lstStyle>
            <a:lvl1pPr algn="l">
              <a:defRPr sz="1200">
                <a:solidFill>
                  <a:schemeClr val="tx1">
                    <a:tint val="75000"/>
                  </a:schemeClr>
                </a:solidFill>
              </a:defRPr>
            </a:lvl1pPr>
          </a:lstStyle>
          <a:p>
            <a:pPr fontAlgn="auto">
              <a:spcBef>
                <a:spcPts val="0"/>
              </a:spcBef>
              <a:spcAft>
                <a:spcPts val="0"/>
              </a:spcAft>
            </a:pPr>
            <a:fld id="{794CFE4B-17F2-49B1-A8CD-48A7230178BE}" type="datetimeFigureOut">
              <a:rPr lang="en-US" smtClean="0">
                <a:solidFill>
                  <a:prstClr val="black">
                    <a:tint val="75000"/>
                  </a:prstClr>
                </a:solidFill>
                <a:latin typeface="Calibri"/>
                <a:ea typeface="+mn-ea"/>
              </a:rPr>
              <a:pPr fontAlgn="auto">
                <a:spcBef>
                  <a:spcPts val="0"/>
                </a:spcBef>
                <a:spcAft>
                  <a:spcPts val="0"/>
                </a:spcAft>
              </a:pPr>
              <a:t>3/14/2023</a:t>
            </a:fld>
            <a:endParaRPr lang="en-US">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350" tIns="45678" rIns="91350" bIns="45678"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350" tIns="45678" rIns="91350" bIns="45678" rtlCol="0" anchor="ctr"/>
          <a:lstStyle>
            <a:lvl1pPr algn="r">
              <a:defRPr sz="1200">
                <a:solidFill>
                  <a:schemeClr val="tx1">
                    <a:tint val="75000"/>
                  </a:schemeClr>
                </a:solidFill>
              </a:defRPr>
            </a:lvl1pPr>
          </a:lstStyle>
          <a:p>
            <a:pPr fontAlgn="auto">
              <a:spcBef>
                <a:spcPts val="0"/>
              </a:spcBef>
              <a:spcAft>
                <a:spcPts val="0"/>
              </a:spcAft>
            </a:pPr>
            <a:fld id="{F043A558-56C3-499B-89A2-59E5853E6BB4}" type="slidenum">
              <a:rPr lang="en-US" smtClean="0">
                <a:solidFill>
                  <a:prstClr val="black">
                    <a:tint val="75000"/>
                  </a:prstClr>
                </a:solidFill>
                <a:latin typeface="Calibri"/>
                <a:ea typeface="+mn-ea"/>
              </a:rPr>
              <a:pPr fontAlgn="auto">
                <a:spcBef>
                  <a:spcPts val="0"/>
                </a:spcBef>
                <a:spcAft>
                  <a:spcPts val="0"/>
                </a:spcAft>
              </a:pPr>
              <a:t>‹#›</a:t>
            </a:fld>
            <a:endParaRPr lang="en-US">
              <a:solidFill>
                <a:prstClr val="black">
                  <a:tint val="75000"/>
                </a:prstClr>
              </a:solidFill>
              <a:latin typeface="Calibri"/>
              <a:ea typeface="+mn-ea"/>
            </a:endParaRPr>
          </a:p>
        </p:txBody>
      </p:sp>
    </p:spTree>
    <p:extLst>
      <p:ext uri="{BB962C8B-B14F-4D97-AF65-F5344CB8AC3E}">
        <p14:creationId xmlns:p14="http://schemas.microsoft.com/office/powerpoint/2010/main" val="396258182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iming>
    <p:tnLst>
      <p:par>
        <p:cTn id="1" dur="indefinite" restart="never" nodeType="tmRoot"/>
      </p:par>
    </p:tnLst>
  </p:timing>
  <p:txStyles>
    <p:titleStyle>
      <a:lvl1pPr algn="ctr" defTabSz="913510" rtl="0" eaLnBrk="1" latinLnBrk="0" hangingPunct="1">
        <a:spcBef>
          <a:spcPct val="0"/>
        </a:spcBef>
        <a:buNone/>
        <a:defRPr sz="4400" kern="1200">
          <a:solidFill>
            <a:schemeClr val="tx1"/>
          </a:solidFill>
          <a:latin typeface="+mj-lt"/>
          <a:ea typeface="+mj-ea"/>
          <a:cs typeface="+mj-cs"/>
        </a:defRPr>
      </a:lvl1pPr>
    </p:titleStyle>
    <p:bodyStyle>
      <a:lvl1pPr marL="342563" indent="-342563" algn="l" defTabSz="91351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226" indent="-285471" algn="l" defTabSz="91351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1889" indent="-228378" algn="l" defTabSz="91351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64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397"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150"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0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659"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12"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10" rtl="0" eaLnBrk="1" latinLnBrk="0" hangingPunct="1">
        <a:defRPr sz="1800" kern="1200">
          <a:solidFill>
            <a:schemeClr val="tx1"/>
          </a:solidFill>
          <a:latin typeface="+mn-lt"/>
          <a:ea typeface="+mn-ea"/>
          <a:cs typeface="+mn-cs"/>
        </a:defRPr>
      </a:lvl1pPr>
      <a:lvl2pPr marL="456755" algn="l" defTabSz="913510" rtl="0" eaLnBrk="1" latinLnBrk="0" hangingPunct="1">
        <a:defRPr sz="1800" kern="1200">
          <a:solidFill>
            <a:schemeClr val="tx1"/>
          </a:solidFill>
          <a:latin typeface="+mn-lt"/>
          <a:ea typeface="+mn-ea"/>
          <a:cs typeface="+mn-cs"/>
        </a:defRPr>
      </a:lvl2pPr>
      <a:lvl3pPr marL="913510" algn="l" defTabSz="913510" rtl="0" eaLnBrk="1" latinLnBrk="0" hangingPunct="1">
        <a:defRPr sz="1800" kern="1200">
          <a:solidFill>
            <a:schemeClr val="tx1"/>
          </a:solidFill>
          <a:latin typeface="+mn-lt"/>
          <a:ea typeface="+mn-ea"/>
          <a:cs typeface="+mn-cs"/>
        </a:defRPr>
      </a:lvl3pPr>
      <a:lvl4pPr marL="1370263" algn="l" defTabSz="913510" rtl="0" eaLnBrk="1" latinLnBrk="0" hangingPunct="1">
        <a:defRPr sz="1800" kern="1200">
          <a:solidFill>
            <a:schemeClr val="tx1"/>
          </a:solidFill>
          <a:latin typeface="+mn-lt"/>
          <a:ea typeface="+mn-ea"/>
          <a:cs typeface="+mn-cs"/>
        </a:defRPr>
      </a:lvl4pPr>
      <a:lvl5pPr marL="1827016" algn="l" defTabSz="913510" rtl="0" eaLnBrk="1" latinLnBrk="0" hangingPunct="1">
        <a:defRPr sz="1800" kern="1200">
          <a:solidFill>
            <a:schemeClr val="tx1"/>
          </a:solidFill>
          <a:latin typeface="+mn-lt"/>
          <a:ea typeface="+mn-ea"/>
          <a:cs typeface="+mn-cs"/>
        </a:defRPr>
      </a:lvl5pPr>
      <a:lvl6pPr marL="2283773" algn="l" defTabSz="913510" rtl="0" eaLnBrk="1" latinLnBrk="0" hangingPunct="1">
        <a:defRPr sz="1800" kern="1200">
          <a:solidFill>
            <a:schemeClr val="tx1"/>
          </a:solidFill>
          <a:latin typeface="+mn-lt"/>
          <a:ea typeface="+mn-ea"/>
          <a:cs typeface="+mn-cs"/>
        </a:defRPr>
      </a:lvl6pPr>
      <a:lvl7pPr marL="2740529" algn="l" defTabSz="913510" rtl="0" eaLnBrk="1" latinLnBrk="0" hangingPunct="1">
        <a:defRPr sz="1800" kern="1200">
          <a:solidFill>
            <a:schemeClr val="tx1"/>
          </a:solidFill>
          <a:latin typeface="+mn-lt"/>
          <a:ea typeface="+mn-ea"/>
          <a:cs typeface="+mn-cs"/>
        </a:defRPr>
      </a:lvl7pPr>
      <a:lvl8pPr marL="3197284" algn="l" defTabSz="913510" rtl="0" eaLnBrk="1" latinLnBrk="0" hangingPunct="1">
        <a:defRPr sz="1800" kern="1200">
          <a:solidFill>
            <a:schemeClr val="tx1"/>
          </a:solidFill>
          <a:latin typeface="+mn-lt"/>
          <a:ea typeface="+mn-ea"/>
          <a:cs typeface="+mn-cs"/>
        </a:defRPr>
      </a:lvl8pPr>
      <a:lvl9pPr marL="3654037" algn="l" defTabSz="91351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350" tIns="45678" rIns="91350" bIns="4567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350" tIns="45678" rIns="91350" bIns="4567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350" tIns="45678" rIns="91350" bIns="45678" rtlCol="0" anchor="ctr"/>
          <a:lstStyle>
            <a:lvl1pPr algn="l">
              <a:defRPr sz="1200">
                <a:solidFill>
                  <a:schemeClr val="tx1">
                    <a:tint val="75000"/>
                  </a:schemeClr>
                </a:solidFill>
              </a:defRPr>
            </a:lvl1pPr>
          </a:lstStyle>
          <a:p>
            <a:pPr fontAlgn="auto">
              <a:spcBef>
                <a:spcPts val="0"/>
              </a:spcBef>
              <a:spcAft>
                <a:spcPts val="0"/>
              </a:spcAft>
            </a:pPr>
            <a:fld id="{794CFE4B-17F2-49B1-A8CD-48A7230178BE}" type="datetimeFigureOut">
              <a:rPr lang="en-US" smtClean="0">
                <a:solidFill>
                  <a:prstClr val="black">
                    <a:tint val="75000"/>
                  </a:prstClr>
                </a:solidFill>
                <a:latin typeface="Calibri"/>
                <a:ea typeface="+mn-ea"/>
              </a:rPr>
              <a:pPr fontAlgn="auto">
                <a:spcBef>
                  <a:spcPts val="0"/>
                </a:spcBef>
                <a:spcAft>
                  <a:spcPts val="0"/>
                </a:spcAft>
              </a:pPr>
              <a:t>3/14/2023</a:t>
            </a:fld>
            <a:endParaRPr lang="en-US">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350" tIns="45678" rIns="91350" bIns="45678"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350" tIns="45678" rIns="91350" bIns="45678" rtlCol="0" anchor="ctr"/>
          <a:lstStyle>
            <a:lvl1pPr algn="r">
              <a:defRPr sz="1200">
                <a:solidFill>
                  <a:schemeClr val="tx1">
                    <a:tint val="75000"/>
                  </a:schemeClr>
                </a:solidFill>
              </a:defRPr>
            </a:lvl1pPr>
          </a:lstStyle>
          <a:p>
            <a:pPr fontAlgn="auto">
              <a:spcBef>
                <a:spcPts val="0"/>
              </a:spcBef>
              <a:spcAft>
                <a:spcPts val="0"/>
              </a:spcAft>
            </a:pPr>
            <a:fld id="{F043A558-56C3-499B-89A2-59E5853E6BB4}" type="slidenum">
              <a:rPr lang="en-US" smtClean="0">
                <a:solidFill>
                  <a:prstClr val="black">
                    <a:tint val="75000"/>
                  </a:prstClr>
                </a:solidFill>
                <a:latin typeface="Calibri"/>
                <a:ea typeface="+mn-ea"/>
              </a:rPr>
              <a:pPr fontAlgn="auto">
                <a:spcBef>
                  <a:spcPts val="0"/>
                </a:spcBef>
                <a:spcAft>
                  <a:spcPts val="0"/>
                </a:spcAft>
              </a:pPr>
              <a:t>‹#›</a:t>
            </a:fld>
            <a:endParaRPr lang="en-US">
              <a:solidFill>
                <a:prstClr val="black">
                  <a:tint val="75000"/>
                </a:prstClr>
              </a:solidFill>
              <a:latin typeface="Calibri"/>
              <a:ea typeface="+mn-ea"/>
            </a:endParaRPr>
          </a:p>
        </p:txBody>
      </p:sp>
      <p:sp>
        <p:nvSpPr>
          <p:cNvPr id="9" name="TextBox 8"/>
          <p:cNvSpPr txBox="1"/>
          <p:nvPr userDrawn="1"/>
        </p:nvSpPr>
        <p:spPr>
          <a:xfrm>
            <a:off x="8448367" y="4932896"/>
            <a:ext cx="766375" cy="246136"/>
          </a:xfrm>
          <a:prstGeom prst="rect">
            <a:avLst/>
          </a:prstGeom>
          <a:noFill/>
        </p:spPr>
        <p:txBody>
          <a:bodyPr wrap="none" lIns="91350" tIns="45678" rIns="91350" bIns="45678" rtlCol="0">
            <a:spAutoFit/>
          </a:bodyPr>
          <a:lstStyle/>
          <a:p>
            <a:pPr fontAlgn="auto">
              <a:spcBef>
                <a:spcPts val="0"/>
              </a:spcBef>
              <a:spcAft>
                <a:spcPts val="0"/>
              </a:spcAft>
            </a:pPr>
            <a:r>
              <a:rPr lang="en-US" sz="1000" dirty="0" smtClean="0">
                <a:solidFill>
                  <a:prstClr val="black"/>
                </a:solidFill>
                <a:latin typeface="Calibri"/>
                <a:ea typeface="+mn-ea"/>
              </a:rPr>
              <a:t>Andrew Ng</a:t>
            </a:r>
            <a:endParaRPr lang="en-US" sz="1000" dirty="0">
              <a:solidFill>
                <a:prstClr val="black"/>
              </a:solidFill>
              <a:latin typeface="Calibri"/>
              <a:ea typeface="+mn-ea"/>
            </a:endParaRPr>
          </a:p>
        </p:txBody>
      </p:sp>
    </p:spTree>
    <p:extLst>
      <p:ext uri="{BB962C8B-B14F-4D97-AF65-F5344CB8AC3E}">
        <p14:creationId xmlns:p14="http://schemas.microsoft.com/office/powerpoint/2010/main" val="401825134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iming>
    <p:tnLst>
      <p:par>
        <p:cTn id="1" dur="indefinite" restart="never" nodeType="tmRoot"/>
      </p:par>
    </p:tnLst>
  </p:timing>
  <p:txStyles>
    <p:titleStyle>
      <a:lvl1pPr algn="ctr" defTabSz="913510" rtl="0" eaLnBrk="1" latinLnBrk="0" hangingPunct="1">
        <a:spcBef>
          <a:spcPct val="0"/>
        </a:spcBef>
        <a:buNone/>
        <a:defRPr sz="4400" kern="1200">
          <a:solidFill>
            <a:schemeClr val="tx1"/>
          </a:solidFill>
          <a:latin typeface="+mj-lt"/>
          <a:ea typeface="+mj-ea"/>
          <a:cs typeface="+mj-cs"/>
        </a:defRPr>
      </a:lvl1pPr>
    </p:titleStyle>
    <p:bodyStyle>
      <a:lvl1pPr marL="342563" indent="-342563" algn="l" defTabSz="91351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226" indent="-285471" algn="l" defTabSz="91351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1889" indent="-228378" algn="l" defTabSz="91351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64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397"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150"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0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659"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12"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10" rtl="0" eaLnBrk="1" latinLnBrk="0" hangingPunct="1">
        <a:defRPr sz="1800" kern="1200">
          <a:solidFill>
            <a:schemeClr val="tx1"/>
          </a:solidFill>
          <a:latin typeface="+mn-lt"/>
          <a:ea typeface="+mn-ea"/>
          <a:cs typeface="+mn-cs"/>
        </a:defRPr>
      </a:lvl1pPr>
      <a:lvl2pPr marL="456755" algn="l" defTabSz="913510" rtl="0" eaLnBrk="1" latinLnBrk="0" hangingPunct="1">
        <a:defRPr sz="1800" kern="1200">
          <a:solidFill>
            <a:schemeClr val="tx1"/>
          </a:solidFill>
          <a:latin typeface="+mn-lt"/>
          <a:ea typeface="+mn-ea"/>
          <a:cs typeface="+mn-cs"/>
        </a:defRPr>
      </a:lvl2pPr>
      <a:lvl3pPr marL="913510" algn="l" defTabSz="913510" rtl="0" eaLnBrk="1" latinLnBrk="0" hangingPunct="1">
        <a:defRPr sz="1800" kern="1200">
          <a:solidFill>
            <a:schemeClr val="tx1"/>
          </a:solidFill>
          <a:latin typeface="+mn-lt"/>
          <a:ea typeface="+mn-ea"/>
          <a:cs typeface="+mn-cs"/>
        </a:defRPr>
      </a:lvl3pPr>
      <a:lvl4pPr marL="1370263" algn="l" defTabSz="913510" rtl="0" eaLnBrk="1" latinLnBrk="0" hangingPunct="1">
        <a:defRPr sz="1800" kern="1200">
          <a:solidFill>
            <a:schemeClr val="tx1"/>
          </a:solidFill>
          <a:latin typeface="+mn-lt"/>
          <a:ea typeface="+mn-ea"/>
          <a:cs typeface="+mn-cs"/>
        </a:defRPr>
      </a:lvl4pPr>
      <a:lvl5pPr marL="1827016" algn="l" defTabSz="913510" rtl="0" eaLnBrk="1" latinLnBrk="0" hangingPunct="1">
        <a:defRPr sz="1800" kern="1200">
          <a:solidFill>
            <a:schemeClr val="tx1"/>
          </a:solidFill>
          <a:latin typeface="+mn-lt"/>
          <a:ea typeface="+mn-ea"/>
          <a:cs typeface="+mn-cs"/>
        </a:defRPr>
      </a:lvl5pPr>
      <a:lvl6pPr marL="2283773" algn="l" defTabSz="913510" rtl="0" eaLnBrk="1" latinLnBrk="0" hangingPunct="1">
        <a:defRPr sz="1800" kern="1200">
          <a:solidFill>
            <a:schemeClr val="tx1"/>
          </a:solidFill>
          <a:latin typeface="+mn-lt"/>
          <a:ea typeface="+mn-ea"/>
          <a:cs typeface="+mn-cs"/>
        </a:defRPr>
      </a:lvl6pPr>
      <a:lvl7pPr marL="2740529" algn="l" defTabSz="913510" rtl="0" eaLnBrk="1" latinLnBrk="0" hangingPunct="1">
        <a:defRPr sz="1800" kern="1200">
          <a:solidFill>
            <a:schemeClr val="tx1"/>
          </a:solidFill>
          <a:latin typeface="+mn-lt"/>
          <a:ea typeface="+mn-ea"/>
          <a:cs typeface="+mn-cs"/>
        </a:defRPr>
      </a:lvl7pPr>
      <a:lvl8pPr marL="3197284" algn="l" defTabSz="913510" rtl="0" eaLnBrk="1" latinLnBrk="0" hangingPunct="1">
        <a:defRPr sz="1800" kern="1200">
          <a:solidFill>
            <a:schemeClr val="tx1"/>
          </a:solidFill>
          <a:latin typeface="+mn-lt"/>
          <a:ea typeface="+mn-ea"/>
          <a:cs typeface="+mn-cs"/>
        </a:defRPr>
      </a:lvl8pPr>
      <a:lvl9pPr marL="3654037" algn="l" defTabSz="91351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350" tIns="45678" rIns="91350" bIns="4567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350" tIns="45678" rIns="91350" bIns="4567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350" tIns="45678" rIns="91350" bIns="45678" rtlCol="0" anchor="ctr"/>
          <a:lstStyle>
            <a:lvl1pPr algn="l">
              <a:defRPr sz="1200">
                <a:solidFill>
                  <a:schemeClr val="tx1">
                    <a:tint val="75000"/>
                  </a:schemeClr>
                </a:solidFill>
              </a:defRPr>
            </a:lvl1pPr>
          </a:lstStyle>
          <a:p>
            <a:pPr fontAlgn="auto">
              <a:spcBef>
                <a:spcPts val="0"/>
              </a:spcBef>
              <a:spcAft>
                <a:spcPts val="0"/>
              </a:spcAft>
            </a:pPr>
            <a:fld id="{794CFE4B-17F2-49B1-A8CD-48A7230178BE}" type="datetimeFigureOut">
              <a:rPr lang="en-US" smtClean="0">
                <a:solidFill>
                  <a:prstClr val="black">
                    <a:tint val="75000"/>
                  </a:prstClr>
                </a:solidFill>
                <a:latin typeface="Calibri"/>
                <a:ea typeface="+mn-ea"/>
              </a:rPr>
              <a:pPr fontAlgn="auto">
                <a:spcBef>
                  <a:spcPts val="0"/>
                </a:spcBef>
                <a:spcAft>
                  <a:spcPts val="0"/>
                </a:spcAft>
              </a:pPr>
              <a:t>3/14/2023</a:t>
            </a:fld>
            <a:endParaRPr lang="en-US">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350" tIns="45678" rIns="91350" bIns="45678"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350" tIns="45678" rIns="91350" bIns="45678" rtlCol="0" anchor="ctr"/>
          <a:lstStyle>
            <a:lvl1pPr algn="r">
              <a:defRPr sz="1200">
                <a:solidFill>
                  <a:schemeClr val="tx1">
                    <a:tint val="75000"/>
                  </a:schemeClr>
                </a:solidFill>
              </a:defRPr>
            </a:lvl1pPr>
          </a:lstStyle>
          <a:p>
            <a:pPr fontAlgn="auto">
              <a:spcBef>
                <a:spcPts val="0"/>
              </a:spcBef>
              <a:spcAft>
                <a:spcPts val="0"/>
              </a:spcAft>
            </a:pPr>
            <a:fld id="{F043A558-56C3-499B-89A2-59E5853E6BB4}" type="slidenum">
              <a:rPr lang="en-US" smtClean="0">
                <a:solidFill>
                  <a:prstClr val="black">
                    <a:tint val="75000"/>
                  </a:prstClr>
                </a:solidFill>
                <a:latin typeface="Calibri"/>
                <a:ea typeface="+mn-ea"/>
              </a:rPr>
              <a:pPr fontAlgn="auto">
                <a:spcBef>
                  <a:spcPts val="0"/>
                </a:spcBef>
                <a:spcAft>
                  <a:spcPts val="0"/>
                </a:spcAft>
              </a:pPr>
              <a:t>‹#›</a:t>
            </a:fld>
            <a:endParaRPr lang="en-US">
              <a:solidFill>
                <a:prstClr val="black">
                  <a:tint val="75000"/>
                </a:prstClr>
              </a:solidFill>
              <a:latin typeface="Calibri"/>
              <a:ea typeface="+mn-ea"/>
            </a:endParaRPr>
          </a:p>
        </p:txBody>
      </p:sp>
      <p:sp>
        <p:nvSpPr>
          <p:cNvPr id="9" name="TextBox 8"/>
          <p:cNvSpPr txBox="1"/>
          <p:nvPr userDrawn="1"/>
        </p:nvSpPr>
        <p:spPr>
          <a:xfrm>
            <a:off x="8448367" y="4932896"/>
            <a:ext cx="766375" cy="246136"/>
          </a:xfrm>
          <a:prstGeom prst="rect">
            <a:avLst/>
          </a:prstGeom>
          <a:noFill/>
        </p:spPr>
        <p:txBody>
          <a:bodyPr wrap="none" lIns="91350" tIns="45678" rIns="91350" bIns="45678" rtlCol="0">
            <a:spAutoFit/>
          </a:bodyPr>
          <a:lstStyle/>
          <a:p>
            <a:pPr fontAlgn="auto">
              <a:spcBef>
                <a:spcPts val="0"/>
              </a:spcBef>
              <a:spcAft>
                <a:spcPts val="0"/>
              </a:spcAft>
            </a:pPr>
            <a:r>
              <a:rPr lang="en-US" sz="1000" dirty="0" smtClean="0">
                <a:solidFill>
                  <a:prstClr val="black"/>
                </a:solidFill>
                <a:latin typeface="Calibri"/>
                <a:ea typeface="+mn-ea"/>
              </a:rPr>
              <a:t>Andrew Ng</a:t>
            </a:r>
            <a:endParaRPr lang="en-US" sz="1000" dirty="0">
              <a:solidFill>
                <a:prstClr val="black"/>
              </a:solidFill>
              <a:latin typeface="Calibri"/>
              <a:ea typeface="+mn-ea"/>
            </a:endParaRPr>
          </a:p>
        </p:txBody>
      </p:sp>
    </p:spTree>
    <p:extLst>
      <p:ext uri="{BB962C8B-B14F-4D97-AF65-F5344CB8AC3E}">
        <p14:creationId xmlns:p14="http://schemas.microsoft.com/office/powerpoint/2010/main" val="320016880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txStyles>
    <p:titleStyle>
      <a:lvl1pPr algn="ctr" defTabSz="913510" rtl="0" eaLnBrk="1" latinLnBrk="0" hangingPunct="1">
        <a:spcBef>
          <a:spcPct val="0"/>
        </a:spcBef>
        <a:buNone/>
        <a:defRPr sz="4400" kern="1200">
          <a:solidFill>
            <a:schemeClr val="tx1"/>
          </a:solidFill>
          <a:latin typeface="+mj-lt"/>
          <a:ea typeface="+mj-ea"/>
          <a:cs typeface="+mj-cs"/>
        </a:defRPr>
      </a:lvl1pPr>
    </p:titleStyle>
    <p:bodyStyle>
      <a:lvl1pPr marL="342563" indent="-342563" algn="l" defTabSz="91351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226" indent="-285471" algn="l" defTabSz="91351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1889" indent="-228378" algn="l" defTabSz="91351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64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397"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150"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0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659"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12"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10" rtl="0" eaLnBrk="1" latinLnBrk="0" hangingPunct="1">
        <a:defRPr sz="1800" kern="1200">
          <a:solidFill>
            <a:schemeClr val="tx1"/>
          </a:solidFill>
          <a:latin typeface="+mn-lt"/>
          <a:ea typeface="+mn-ea"/>
          <a:cs typeface="+mn-cs"/>
        </a:defRPr>
      </a:lvl1pPr>
      <a:lvl2pPr marL="456755" algn="l" defTabSz="913510" rtl="0" eaLnBrk="1" latinLnBrk="0" hangingPunct="1">
        <a:defRPr sz="1800" kern="1200">
          <a:solidFill>
            <a:schemeClr val="tx1"/>
          </a:solidFill>
          <a:latin typeface="+mn-lt"/>
          <a:ea typeface="+mn-ea"/>
          <a:cs typeface="+mn-cs"/>
        </a:defRPr>
      </a:lvl2pPr>
      <a:lvl3pPr marL="913510" algn="l" defTabSz="913510" rtl="0" eaLnBrk="1" latinLnBrk="0" hangingPunct="1">
        <a:defRPr sz="1800" kern="1200">
          <a:solidFill>
            <a:schemeClr val="tx1"/>
          </a:solidFill>
          <a:latin typeface="+mn-lt"/>
          <a:ea typeface="+mn-ea"/>
          <a:cs typeface="+mn-cs"/>
        </a:defRPr>
      </a:lvl3pPr>
      <a:lvl4pPr marL="1370263" algn="l" defTabSz="913510" rtl="0" eaLnBrk="1" latinLnBrk="0" hangingPunct="1">
        <a:defRPr sz="1800" kern="1200">
          <a:solidFill>
            <a:schemeClr val="tx1"/>
          </a:solidFill>
          <a:latin typeface="+mn-lt"/>
          <a:ea typeface="+mn-ea"/>
          <a:cs typeface="+mn-cs"/>
        </a:defRPr>
      </a:lvl4pPr>
      <a:lvl5pPr marL="1827016" algn="l" defTabSz="913510" rtl="0" eaLnBrk="1" latinLnBrk="0" hangingPunct="1">
        <a:defRPr sz="1800" kern="1200">
          <a:solidFill>
            <a:schemeClr val="tx1"/>
          </a:solidFill>
          <a:latin typeface="+mn-lt"/>
          <a:ea typeface="+mn-ea"/>
          <a:cs typeface="+mn-cs"/>
        </a:defRPr>
      </a:lvl5pPr>
      <a:lvl6pPr marL="2283773" algn="l" defTabSz="913510" rtl="0" eaLnBrk="1" latinLnBrk="0" hangingPunct="1">
        <a:defRPr sz="1800" kern="1200">
          <a:solidFill>
            <a:schemeClr val="tx1"/>
          </a:solidFill>
          <a:latin typeface="+mn-lt"/>
          <a:ea typeface="+mn-ea"/>
          <a:cs typeface="+mn-cs"/>
        </a:defRPr>
      </a:lvl6pPr>
      <a:lvl7pPr marL="2740529" algn="l" defTabSz="913510" rtl="0" eaLnBrk="1" latinLnBrk="0" hangingPunct="1">
        <a:defRPr sz="1800" kern="1200">
          <a:solidFill>
            <a:schemeClr val="tx1"/>
          </a:solidFill>
          <a:latin typeface="+mn-lt"/>
          <a:ea typeface="+mn-ea"/>
          <a:cs typeface="+mn-cs"/>
        </a:defRPr>
      </a:lvl7pPr>
      <a:lvl8pPr marL="3197284" algn="l" defTabSz="913510" rtl="0" eaLnBrk="1" latinLnBrk="0" hangingPunct="1">
        <a:defRPr sz="1800" kern="1200">
          <a:solidFill>
            <a:schemeClr val="tx1"/>
          </a:solidFill>
          <a:latin typeface="+mn-lt"/>
          <a:ea typeface="+mn-ea"/>
          <a:cs typeface="+mn-cs"/>
        </a:defRPr>
      </a:lvl8pPr>
      <a:lvl9pPr marL="3654037" algn="l" defTabSz="91351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350" tIns="45678" rIns="91350" bIns="4567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350" tIns="45678" rIns="91350" bIns="4567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350" tIns="45678" rIns="91350" bIns="45678" rtlCol="0" anchor="ctr"/>
          <a:lstStyle>
            <a:lvl1pPr algn="l">
              <a:defRPr sz="1200">
                <a:solidFill>
                  <a:schemeClr val="tx1">
                    <a:tint val="75000"/>
                  </a:schemeClr>
                </a:solidFill>
              </a:defRPr>
            </a:lvl1pPr>
          </a:lstStyle>
          <a:p>
            <a:pPr fontAlgn="auto">
              <a:spcBef>
                <a:spcPts val="0"/>
              </a:spcBef>
              <a:spcAft>
                <a:spcPts val="0"/>
              </a:spcAft>
            </a:pPr>
            <a:fld id="{794CFE4B-17F2-49B1-A8CD-48A7230178BE}" type="datetimeFigureOut">
              <a:rPr lang="en-US" smtClean="0">
                <a:solidFill>
                  <a:prstClr val="black">
                    <a:tint val="75000"/>
                  </a:prstClr>
                </a:solidFill>
                <a:latin typeface="Calibri"/>
                <a:ea typeface="+mn-ea"/>
              </a:rPr>
              <a:pPr fontAlgn="auto">
                <a:spcBef>
                  <a:spcPts val="0"/>
                </a:spcBef>
                <a:spcAft>
                  <a:spcPts val="0"/>
                </a:spcAft>
              </a:pPr>
              <a:t>3/14/2023</a:t>
            </a:fld>
            <a:endParaRPr lang="en-US">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350" tIns="45678" rIns="91350" bIns="45678"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350" tIns="45678" rIns="91350" bIns="45678" rtlCol="0" anchor="ctr"/>
          <a:lstStyle>
            <a:lvl1pPr algn="r">
              <a:defRPr sz="1200">
                <a:solidFill>
                  <a:schemeClr val="tx1">
                    <a:tint val="75000"/>
                  </a:schemeClr>
                </a:solidFill>
              </a:defRPr>
            </a:lvl1pPr>
          </a:lstStyle>
          <a:p>
            <a:pPr fontAlgn="auto">
              <a:spcBef>
                <a:spcPts val="0"/>
              </a:spcBef>
              <a:spcAft>
                <a:spcPts val="0"/>
              </a:spcAft>
            </a:pPr>
            <a:fld id="{F043A558-56C3-499B-89A2-59E5853E6BB4}" type="slidenum">
              <a:rPr lang="en-US" smtClean="0">
                <a:solidFill>
                  <a:prstClr val="black">
                    <a:tint val="75000"/>
                  </a:prstClr>
                </a:solidFill>
                <a:latin typeface="Calibri"/>
                <a:ea typeface="+mn-ea"/>
              </a:rPr>
              <a:pPr fontAlgn="auto">
                <a:spcBef>
                  <a:spcPts val="0"/>
                </a:spcBef>
                <a:spcAft>
                  <a:spcPts val="0"/>
                </a:spcAft>
              </a:pPr>
              <a:t>‹#›</a:t>
            </a:fld>
            <a:endParaRPr lang="en-US">
              <a:solidFill>
                <a:prstClr val="black">
                  <a:tint val="75000"/>
                </a:prstClr>
              </a:solidFill>
              <a:latin typeface="Calibri"/>
              <a:ea typeface="+mn-ea"/>
            </a:endParaRPr>
          </a:p>
        </p:txBody>
      </p:sp>
      <p:sp>
        <p:nvSpPr>
          <p:cNvPr id="9" name="TextBox 8"/>
          <p:cNvSpPr txBox="1"/>
          <p:nvPr userDrawn="1"/>
        </p:nvSpPr>
        <p:spPr>
          <a:xfrm>
            <a:off x="8448367" y="4932896"/>
            <a:ext cx="766375" cy="246136"/>
          </a:xfrm>
          <a:prstGeom prst="rect">
            <a:avLst/>
          </a:prstGeom>
          <a:noFill/>
        </p:spPr>
        <p:txBody>
          <a:bodyPr wrap="none" lIns="91350" tIns="45678" rIns="91350" bIns="45678" rtlCol="0">
            <a:spAutoFit/>
          </a:bodyPr>
          <a:lstStyle/>
          <a:p>
            <a:pPr fontAlgn="auto">
              <a:spcBef>
                <a:spcPts val="0"/>
              </a:spcBef>
              <a:spcAft>
                <a:spcPts val="0"/>
              </a:spcAft>
            </a:pPr>
            <a:r>
              <a:rPr lang="en-US" sz="1000" dirty="0" smtClean="0">
                <a:solidFill>
                  <a:prstClr val="black"/>
                </a:solidFill>
                <a:latin typeface="Calibri"/>
                <a:ea typeface="+mn-ea"/>
              </a:rPr>
              <a:t>Andrew Ng</a:t>
            </a:r>
            <a:endParaRPr lang="en-US" sz="1000" dirty="0">
              <a:solidFill>
                <a:prstClr val="black"/>
              </a:solidFill>
              <a:latin typeface="Calibri"/>
              <a:ea typeface="+mn-ea"/>
            </a:endParaRPr>
          </a:p>
        </p:txBody>
      </p:sp>
    </p:spTree>
    <p:extLst>
      <p:ext uri="{BB962C8B-B14F-4D97-AF65-F5344CB8AC3E}">
        <p14:creationId xmlns:p14="http://schemas.microsoft.com/office/powerpoint/2010/main" val="43257526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iming>
    <p:tnLst>
      <p:par>
        <p:cTn id="1" dur="indefinite" restart="never" nodeType="tmRoot"/>
      </p:par>
    </p:tnLst>
  </p:timing>
  <p:txStyles>
    <p:titleStyle>
      <a:lvl1pPr algn="ctr" defTabSz="913510" rtl="0" eaLnBrk="1" latinLnBrk="0" hangingPunct="1">
        <a:spcBef>
          <a:spcPct val="0"/>
        </a:spcBef>
        <a:buNone/>
        <a:defRPr sz="4400" kern="1200">
          <a:solidFill>
            <a:schemeClr val="tx1"/>
          </a:solidFill>
          <a:latin typeface="+mj-lt"/>
          <a:ea typeface="+mj-ea"/>
          <a:cs typeface="+mj-cs"/>
        </a:defRPr>
      </a:lvl1pPr>
    </p:titleStyle>
    <p:bodyStyle>
      <a:lvl1pPr marL="342563" indent="-342563" algn="l" defTabSz="91351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226" indent="-285471" algn="l" defTabSz="91351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1889" indent="-228378" algn="l" defTabSz="91351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64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397"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150"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01"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659"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12" indent="-228378" algn="l" defTabSz="9135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10" rtl="0" eaLnBrk="1" latinLnBrk="0" hangingPunct="1">
        <a:defRPr sz="1800" kern="1200">
          <a:solidFill>
            <a:schemeClr val="tx1"/>
          </a:solidFill>
          <a:latin typeface="+mn-lt"/>
          <a:ea typeface="+mn-ea"/>
          <a:cs typeface="+mn-cs"/>
        </a:defRPr>
      </a:lvl1pPr>
      <a:lvl2pPr marL="456755" algn="l" defTabSz="913510" rtl="0" eaLnBrk="1" latinLnBrk="0" hangingPunct="1">
        <a:defRPr sz="1800" kern="1200">
          <a:solidFill>
            <a:schemeClr val="tx1"/>
          </a:solidFill>
          <a:latin typeface="+mn-lt"/>
          <a:ea typeface="+mn-ea"/>
          <a:cs typeface="+mn-cs"/>
        </a:defRPr>
      </a:lvl2pPr>
      <a:lvl3pPr marL="913510" algn="l" defTabSz="913510" rtl="0" eaLnBrk="1" latinLnBrk="0" hangingPunct="1">
        <a:defRPr sz="1800" kern="1200">
          <a:solidFill>
            <a:schemeClr val="tx1"/>
          </a:solidFill>
          <a:latin typeface="+mn-lt"/>
          <a:ea typeface="+mn-ea"/>
          <a:cs typeface="+mn-cs"/>
        </a:defRPr>
      </a:lvl3pPr>
      <a:lvl4pPr marL="1370263" algn="l" defTabSz="913510" rtl="0" eaLnBrk="1" latinLnBrk="0" hangingPunct="1">
        <a:defRPr sz="1800" kern="1200">
          <a:solidFill>
            <a:schemeClr val="tx1"/>
          </a:solidFill>
          <a:latin typeface="+mn-lt"/>
          <a:ea typeface="+mn-ea"/>
          <a:cs typeface="+mn-cs"/>
        </a:defRPr>
      </a:lvl4pPr>
      <a:lvl5pPr marL="1827016" algn="l" defTabSz="913510" rtl="0" eaLnBrk="1" latinLnBrk="0" hangingPunct="1">
        <a:defRPr sz="1800" kern="1200">
          <a:solidFill>
            <a:schemeClr val="tx1"/>
          </a:solidFill>
          <a:latin typeface="+mn-lt"/>
          <a:ea typeface="+mn-ea"/>
          <a:cs typeface="+mn-cs"/>
        </a:defRPr>
      </a:lvl5pPr>
      <a:lvl6pPr marL="2283773" algn="l" defTabSz="913510" rtl="0" eaLnBrk="1" latinLnBrk="0" hangingPunct="1">
        <a:defRPr sz="1800" kern="1200">
          <a:solidFill>
            <a:schemeClr val="tx1"/>
          </a:solidFill>
          <a:latin typeface="+mn-lt"/>
          <a:ea typeface="+mn-ea"/>
          <a:cs typeface="+mn-cs"/>
        </a:defRPr>
      </a:lvl6pPr>
      <a:lvl7pPr marL="2740529" algn="l" defTabSz="913510" rtl="0" eaLnBrk="1" latinLnBrk="0" hangingPunct="1">
        <a:defRPr sz="1800" kern="1200">
          <a:solidFill>
            <a:schemeClr val="tx1"/>
          </a:solidFill>
          <a:latin typeface="+mn-lt"/>
          <a:ea typeface="+mn-ea"/>
          <a:cs typeface="+mn-cs"/>
        </a:defRPr>
      </a:lvl7pPr>
      <a:lvl8pPr marL="3197284" algn="l" defTabSz="913510" rtl="0" eaLnBrk="1" latinLnBrk="0" hangingPunct="1">
        <a:defRPr sz="1800" kern="1200">
          <a:solidFill>
            <a:schemeClr val="tx1"/>
          </a:solidFill>
          <a:latin typeface="+mn-lt"/>
          <a:ea typeface="+mn-ea"/>
          <a:cs typeface="+mn-cs"/>
        </a:defRPr>
      </a:lvl8pPr>
      <a:lvl9pPr marL="3654037" algn="l" defTabSz="91351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457182" y="205014"/>
            <a:ext cx="8228763" cy="858756"/>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457182" y="1203631"/>
            <a:ext cx="8228763" cy="3394856"/>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a:ln>
                  <a:noFill/>
                </a:ln>
                <a:latin typeface="Arial"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Arial"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Arial"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Arial"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Arial"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Arial" pitchFamily="18"/>
                <a:ea typeface="DejaVu Sans" pitchFamily="2"/>
                <a:cs typeface="DejaVu Sans" pitchFamily="2"/>
              </a:defRPr>
            </a:lvl5pPr>
            <a:lvl6pPr marL="2591999" lvl="5"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6pPr>
            <a:lvl7pPr marL="3023999" lvl="6"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457171" y="4685944"/>
            <a:ext cx="2130092" cy="354671"/>
          </a:xfrm>
          <a:prstGeom prst="rect">
            <a:avLst/>
          </a:prstGeom>
          <a:noFill/>
          <a:ln>
            <a:noFill/>
          </a:ln>
        </p:spPr>
        <p:txBody>
          <a:bodyPr lIns="0" tIns="0" rIns="0" bIns="0"/>
          <a:lstStyle>
            <a:lvl1pPr lvl="0" rtl="0" hangingPunct="0">
              <a:buNone/>
              <a:tabLst/>
              <a:defRPr lang="en-US" sz="1100" kern="1200">
                <a:latin typeface="Times New Roman" pitchFamily="18"/>
                <a:ea typeface="DejaVu Sans" pitchFamily="2"/>
                <a:cs typeface="DejaVu Sans" pitchFamily="2"/>
              </a:defRPr>
            </a:lvl1pPr>
          </a:lstStyle>
          <a:p>
            <a:pPr defTabSz="739852" fontAlgn="auto">
              <a:spcBef>
                <a:spcPts val="0"/>
              </a:spcBef>
              <a:spcAft>
                <a:spcPts val="0"/>
              </a:spcAft>
            </a:pPr>
            <a:endParaRPr lang="en-US" smtClean="0">
              <a:solidFill>
                <a:prstClr val="black"/>
              </a:solidFill>
            </a:endParaRPr>
          </a:p>
        </p:txBody>
      </p:sp>
      <p:sp>
        <p:nvSpPr>
          <p:cNvPr id="5" name="Footer Placeholder 4"/>
          <p:cNvSpPr txBox="1">
            <a:spLocks noGrp="1"/>
          </p:cNvSpPr>
          <p:nvPr>
            <p:ph type="ftr" sz="quarter" idx="3"/>
          </p:nvPr>
        </p:nvSpPr>
        <p:spPr>
          <a:xfrm>
            <a:off x="3127054" y="4685944"/>
            <a:ext cx="2898142" cy="354671"/>
          </a:xfrm>
          <a:prstGeom prst="rect">
            <a:avLst/>
          </a:prstGeom>
          <a:noFill/>
          <a:ln>
            <a:noFill/>
          </a:ln>
        </p:spPr>
        <p:txBody>
          <a:bodyPr lIns="0" tIns="0" rIns="0" bIns="0"/>
          <a:lstStyle>
            <a:lvl1pPr lvl="0" algn="ctr" rtl="0" hangingPunct="0">
              <a:buNone/>
              <a:tabLst/>
              <a:defRPr lang="en-US" sz="1100" kern="1200">
                <a:latin typeface="Times New Roman" pitchFamily="18"/>
                <a:ea typeface="DejaVu Sans" pitchFamily="2"/>
                <a:cs typeface="DejaVu Sans" pitchFamily="2"/>
              </a:defRPr>
            </a:lvl1pPr>
          </a:lstStyle>
          <a:p>
            <a:pPr defTabSz="739852" fontAlgn="auto">
              <a:spcBef>
                <a:spcPts val="0"/>
              </a:spcBef>
              <a:spcAft>
                <a:spcPts val="0"/>
              </a:spcAft>
            </a:pPr>
            <a:endParaRPr lang="en-US" smtClean="0">
              <a:solidFill>
                <a:prstClr val="black"/>
              </a:solidFill>
            </a:endParaRPr>
          </a:p>
        </p:txBody>
      </p:sp>
      <p:sp>
        <p:nvSpPr>
          <p:cNvPr id="6" name="Slide Number Placeholder 5"/>
          <p:cNvSpPr txBox="1">
            <a:spLocks noGrp="1"/>
          </p:cNvSpPr>
          <p:nvPr>
            <p:ph type="sldNum" sz="quarter" idx="4"/>
          </p:nvPr>
        </p:nvSpPr>
        <p:spPr>
          <a:xfrm>
            <a:off x="6555517" y="4685944"/>
            <a:ext cx="2130092" cy="354671"/>
          </a:xfrm>
          <a:prstGeom prst="rect">
            <a:avLst/>
          </a:prstGeom>
          <a:noFill/>
          <a:ln>
            <a:noFill/>
          </a:ln>
        </p:spPr>
        <p:txBody>
          <a:bodyPr lIns="0" tIns="0" rIns="0" bIns="0"/>
          <a:lstStyle>
            <a:lvl1pPr lvl="0" algn="r" rtl="0" hangingPunct="0">
              <a:buNone/>
              <a:tabLst/>
              <a:defRPr lang="en-US" sz="1100" kern="1200">
                <a:latin typeface="Times New Roman" pitchFamily="18"/>
                <a:ea typeface="DejaVu Sans" pitchFamily="2"/>
                <a:cs typeface="DejaVu Sans" pitchFamily="2"/>
              </a:defRPr>
            </a:lvl1pPr>
          </a:lstStyle>
          <a:p>
            <a:pPr defTabSz="739852" fontAlgn="auto">
              <a:spcBef>
                <a:spcPts val="0"/>
              </a:spcBef>
              <a:spcAft>
                <a:spcPts val="0"/>
              </a:spcAft>
            </a:pPr>
            <a:fld id="{39DC1224-671F-44E9-ABBD-6930984F0DA4}" type="slidenum">
              <a:rPr lang="en-US" smtClean="0">
                <a:solidFill>
                  <a:prstClr val="black"/>
                </a:solidFill>
              </a:rPr>
              <a:pPr defTabSz="739852" fontAlgn="auto">
                <a:spcBef>
                  <a:spcPts val="0"/>
                </a:spcBef>
                <a:spcAft>
                  <a:spcPts val="0"/>
                </a:spcAft>
              </a:pPr>
              <a:t>‹#›</a:t>
            </a:fld>
            <a:endParaRPr lang="en-US" smtClean="0">
              <a:solidFill>
                <a:prstClr val="black"/>
              </a:solidFill>
            </a:endParaRPr>
          </a:p>
        </p:txBody>
      </p:sp>
    </p:spTree>
    <p:extLst>
      <p:ext uri="{BB962C8B-B14F-4D97-AF65-F5344CB8AC3E}">
        <p14:creationId xmlns:p14="http://schemas.microsoft.com/office/powerpoint/2010/main" val="206191010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rtl="0" hangingPunct="0">
        <a:tabLst/>
        <a:defRPr lang="en-US" sz="3600" b="0" i="0" u="none" strike="noStrike" kern="1200">
          <a:ln>
            <a:noFill/>
          </a:ln>
          <a:latin typeface="Arial" pitchFamily="18"/>
        </a:defRPr>
      </a:lvl1pPr>
    </p:titleStyle>
    <p:bodyStyle>
      <a:lvl1pPr rtl="0" hangingPunct="0">
        <a:spcBef>
          <a:spcPts val="0"/>
        </a:spcBef>
        <a:spcAft>
          <a:spcPts val="1148"/>
        </a:spcAft>
        <a:tabLst/>
        <a:defRPr lang="en-US" sz="2600" b="0" i="0" u="none" strike="noStrike" kern="1200">
          <a:ln>
            <a:noFill/>
          </a:ln>
          <a:latin typeface="Arial" pitchFamily="18"/>
        </a:defRPr>
      </a:lvl1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457182" y="205014"/>
            <a:ext cx="8228763" cy="858756"/>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
        <p:nvSpPr>
          <p:cNvPr id="3" name="Text Placeholder 2"/>
          <p:cNvSpPr txBox="1">
            <a:spLocks noGrp="1"/>
          </p:cNvSpPr>
          <p:nvPr>
            <p:ph type="body" idx="1"/>
          </p:nvPr>
        </p:nvSpPr>
        <p:spPr>
          <a:xfrm>
            <a:off x="457182" y="1203631"/>
            <a:ext cx="8228763" cy="3394856"/>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a:ln>
                  <a:noFill/>
                </a:ln>
                <a:latin typeface="Arial"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Arial"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Arial"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Arial"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Arial"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Arial" pitchFamily="18"/>
                <a:ea typeface="DejaVu Sans" pitchFamily="2"/>
                <a:cs typeface="DejaVu Sans" pitchFamily="2"/>
              </a:defRPr>
            </a:lvl5pPr>
            <a:lvl6pPr marL="2591999" lvl="5"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6pPr>
            <a:lvl7pPr marL="3023999" lvl="6"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Arial" pitchFamily="18"/>
                <a:ea typeface="DejaVu Sans" pitchFamily="2"/>
                <a:cs typeface="DejaVu Sans"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457171" y="4685943"/>
            <a:ext cx="2130092" cy="354671"/>
          </a:xfrm>
          <a:prstGeom prst="rect">
            <a:avLst/>
          </a:prstGeom>
          <a:noFill/>
          <a:ln>
            <a:noFill/>
          </a:ln>
        </p:spPr>
        <p:txBody>
          <a:bodyPr lIns="0" tIns="0" rIns="0" bIns="0"/>
          <a:lstStyle>
            <a:lvl1pPr lvl="0" rtl="0" hangingPunct="0">
              <a:buNone/>
              <a:tabLst/>
              <a:defRPr lang="en-US" sz="1100" kern="1200">
                <a:latin typeface="Times New Roman" pitchFamily="18"/>
                <a:ea typeface="DejaVu Sans" pitchFamily="2"/>
                <a:cs typeface="DejaVu Sans" pitchFamily="2"/>
              </a:defRPr>
            </a:lvl1pPr>
          </a:lstStyle>
          <a:p>
            <a:pPr defTabSz="739924" fontAlgn="auto">
              <a:spcBef>
                <a:spcPts val="0"/>
              </a:spcBef>
              <a:spcAft>
                <a:spcPts val="0"/>
              </a:spcAft>
            </a:pPr>
            <a:endParaRPr lang="en-US" smtClean="0">
              <a:solidFill>
                <a:prstClr val="black"/>
              </a:solidFill>
            </a:endParaRPr>
          </a:p>
        </p:txBody>
      </p:sp>
      <p:sp>
        <p:nvSpPr>
          <p:cNvPr id="5" name="Footer Placeholder 4"/>
          <p:cNvSpPr txBox="1">
            <a:spLocks noGrp="1"/>
          </p:cNvSpPr>
          <p:nvPr>
            <p:ph type="ftr" sz="quarter" idx="3"/>
          </p:nvPr>
        </p:nvSpPr>
        <p:spPr>
          <a:xfrm>
            <a:off x="3127054" y="4685943"/>
            <a:ext cx="2898142" cy="354671"/>
          </a:xfrm>
          <a:prstGeom prst="rect">
            <a:avLst/>
          </a:prstGeom>
          <a:noFill/>
          <a:ln>
            <a:noFill/>
          </a:ln>
        </p:spPr>
        <p:txBody>
          <a:bodyPr lIns="0" tIns="0" rIns="0" bIns="0"/>
          <a:lstStyle>
            <a:lvl1pPr lvl="0" algn="ctr" rtl="0" hangingPunct="0">
              <a:buNone/>
              <a:tabLst/>
              <a:defRPr lang="en-US" sz="1100" kern="1200">
                <a:latin typeface="Times New Roman" pitchFamily="18"/>
                <a:ea typeface="DejaVu Sans" pitchFamily="2"/>
                <a:cs typeface="DejaVu Sans" pitchFamily="2"/>
              </a:defRPr>
            </a:lvl1pPr>
          </a:lstStyle>
          <a:p>
            <a:pPr defTabSz="739924" fontAlgn="auto">
              <a:spcBef>
                <a:spcPts val="0"/>
              </a:spcBef>
              <a:spcAft>
                <a:spcPts val="0"/>
              </a:spcAft>
            </a:pPr>
            <a:endParaRPr lang="en-US" smtClean="0">
              <a:solidFill>
                <a:prstClr val="black"/>
              </a:solidFill>
            </a:endParaRPr>
          </a:p>
        </p:txBody>
      </p:sp>
      <p:sp>
        <p:nvSpPr>
          <p:cNvPr id="6" name="Slide Number Placeholder 5"/>
          <p:cNvSpPr txBox="1">
            <a:spLocks noGrp="1"/>
          </p:cNvSpPr>
          <p:nvPr>
            <p:ph type="sldNum" sz="quarter" idx="4"/>
          </p:nvPr>
        </p:nvSpPr>
        <p:spPr>
          <a:xfrm>
            <a:off x="6555517" y="4685943"/>
            <a:ext cx="2130092" cy="354671"/>
          </a:xfrm>
          <a:prstGeom prst="rect">
            <a:avLst/>
          </a:prstGeom>
          <a:noFill/>
          <a:ln>
            <a:noFill/>
          </a:ln>
        </p:spPr>
        <p:txBody>
          <a:bodyPr lIns="0" tIns="0" rIns="0" bIns="0"/>
          <a:lstStyle>
            <a:lvl1pPr lvl="0" algn="r" rtl="0" hangingPunct="0">
              <a:buNone/>
              <a:tabLst/>
              <a:defRPr lang="en-US" sz="1100" kern="1200">
                <a:latin typeface="Times New Roman" pitchFamily="18"/>
                <a:ea typeface="DejaVu Sans" pitchFamily="2"/>
                <a:cs typeface="DejaVu Sans" pitchFamily="2"/>
              </a:defRPr>
            </a:lvl1pPr>
          </a:lstStyle>
          <a:p>
            <a:pPr defTabSz="739924" fontAlgn="auto">
              <a:spcBef>
                <a:spcPts val="0"/>
              </a:spcBef>
              <a:spcAft>
                <a:spcPts val="0"/>
              </a:spcAft>
            </a:pPr>
            <a:fld id="{39DC1224-671F-44E9-ABBD-6930984F0DA4}" type="slidenum">
              <a:rPr lang="en-US" smtClean="0">
                <a:solidFill>
                  <a:prstClr val="black"/>
                </a:solidFill>
              </a:rPr>
              <a:pPr defTabSz="739924" fontAlgn="auto">
                <a:spcBef>
                  <a:spcPts val="0"/>
                </a:spcBef>
                <a:spcAft>
                  <a:spcPts val="0"/>
                </a:spcAft>
              </a:pPr>
              <a:t>‹#›</a:t>
            </a:fld>
            <a:endParaRPr lang="en-US" smtClean="0">
              <a:solidFill>
                <a:prstClr val="black"/>
              </a:solidFill>
            </a:endParaRPr>
          </a:p>
        </p:txBody>
      </p:sp>
    </p:spTree>
    <p:extLst>
      <p:ext uri="{BB962C8B-B14F-4D97-AF65-F5344CB8AC3E}">
        <p14:creationId xmlns:p14="http://schemas.microsoft.com/office/powerpoint/2010/main" val="407169021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rtl="0" hangingPunct="0">
        <a:tabLst/>
        <a:defRPr lang="en-US" sz="3600" b="0" i="0" u="none" strike="noStrike" kern="1200">
          <a:ln>
            <a:noFill/>
          </a:ln>
          <a:latin typeface="Arial" pitchFamily="18"/>
        </a:defRPr>
      </a:lvl1pPr>
    </p:titleStyle>
    <p:bodyStyle>
      <a:lvl1pPr rtl="0" hangingPunct="0">
        <a:spcBef>
          <a:spcPts val="0"/>
        </a:spcBef>
        <a:spcAft>
          <a:spcPts val="1148"/>
        </a:spcAft>
        <a:tabLst/>
        <a:defRPr lang="en-US" sz="2600" b="0" i="0" u="none" strike="noStrike" kern="1200">
          <a:ln>
            <a:noFill/>
          </a:ln>
          <a:latin typeface="Arial" pitchFamily="18"/>
        </a:defRPr>
      </a:lvl1pPr>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90" name="Title Placeholder 1"/>
          <p:cNvSpPr>
            <a:spLocks noGrp="1"/>
          </p:cNvSpPr>
          <p:nvPr>
            <p:ph type="title"/>
          </p:nvPr>
        </p:nvSpPr>
        <p:spPr bwMode="auto">
          <a:xfrm>
            <a:off x="457200" y="0"/>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2291" name="Text Placeholder 2"/>
          <p:cNvSpPr>
            <a:spLocks noGrp="1"/>
          </p:cNvSpPr>
          <p:nvPr>
            <p:ph type="body" idx="1"/>
          </p:nvPr>
        </p:nvSpPr>
        <p:spPr bwMode="auto">
          <a:xfrm>
            <a:off x="457200" y="8001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A421ED38-6B5F-4381-9CD1-7E073FA228C1}" type="datetimeFigureOut">
              <a:rPr lang="en-US">
                <a:solidFill>
                  <a:prstClr val="black">
                    <a:tint val="75000"/>
                  </a:prstClr>
                </a:solidFill>
                <a:ea typeface="+mn-ea"/>
              </a:rPr>
              <a:pPr>
                <a:defRPr/>
              </a:pPr>
              <a:t>3/14/2023</a:t>
            </a:fld>
            <a:endParaRPr lang="en-US">
              <a:solidFill>
                <a:prstClr val="black">
                  <a:tint val="75000"/>
                </a:prstClr>
              </a:solidFill>
              <a:ea typeface="+mn-ea"/>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solidFill>
                <a:prstClr val="black">
                  <a:tint val="75000"/>
                </a:prstClr>
              </a:solidFill>
              <a:ea typeface="+mn-ea"/>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B75D58F4-A4BC-4EE3-AB91-AD5B31AE9EB5}" type="slidenum">
              <a:rPr lang="en-US">
                <a:solidFill>
                  <a:prstClr val="black">
                    <a:tint val="75000"/>
                  </a:prstClr>
                </a:solidFill>
                <a:ea typeface="+mn-ea"/>
              </a:rPr>
              <a:pPr>
                <a:defRPr/>
              </a:pPr>
              <a:t>‹#›</a:t>
            </a:fld>
            <a:endParaRPr lang="en-US">
              <a:solidFill>
                <a:prstClr val="black">
                  <a:tint val="75000"/>
                </a:prstClr>
              </a:solidFill>
              <a:ea typeface="+mn-ea"/>
            </a:endParaRPr>
          </a:p>
        </p:txBody>
      </p:sp>
    </p:spTree>
    <p:extLst>
      <p:ext uri="{BB962C8B-B14F-4D97-AF65-F5344CB8AC3E}">
        <p14:creationId xmlns:p14="http://schemas.microsoft.com/office/powerpoint/2010/main" val="2779016448"/>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93" r:id="rId12"/>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eaLnBrk="1" fontAlgn="base" hangingPunct="1">
        <a:spcBef>
          <a:spcPct val="0"/>
        </a:spcBef>
        <a:spcAft>
          <a:spcPct val="0"/>
        </a:spcAft>
        <a:defRPr sz="3600">
          <a:solidFill>
            <a:schemeClr val="tx1"/>
          </a:solidFill>
          <a:latin typeface="Calibri" pitchFamily="34" charset="0"/>
        </a:defRPr>
      </a:lvl6pPr>
      <a:lvl7pPr marL="914400" algn="l" rtl="0" eaLnBrk="1" fontAlgn="base" hangingPunct="1">
        <a:spcBef>
          <a:spcPct val="0"/>
        </a:spcBef>
        <a:spcAft>
          <a:spcPct val="0"/>
        </a:spcAft>
        <a:defRPr sz="3600">
          <a:solidFill>
            <a:schemeClr val="tx1"/>
          </a:solidFill>
          <a:latin typeface="Calibri" pitchFamily="34" charset="0"/>
        </a:defRPr>
      </a:lvl7pPr>
      <a:lvl8pPr marL="1371600" algn="l" rtl="0" eaLnBrk="1" fontAlgn="base" hangingPunct="1">
        <a:spcBef>
          <a:spcPct val="0"/>
        </a:spcBef>
        <a:spcAft>
          <a:spcPct val="0"/>
        </a:spcAft>
        <a:defRPr sz="3600">
          <a:solidFill>
            <a:schemeClr val="tx1"/>
          </a:solidFill>
          <a:latin typeface="Calibri" pitchFamily="34" charset="0"/>
        </a:defRPr>
      </a:lvl8pPr>
      <a:lvl9pPr marL="1828800" algn="l" rtl="0" eaLnBrk="1" fontAlgn="base" hangingPunct="1">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7.xml"/><Relationship Id="rId4" Type="http://schemas.openxmlformats.org/officeDocument/2006/relationships/image" Target="../media/image15.w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7.xml"/><Relationship Id="rId4" Type="http://schemas.openxmlformats.org/officeDocument/2006/relationships/image" Target="../media/image18.w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6.xml"/></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9.xml"/><Relationship Id="rId1" Type="http://schemas.openxmlformats.org/officeDocument/2006/relationships/slideLayout" Target="../slideLayouts/slideLayout116.xml"/><Relationship Id="rId4" Type="http://schemas.openxmlformats.org/officeDocument/2006/relationships/hyperlink" Target="https://ezyang.github.io/convolution-visualizer/index.html"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0.xml"/><Relationship Id="rId1" Type="http://schemas.openxmlformats.org/officeDocument/2006/relationships/slideLayout" Target="../slideLayouts/slideLayout1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6.xml"/></Relationships>
</file>

<file path=ppt/slides/_rels/slide11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3.xml"/><Relationship Id="rId1" Type="http://schemas.openxmlformats.org/officeDocument/2006/relationships/slideLayout" Target="../slideLayouts/slideLayout116.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116.xml"/></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5.xml"/><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6.wmf"/><Relationship Id="rId1" Type="http://schemas.openxmlformats.org/officeDocument/2006/relationships/slideLayout" Target="../slideLayouts/slideLayout7.xml"/><Relationship Id="rId5" Type="http://schemas.openxmlformats.org/officeDocument/2006/relationships/image" Target="../media/image21.wmf"/><Relationship Id="rId4" Type="http://schemas.openxmlformats.org/officeDocument/2006/relationships/image" Target="../media/image20.wmf"/></Relationships>
</file>

<file path=ppt/slides/_rels/slide1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6.xml"/><Relationship Id="rId1" Type="http://schemas.openxmlformats.org/officeDocument/2006/relationships/slideLayout" Target="../slideLayouts/slideLayout87.xml"/><Relationship Id="rId4" Type="http://schemas.openxmlformats.org/officeDocument/2006/relationships/image" Target="../media/image5.jpg"/></Relationships>
</file>

<file path=ppt/slides/_rels/slide1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7.xml"/><Relationship Id="rId1" Type="http://schemas.openxmlformats.org/officeDocument/2006/relationships/slideLayout" Target="../slideLayouts/slideLayout87.xml"/><Relationship Id="rId4" Type="http://schemas.openxmlformats.org/officeDocument/2006/relationships/image" Target="../media/image5.jpg"/></Relationships>
</file>

<file path=ppt/slides/_rels/slide1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8.xml"/><Relationship Id="rId1" Type="http://schemas.openxmlformats.org/officeDocument/2006/relationships/slideLayout" Target="../slideLayouts/slideLayout1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6.xml"/></Relationships>
</file>

<file path=ppt/slides/_rels/slide124.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117.xml"/></Relationships>
</file>

<file path=ppt/slides/_rels/slide1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0.xml"/><Relationship Id="rId1" Type="http://schemas.openxmlformats.org/officeDocument/2006/relationships/slideLayout" Target="../slideLayouts/slideLayout117.xml"/></Relationships>
</file>

<file path=ppt/slides/_rels/slide126.xml.rels><?xml version="1.0" encoding="UTF-8" standalone="yes"?>
<Relationships xmlns="http://schemas.openxmlformats.org/package/2006/relationships"><Relationship Id="rId3" Type="http://schemas.openxmlformats.org/officeDocument/2006/relationships/hyperlink" Target="https://thomelane.github.io/convolutions/2DConvRGB.html" TargetMode="External"/><Relationship Id="rId2" Type="http://schemas.openxmlformats.org/officeDocument/2006/relationships/hyperlink" Target="https://ezyang.github.io/convolution-visualizer/index.html" TargetMode="External"/><Relationship Id="rId1" Type="http://schemas.openxmlformats.org/officeDocument/2006/relationships/slideLayout" Target="../slideLayouts/slideLayout119.xml"/><Relationship Id="rId5" Type="http://schemas.openxmlformats.org/officeDocument/2006/relationships/hyperlink" Target="https://www.cs.ryerson.ca/~aharley/vis/conv/" TargetMode="External"/><Relationship Id="rId4" Type="http://schemas.openxmlformats.org/officeDocument/2006/relationships/hyperlink" Target="https://cs.stanford.edu/people/karpathy/convnetjs/demo/cifar10.html"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19.xml"/><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1.xml"/><Relationship Id="rId1" Type="http://schemas.openxmlformats.org/officeDocument/2006/relationships/slideLayout" Target="../slideLayouts/slideLayout126.xml"/><Relationship Id="rId4" Type="http://schemas.openxmlformats.org/officeDocument/2006/relationships/image" Target="../media/image5.jpg"/></Relationships>
</file>

<file path=ppt/slides/_rels/slide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2.xml"/><Relationship Id="rId1" Type="http://schemas.openxmlformats.org/officeDocument/2006/relationships/slideLayout" Target="../slideLayouts/slideLayout131.xml"/></Relationships>
</file>

<file path=ppt/slides/_rels/slide1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16.wmf"/><Relationship Id="rId1" Type="http://schemas.openxmlformats.org/officeDocument/2006/relationships/slideLayout" Target="../slideLayouts/slideLayout7.xml"/><Relationship Id="rId5" Type="http://schemas.openxmlformats.org/officeDocument/2006/relationships/image" Target="../media/image24.wmf"/><Relationship Id="rId4" Type="http://schemas.openxmlformats.org/officeDocument/2006/relationships/image" Target="../media/image23.wmf"/></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47.png"/></Relationships>
</file>

<file path=ppt/slides/_rels/slide13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3.xml"/><Relationship Id="rId1" Type="http://schemas.openxmlformats.org/officeDocument/2006/relationships/slideLayout" Target="../slideLayouts/slideLayout131.xml"/></Relationships>
</file>

<file path=ppt/slides/_rels/slide1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4.xml"/><Relationship Id="rId1" Type="http://schemas.openxmlformats.org/officeDocument/2006/relationships/slideLayout" Target="../slideLayouts/slideLayout131.xml"/></Relationships>
</file>

<file path=ppt/slides/_rels/slide1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5.xml"/><Relationship Id="rId1" Type="http://schemas.openxmlformats.org/officeDocument/2006/relationships/slideLayout" Target="../slideLayouts/slideLayout131.xml"/><Relationship Id="rId4" Type="http://schemas.openxmlformats.org/officeDocument/2006/relationships/image" Target="../media/image149.jpeg"/></Relationships>
</file>

<file path=ppt/slides/_rels/slide1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6.xml"/><Relationship Id="rId1" Type="http://schemas.openxmlformats.org/officeDocument/2006/relationships/slideLayout" Target="../slideLayouts/slideLayout131.xml"/></Relationships>
</file>

<file path=ppt/slides/_rels/slide1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7.xml"/><Relationship Id="rId1" Type="http://schemas.openxmlformats.org/officeDocument/2006/relationships/slideLayout" Target="../slideLayouts/slideLayout13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8.xml"/><Relationship Id="rId1" Type="http://schemas.openxmlformats.org/officeDocument/2006/relationships/slideLayout" Target="../slideLayouts/slideLayout13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9.xml"/><Relationship Id="rId1" Type="http://schemas.openxmlformats.org/officeDocument/2006/relationships/slideLayout" Target="../slideLayouts/slideLayout13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0.xml"/><Relationship Id="rId1" Type="http://schemas.openxmlformats.org/officeDocument/2006/relationships/slideLayout" Target="../slideLayouts/slideLayout13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1.xml"/><Relationship Id="rId1" Type="http://schemas.openxmlformats.org/officeDocument/2006/relationships/slideLayout" Target="../slideLayouts/slideLayout131.xml"/></Relationships>
</file>

<file path=ppt/slides/_rels/slide1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16.wmf"/><Relationship Id="rId1" Type="http://schemas.openxmlformats.org/officeDocument/2006/relationships/slideLayout" Target="../slideLayouts/slideLayout7.xml"/><Relationship Id="rId5" Type="http://schemas.openxmlformats.org/officeDocument/2006/relationships/image" Target="../media/image27.wmf"/><Relationship Id="rId4" Type="http://schemas.openxmlformats.org/officeDocument/2006/relationships/image" Target="../media/image26.wmf"/></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2.xml"/><Relationship Id="rId1" Type="http://schemas.openxmlformats.org/officeDocument/2006/relationships/slideLayout" Target="../slideLayouts/slideLayout20.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4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32.xml"/></Relationships>
</file>

<file path=ppt/slides/_rels/slide144.xml.rels><?xml version="1.0" encoding="UTF-8" standalone="yes"?>
<Relationships xmlns="http://schemas.openxmlformats.org/package/2006/relationships"><Relationship Id="rId3" Type="http://schemas.openxmlformats.org/officeDocument/2006/relationships/hyperlink" Target="https://yosinski.com/deepvis" TargetMode="External"/><Relationship Id="rId2" Type="http://schemas.openxmlformats.org/officeDocument/2006/relationships/notesSlide" Target="../notesSlides/notesSlide113.xml"/><Relationship Id="rId1" Type="http://schemas.openxmlformats.org/officeDocument/2006/relationships/slideLayout" Target="../slideLayouts/slideLayout132.xml"/><Relationship Id="rId4" Type="http://schemas.openxmlformats.org/officeDocument/2006/relationships/image" Target="../media/image158.png"/></Relationships>
</file>

<file path=ppt/slides/_rels/slide145.xml.rels><?xml version="1.0" encoding="UTF-8" standalone="yes"?>
<Relationships xmlns="http://schemas.openxmlformats.org/package/2006/relationships"><Relationship Id="rId3" Type="http://schemas.openxmlformats.org/officeDocument/2006/relationships/hyperlink" Target="https://yosinski.com/deepvis" TargetMode="External"/><Relationship Id="rId2" Type="http://schemas.openxmlformats.org/officeDocument/2006/relationships/notesSlide" Target="../notesSlides/notesSlide114.xml"/><Relationship Id="rId1" Type="http://schemas.openxmlformats.org/officeDocument/2006/relationships/slideLayout" Target="../slideLayouts/slideLayout132.xml"/><Relationship Id="rId4" Type="http://schemas.openxmlformats.org/officeDocument/2006/relationships/image" Target="../media/image159.png"/></Relationships>
</file>

<file path=ppt/slides/_rels/slide146.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5.xml"/><Relationship Id="rId1" Type="http://schemas.openxmlformats.org/officeDocument/2006/relationships/slideLayout" Target="../slideLayouts/slideLayout131.xml"/></Relationships>
</file>

<file path=ppt/slides/_rels/slide149.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7.xml"/><Relationship Id="rId4" Type="http://schemas.openxmlformats.org/officeDocument/2006/relationships/image" Target="../media/image30.wmf"/></Relationships>
</file>

<file path=ppt/slides/_rels/slide1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6.xml"/><Relationship Id="rId1" Type="http://schemas.openxmlformats.org/officeDocument/2006/relationships/slideLayout" Target="../slideLayouts/slideLayout131.xml"/></Relationships>
</file>

<file path=ppt/slides/_rels/slide1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7.xml"/><Relationship Id="rId1" Type="http://schemas.openxmlformats.org/officeDocument/2006/relationships/slideLayout" Target="../slideLayouts/slideLayout13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1.xml"/></Relationships>
</file>

<file path=ppt/slides/_rels/slide1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9.xml"/><Relationship Id="rId1" Type="http://schemas.openxmlformats.org/officeDocument/2006/relationships/slideLayout" Target="../slideLayouts/slideLayout131.xml"/><Relationship Id="rId5" Type="http://schemas.openxmlformats.org/officeDocument/2006/relationships/image" Target="../media/image171.png"/><Relationship Id="rId4" Type="http://schemas.openxmlformats.org/officeDocument/2006/relationships/image" Target="../media/image170.jpeg"/></Relationships>
</file>

<file path=ppt/slides/_rels/slide15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3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3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3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0.xml"/><Relationship Id="rId1" Type="http://schemas.openxmlformats.org/officeDocument/2006/relationships/slideLayout" Target="../slideLayouts/slideLayout131.xml"/></Relationships>
</file>

<file path=ppt/slides/_rels/slide158.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21.xml"/><Relationship Id="rId1" Type="http://schemas.openxmlformats.org/officeDocument/2006/relationships/slideLayout" Target="../slideLayouts/slideLayout131.xml"/><Relationship Id="rId4" Type="http://schemas.openxmlformats.org/officeDocument/2006/relationships/image" Target="../media/image177.png"/></Relationships>
</file>

<file path=ppt/slides/_rels/slide15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32.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3.xml"/></Relationships>
</file>

<file path=ppt/slides/_rels/slide160.xml.rels><?xml version="1.0" encoding="UTF-8" standalone="yes"?>
<Relationships xmlns="http://schemas.openxmlformats.org/package/2006/relationships"><Relationship Id="rId3" Type="http://schemas.openxmlformats.org/officeDocument/2006/relationships/hyperlink" Target="https://www.youtube.com/watch?v=1PGLj-uKT1w" TargetMode="External"/><Relationship Id="rId2" Type="http://schemas.openxmlformats.org/officeDocument/2006/relationships/notesSlide" Target="../notesSlides/notesSlide122.xml"/><Relationship Id="rId1" Type="http://schemas.openxmlformats.org/officeDocument/2006/relationships/slideLayout" Target="../slideLayouts/slideLayout131.xml"/><Relationship Id="rId4" Type="http://schemas.openxmlformats.org/officeDocument/2006/relationships/image" Target="../media/image179.png"/></Relationships>
</file>

<file path=ppt/slides/_rels/slide16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3.xml"/><Relationship Id="rId1" Type="http://schemas.openxmlformats.org/officeDocument/2006/relationships/slideLayout" Target="../slideLayouts/slideLayout131.xml"/></Relationships>
</file>

<file path=ppt/slides/_rels/slide16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4.xml"/><Relationship Id="rId1" Type="http://schemas.openxmlformats.org/officeDocument/2006/relationships/slideLayout" Target="../slideLayouts/slideLayout131.xml"/></Relationships>
</file>

<file path=ppt/slides/_rels/slide16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5.xml"/><Relationship Id="rId1" Type="http://schemas.openxmlformats.org/officeDocument/2006/relationships/slideLayout" Target="../slideLayouts/slideLayout131.xml"/></Relationships>
</file>

<file path=ppt/slides/_rels/slide16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6.xml"/><Relationship Id="rId1" Type="http://schemas.openxmlformats.org/officeDocument/2006/relationships/slideLayout" Target="../slideLayouts/slideLayout131.xml"/></Relationships>
</file>

<file path=ppt/slides/_rels/slide16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7.xml"/><Relationship Id="rId1" Type="http://schemas.openxmlformats.org/officeDocument/2006/relationships/slideLayout" Target="../slideLayouts/slideLayout131.xml"/><Relationship Id="rId4" Type="http://schemas.openxmlformats.org/officeDocument/2006/relationships/image" Target="../media/image185.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1.xml"/></Relationships>
</file>

<file path=ppt/slides/_rels/slide1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9.xml"/><Relationship Id="rId1" Type="http://schemas.openxmlformats.org/officeDocument/2006/relationships/slideLayout" Target="../slideLayouts/slideLayout131.xml"/></Relationships>
</file>

<file path=ppt/slides/_rels/slide16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0.xml"/><Relationship Id="rId1" Type="http://schemas.openxmlformats.org/officeDocument/2006/relationships/slideLayout" Target="../slideLayouts/slideLayout131.xml"/><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1.xml"/><Relationship Id="rId1" Type="http://schemas.openxmlformats.org/officeDocument/2006/relationships/slideLayout" Target="../slideLayouts/slideLayout131.xml"/><Relationship Id="rId4" Type="http://schemas.openxmlformats.org/officeDocument/2006/relationships/image" Target="../media/image189.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98.xml"/><Relationship Id="rId6" Type="http://schemas.openxmlformats.org/officeDocument/2006/relationships/image" Target="../media/image34.png"/><Relationship Id="rId5" Type="http://schemas.openxmlformats.org/officeDocument/2006/relationships/image" Target="../media/image5.jpg"/><Relationship Id="rId4" Type="http://schemas.openxmlformats.org/officeDocument/2006/relationships/image" Target="../media/image33.jpg"/></Relationships>
</file>

<file path=ppt/slides/_rels/slide17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32.xml"/></Relationships>
</file>

<file path=ppt/slides/_rels/slide17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3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1.xml"/></Relationships>
</file>

<file path=ppt/slides/_rels/slide18.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slideLayout" Target="../slideLayouts/slideLayout93.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5.wmf"/><Relationship Id="rId11" Type="http://schemas.openxmlformats.org/officeDocument/2006/relationships/image" Target="../media/image37.wmf"/><Relationship Id="rId5" Type="http://schemas.openxmlformats.org/officeDocument/2006/relationships/oleObject" Target="../embeddings/oleObject1.bin"/><Relationship Id="rId10" Type="http://schemas.openxmlformats.org/officeDocument/2006/relationships/oleObject" Target="../embeddings/oleObject3.bin"/><Relationship Id="rId4" Type="http://schemas.openxmlformats.org/officeDocument/2006/relationships/notesSlide" Target="../notesSlides/notesSlide5.xml"/><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slideLayout" Target="../slideLayouts/slideLayout93.xml"/><Relationship Id="rId7" Type="http://schemas.openxmlformats.org/officeDocument/2006/relationships/oleObject" Target="../embeddings/oleObject5.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9.wmf"/><Relationship Id="rId11" Type="http://schemas.openxmlformats.org/officeDocument/2006/relationships/image" Target="../media/image40.wmf"/><Relationship Id="rId5" Type="http://schemas.openxmlformats.org/officeDocument/2006/relationships/oleObject" Target="../embeddings/oleObject4.bin"/><Relationship Id="rId10" Type="http://schemas.openxmlformats.org/officeDocument/2006/relationships/oleObject" Target="../embeddings/oleObject6.bin"/><Relationship Id="rId4" Type="http://schemas.openxmlformats.org/officeDocument/2006/relationships/notesSlide" Target="../notesSlides/notesSlide6.xml"/><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slideLayout" Target="../slideLayouts/slideLayout93.xml"/><Relationship Id="rId7" Type="http://schemas.openxmlformats.org/officeDocument/2006/relationships/oleObject" Target="../embeddings/oleObject8.bin"/><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1.wmf"/><Relationship Id="rId11" Type="http://schemas.openxmlformats.org/officeDocument/2006/relationships/image" Target="../media/image42.wmf"/><Relationship Id="rId5" Type="http://schemas.openxmlformats.org/officeDocument/2006/relationships/oleObject" Target="../embeddings/oleObject7.bin"/><Relationship Id="rId10" Type="http://schemas.openxmlformats.org/officeDocument/2006/relationships/oleObject" Target="../embeddings/oleObject9.bin"/><Relationship Id="rId4" Type="http://schemas.openxmlformats.org/officeDocument/2006/relationships/notesSlide" Target="../notesSlides/notesSlide7.xml"/><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slideLayout" Target="../slideLayouts/slideLayout93.xml"/><Relationship Id="rId7" Type="http://schemas.openxmlformats.org/officeDocument/2006/relationships/oleObject" Target="../embeddings/oleObject11.bin"/><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3.wmf"/><Relationship Id="rId11" Type="http://schemas.openxmlformats.org/officeDocument/2006/relationships/image" Target="../media/image44.wmf"/><Relationship Id="rId5" Type="http://schemas.openxmlformats.org/officeDocument/2006/relationships/oleObject" Target="../embeddings/oleObject10.bin"/><Relationship Id="rId10" Type="http://schemas.openxmlformats.org/officeDocument/2006/relationships/oleObject" Target="../embeddings/oleObject12.bin"/><Relationship Id="rId4" Type="http://schemas.openxmlformats.org/officeDocument/2006/relationships/notesSlide" Target="../notesSlides/notesSlide8.xml"/><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slideLayout" Target="../slideLayouts/slideLayout103.xml"/><Relationship Id="rId7" Type="http://schemas.openxmlformats.org/officeDocument/2006/relationships/oleObject" Target="../embeddings/oleObject14.bin"/><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5.wmf"/><Relationship Id="rId11" Type="http://schemas.openxmlformats.org/officeDocument/2006/relationships/image" Target="../media/image46.wmf"/><Relationship Id="rId5" Type="http://schemas.openxmlformats.org/officeDocument/2006/relationships/oleObject" Target="../embeddings/oleObject13.bin"/><Relationship Id="rId10" Type="http://schemas.openxmlformats.org/officeDocument/2006/relationships/oleObject" Target="../embeddings/oleObject15.bin"/><Relationship Id="rId4" Type="http://schemas.openxmlformats.org/officeDocument/2006/relationships/notesSlide" Target="../notesSlides/notesSlide9.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slideLayout" Target="../slideLayouts/slideLayout103.xml"/><Relationship Id="rId7" Type="http://schemas.openxmlformats.org/officeDocument/2006/relationships/oleObject" Target="../embeddings/oleObject17.bin"/><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7.wmf"/><Relationship Id="rId11" Type="http://schemas.openxmlformats.org/officeDocument/2006/relationships/image" Target="../media/image48.wmf"/><Relationship Id="rId5" Type="http://schemas.openxmlformats.org/officeDocument/2006/relationships/oleObject" Target="../embeddings/oleObject16.bin"/><Relationship Id="rId10" Type="http://schemas.openxmlformats.org/officeDocument/2006/relationships/oleObject" Target="../embeddings/oleObject18.bin"/><Relationship Id="rId4" Type="http://schemas.openxmlformats.org/officeDocument/2006/relationships/notesSlide" Target="../notesSlides/notesSlide10.xml"/><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slideLayout" Target="../slideLayouts/slideLayout103.xml"/><Relationship Id="rId7" Type="http://schemas.openxmlformats.org/officeDocument/2006/relationships/oleObject" Target="../embeddings/oleObject20.bin"/><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49.wmf"/><Relationship Id="rId11" Type="http://schemas.openxmlformats.org/officeDocument/2006/relationships/image" Target="../media/image50.wmf"/><Relationship Id="rId5" Type="http://schemas.openxmlformats.org/officeDocument/2006/relationships/oleObject" Target="../embeddings/oleObject19.bin"/><Relationship Id="rId10" Type="http://schemas.openxmlformats.org/officeDocument/2006/relationships/oleObject" Target="../embeddings/oleObject21.bin"/><Relationship Id="rId4" Type="http://schemas.openxmlformats.org/officeDocument/2006/relationships/notesSlide" Target="../notesSlides/notesSlide11.xml"/><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slideLayout" Target="../slideLayouts/slideLayout103.xml"/><Relationship Id="rId7" Type="http://schemas.openxmlformats.org/officeDocument/2006/relationships/oleObject" Target="../embeddings/oleObject23.bin"/><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51.wmf"/><Relationship Id="rId11" Type="http://schemas.openxmlformats.org/officeDocument/2006/relationships/image" Target="../media/image52.wmf"/><Relationship Id="rId5" Type="http://schemas.openxmlformats.org/officeDocument/2006/relationships/oleObject" Target="../embeddings/oleObject22.bin"/><Relationship Id="rId10" Type="http://schemas.openxmlformats.org/officeDocument/2006/relationships/oleObject" Target="../embeddings/oleObject24.bin"/><Relationship Id="rId4" Type="http://schemas.openxmlformats.org/officeDocument/2006/relationships/notesSlide" Target="../notesSlides/notesSlide12.xml"/><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93.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3.xml"/><Relationship Id="rId1" Type="http://schemas.openxmlformats.org/officeDocument/2006/relationships/tags" Target="../tags/tag9.xml"/><Relationship Id="rId6" Type="http://schemas.openxmlformats.org/officeDocument/2006/relationships/image" Target="../media/image58.png"/><Relationship Id="rId5" Type="http://schemas.openxmlformats.org/officeDocument/2006/relationships/image" Target="../media/image3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9.jpeg"/><Relationship Id="rId1" Type="http://schemas.openxmlformats.org/officeDocument/2006/relationships/slideLayout" Target="../slideLayouts/slideLayout105.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109.xml"/><Relationship Id="rId4" Type="http://schemas.openxmlformats.org/officeDocument/2006/relationships/image" Target="../media/image61.jpe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109.xml"/><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2.xml"/><Relationship Id="rId1" Type="http://schemas.openxmlformats.org/officeDocument/2006/relationships/slideLayout" Target="../slideLayouts/slideLayout109.xml"/><Relationship Id="rId4" Type="http://schemas.openxmlformats.org/officeDocument/2006/relationships/image" Target="../media/image65.jpeg"/></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3.xml"/><Relationship Id="rId1" Type="http://schemas.openxmlformats.org/officeDocument/2006/relationships/slideLayout" Target="../slideLayouts/slideLayout109.xml"/><Relationship Id="rId4" Type="http://schemas.openxmlformats.org/officeDocument/2006/relationships/image" Target="../media/image67.jpeg"/></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09.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4.xml"/><Relationship Id="rId1" Type="http://schemas.openxmlformats.org/officeDocument/2006/relationships/slideLayout" Target="../slideLayouts/slideLayout109.xm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5.xml"/><Relationship Id="rId1" Type="http://schemas.openxmlformats.org/officeDocument/2006/relationships/slideLayout" Target="../slideLayouts/slideLayout109.xml"/><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109.xml"/><Relationship Id="rId4" Type="http://schemas.openxmlformats.org/officeDocument/2006/relationships/image" Target="../media/image75.jpeg"/></Relationships>
</file>

<file path=ppt/slides/_rels/slide4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7.xml"/><Relationship Id="rId1" Type="http://schemas.openxmlformats.org/officeDocument/2006/relationships/slideLayout" Target="../slideLayouts/slideLayout109.xml"/><Relationship Id="rId4" Type="http://schemas.openxmlformats.org/officeDocument/2006/relationships/image" Target="../media/image77.jpeg"/></Relationships>
</file>

<file path=ppt/slides/_rels/slide4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8.xml"/><Relationship Id="rId1" Type="http://schemas.openxmlformats.org/officeDocument/2006/relationships/slideLayout" Target="../slideLayouts/slideLayout109.xml"/><Relationship Id="rId4" Type="http://schemas.openxmlformats.org/officeDocument/2006/relationships/image" Target="../media/image79.jpeg"/></Relationships>
</file>

<file path=ppt/slides/_rels/slide4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9.xml"/><Relationship Id="rId1" Type="http://schemas.openxmlformats.org/officeDocument/2006/relationships/slideLayout" Target="../slideLayouts/slideLayout109.xml"/><Relationship Id="rId4" Type="http://schemas.openxmlformats.org/officeDocument/2006/relationships/image" Target="../media/image81.jpeg"/></Relationships>
</file>

<file path=ppt/slides/_rels/slide4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0.xml"/><Relationship Id="rId1" Type="http://schemas.openxmlformats.org/officeDocument/2006/relationships/slideLayout" Target="../slideLayouts/slideLayout109.xml"/><Relationship Id="rId4" Type="http://schemas.openxmlformats.org/officeDocument/2006/relationships/image" Target="../media/image83.jpeg"/></Relationships>
</file>

<file path=ppt/slides/_rels/slide4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1.xml"/><Relationship Id="rId1" Type="http://schemas.openxmlformats.org/officeDocument/2006/relationships/slideLayout" Target="../slideLayouts/slideLayout109.xml"/><Relationship Id="rId4" Type="http://schemas.openxmlformats.org/officeDocument/2006/relationships/image" Target="../media/image85.jpeg"/></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2.xml"/><Relationship Id="rId1" Type="http://schemas.openxmlformats.org/officeDocument/2006/relationships/slideLayout" Target="../slideLayouts/slideLayout109.xml"/><Relationship Id="rId4" Type="http://schemas.openxmlformats.org/officeDocument/2006/relationships/image" Target="../media/image87.jpeg"/></Relationships>
</file>

<file path=ppt/slides/_rels/slide4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3.xml"/><Relationship Id="rId1" Type="http://schemas.openxmlformats.org/officeDocument/2006/relationships/slideLayout" Target="../slideLayouts/slideLayout109.xml"/><Relationship Id="rId4" Type="http://schemas.openxmlformats.org/officeDocument/2006/relationships/image" Target="../media/image89.jpeg"/></Relationships>
</file>

<file path=ppt/slides/_rels/slide4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4.xml"/><Relationship Id="rId1" Type="http://schemas.openxmlformats.org/officeDocument/2006/relationships/slideLayout" Target="../slideLayouts/slideLayout109.xml"/><Relationship Id="rId4" Type="http://schemas.openxmlformats.org/officeDocument/2006/relationships/image" Target="../media/image91.jpe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09.xml"/></Relationships>
</file>

<file path=ppt/slides/_rels/slide5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5.xml"/><Relationship Id="rId1" Type="http://schemas.openxmlformats.org/officeDocument/2006/relationships/slideLayout" Target="../slideLayouts/slideLayout109.xml"/><Relationship Id="rId4" Type="http://schemas.openxmlformats.org/officeDocument/2006/relationships/image" Target="../media/image95.jpeg"/></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1.jpeg"/><Relationship Id="rId2" Type="http://schemas.openxmlformats.org/officeDocument/2006/relationships/image" Target="../media/image96.png"/><Relationship Id="rId1" Type="http://schemas.openxmlformats.org/officeDocument/2006/relationships/slideLayout" Target="../slideLayouts/slideLayout93.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5.xml"/><Relationship Id="rId4" Type="http://schemas.openxmlformats.org/officeDocument/2006/relationships/image" Target="../media/image5.jp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xml"/><Relationship Id="rId1" Type="http://schemas.openxmlformats.org/officeDocument/2006/relationships/slideLayout" Target="../slideLayouts/slideLayout75.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75.xm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75.xml"/><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75.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75.xml"/><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75.xml"/><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75.xml"/><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75.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75.xml"/><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xml"/><Relationship Id="rId1" Type="http://schemas.openxmlformats.org/officeDocument/2006/relationships/slideLayout" Target="../slideLayouts/slideLayout75.xml"/><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75.xm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75.xml"/><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75.xml"/><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75.xml"/><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75.xml"/><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71.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75.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image" Target="../media/image120.gif"/><Relationship Id="rId1" Type="http://schemas.openxmlformats.org/officeDocument/2006/relationships/slideLayout" Target="../slideLayouts/slideLayout70.xml"/></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75.xml"/><Relationship Id="rId5" Type="http://schemas.openxmlformats.org/officeDocument/2006/relationships/image" Target="../media/image122.png"/><Relationship Id="rId4" Type="http://schemas.openxmlformats.org/officeDocument/2006/relationships/image" Target="../media/image5.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0.xml"/></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6.xml"/><Relationship Id="rId1" Type="http://schemas.openxmlformats.org/officeDocument/2006/relationships/slideLayout" Target="../slideLayouts/slideLayout70.xml"/><Relationship Id="rId5" Type="http://schemas.openxmlformats.org/officeDocument/2006/relationships/image" Target="../media/image125.png"/><Relationship Id="rId4" Type="http://schemas.openxmlformats.org/officeDocument/2006/relationships/image" Target="../media/image124.png"/></Relationships>
</file>

<file path=ppt/slides/_rels/slide76.xml.rels><?xml version="1.0" encoding="UTF-8" standalone="yes"?>
<Relationships xmlns="http://schemas.openxmlformats.org/package/2006/relationships"><Relationship Id="rId2" Type="http://schemas.openxmlformats.org/officeDocument/2006/relationships/image" Target="../media/image126.gif"/><Relationship Id="rId1" Type="http://schemas.openxmlformats.org/officeDocument/2006/relationships/slideLayout" Target="../slideLayouts/slideLayout70.xml"/></Relationships>
</file>

<file path=ppt/slides/_rels/slide77.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70.xml"/></Relationships>
</file>

<file path=ppt/slides/_rels/slide78.xml.rels><?xml version="1.0" encoding="UTF-8" standalone="yes"?>
<Relationships xmlns="http://schemas.openxmlformats.org/package/2006/relationships"><Relationship Id="rId2" Type="http://schemas.openxmlformats.org/officeDocument/2006/relationships/image" Target="../media/image128.gif"/><Relationship Id="rId1" Type="http://schemas.openxmlformats.org/officeDocument/2006/relationships/slideLayout" Target="../slideLayouts/slideLayout70.xml"/></Relationships>
</file>

<file path=ppt/slides/_rels/slide79.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6.xml"/></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0.xml"/><Relationship Id="rId1" Type="http://schemas.openxmlformats.org/officeDocument/2006/relationships/slideLayout" Target="../slideLayouts/slideLayout116.xml"/><Relationship Id="rId4" Type="http://schemas.openxmlformats.org/officeDocument/2006/relationships/image" Target="../media/image13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6.xm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6.xml"/><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7.xml"/><Relationship Id="rId1" Type="http://schemas.openxmlformats.org/officeDocument/2006/relationships/slideLayout" Target="../slideLayouts/slideLayout116.xml"/><Relationship Id="rId4" Type="http://schemas.openxmlformats.org/officeDocument/2006/relationships/image" Target="../media/image133.png"/></Relationships>
</file>

<file path=ppt/slides/_rels/slide9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7.xm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8.xml"/><Relationship Id="rId1" Type="http://schemas.openxmlformats.org/officeDocument/2006/relationships/slideLayout" Target="../slideLayouts/slideLayout116.xml"/><Relationship Id="rId4" Type="http://schemas.openxmlformats.org/officeDocument/2006/relationships/image" Target="../media/image13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910559"/>
            <a:ext cx="6241510" cy="1345363"/>
          </a:xfrm>
        </p:spPr>
        <p:txBody>
          <a:bodyPr/>
          <a:lstStyle/>
          <a:p>
            <a:pPr algn="ctr"/>
            <a:r>
              <a:rPr lang="en-US" altLang="zh-CN" sz="2700" dirty="0">
                <a:solidFill>
                  <a:schemeClr val="bg2"/>
                </a:solidFill>
              </a:rPr>
              <a:t>CN:CST31209</a:t>
            </a:r>
            <a:br>
              <a:rPr lang="en-US" altLang="zh-CN" sz="2700" dirty="0">
                <a:solidFill>
                  <a:schemeClr val="bg2"/>
                </a:solidFill>
              </a:rPr>
            </a:br>
            <a:r>
              <a:rPr lang="en-US" sz="2700" dirty="0">
                <a:solidFill>
                  <a:schemeClr val="bg2"/>
                </a:solidFill>
              </a:rPr>
              <a:t>: </a:t>
            </a:r>
            <a:r>
              <a:rPr lang="en-US" altLang="zh-CN" sz="2700" dirty="0">
                <a:solidFill>
                  <a:schemeClr val="bg2"/>
                </a:solidFill>
              </a:rPr>
              <a:t>Deep Learning and Big Data Intelligence</a:t>
            </a:r>
            <a:endParaRPr lang="en-US" sz="2700" dirty="0">
              <a:solidFill>
                <a:schemeClr val="bg2"/>
              </a:solidFill>
            </a:endParaRPr>
          </a:p>
        </p:txBody>
      </p:sp>
      <p:sp>
        <p:nvSpPr>
          <p:cNvPr id="4" name="Subtitle 2"/>
          <p:cNvSpPr txBox="1">
            <a:spLocks/>
          </p:cNvSpPr>
          <p:nvPr/>
        </p:nvSpPr>
        <p:spPr>
          <a:xfrm>
            <a:off x="1950244" y="2817158"/>
            <a:ext cx="5250656" cy="1747698"/>
          </a:xfrm>
          <a:prstGeom prst="rect">
            <a:avLst/>
          </a:prstGeom>
        </p:spPr>
        <p:txBody>
          <a:bodyPr>
            <a:normAutofit/>
          </a:bodyPr>
          <a:lstStyle>
            <a:lvl1pPr marL="0" indent="0" algn="ctr" rtl="0" eaLnBrk="1" latinLnBrk="0" hangingPunct="1">
              <a:spcBef>
                <a:spcPts val="580"/>
              </a:spcBef>
              <a:buClr>
                <a:schemeClr val="accent1"/>
              </a:buClr>
              <a:buSzPct val="85000"/>
              <a:buFont typeface="Wingdings 2"/>
              <a:buNone/>
              <a:defRPr kumimoji="0" sz="2600" kern="1200">
                <a:solidFill>
                  <a:schemeClr val="tx2"/>
                </a:solidFill>
                <a:latin typeface="+mn-lt"/>
                <a:ea typeface="+mn-ea"/>
                <a:cs typeface="+mn-cs"/>
              </a:defRPr>
            </a:lvl1pPr>
            <a:lvl2pPr marL="457200" indent="0" algn="ctr" rtl="0" eaLnBrk="1" latinLnBrk="0" hangingPunct="1">
              <a:spcBef>
                <a:spcPts val="370"/>
              </a:spcBef>
              <a:buClr>
                <a:schemeClr val="accent2"/>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ts val="370"/>
              </a:spcBef>
              <a:buClr>
                <a:schemeClr val="accent1">
                  <a:tint val="60000"/>
                </a:schemeClr>
              </a:buClr>
              <a:buSzPct val="85000"/>
              <a:buFont typeface="Wingdings 2"/>
              <a:buNone/>
              <a:defRPr kumimoji="0" sz="2000" kern="1200">
                <a:solidFill>
                  <a:schemeClr val="tx1"/>
                </a:solidFill>
                <a:latin typeface="+mn-lt"/>
                <a:ea typeface="+mn-ea"/>
                <a:cs typeface="+mn-cs"/>
              </a:defRPr>
            </a:lvl3pPr>
            <a:lvl4pPr marL="1371600" indent="0" algn="ctr" rtl="0" eaLnBrk="1" latinLnBrk="0" hangingPunct="1">
              <a:spcBef>
                <a:spcPts val="370"/>
              </a:spcBef>
              <a:buClr>
                <a:schemeClr val="accent3"/>
              </a:buClr>
              <a:buSzPct val="80000"/>
              <a:buFont typeface="Wingdings 2"/>
              <a:buNone/>
              <a:defRPr kumimoji="0" sz="2000" kern="1200">
                <a:solidFill>
                  <a:schemeClr val="tx1"/>
                </a:solidFill>
                <a:latin typeface="+mn-lt"/>
                <a:ea typeface="+mn-ea"/>
                <a:cs typeface="+mn-cs"/>
              </a:defRPr>
            </a:lvl4pPr>
            <a:lvl5pPr marL="1828800" indent="0" algn="ctr" rtl="0" eaLnBrk="1" latinLnBrk="0" hangingPunct="1">
              <a:spcBef>
                <a:spcPts val="370"/>
              </a:spcBef>
              <a:buClr>
                <a:schemeClr val="accent3"/>
              </a:buClr>
              <a:buFontTx/>
              <a:buNone/>
              <a:defRPr kumimoji="0" sz="2000" kern="1200">
                <a:solidFill>
                  <a:schemeClr val="tx1"/>
                </a:solidFill>
                <a:latin typeface="+mn-lt"/>
                <a:ea typeface="+mn-ea"/>
                <a:cs typeface="+mn-cs"/>
              </a:defRPr>
            </a:lvl5pPr>
            <a:lvl6pPr marL="2286000" indent="0" algn="ctr" rtl="0" eaLnBrk="1" latinLnBrk="0" hangingPunct="1">
              <a:spcBef>
                <a:spcPts val="370"/>
              </a:spcBef>
              <a:buClr>
                <a:schemeClr val="accent3"/>
              </a:buClr>
              <a:buNone/>
              <a:defRPr kumimoji="0" sz="1800" kern="1200" baseline="0">
                <a:solidFill>
                  <a:schemeClr val="tx1"/>
                </a:solidFill>
                <a:latin typeface="+mn-lt"/>
                <a:ea typeface="+mn-ea"/>
                <a:cs typeface="+mn-cs"/>
              </a:defRPr>
            </a:lvl6pPr>
            <a:lvl7pPr marL="2743200" indent="0" algn="ctr" rtl="0" eaLnBrk="1" latinLnBrk="0" hangingPunct="1">
              <a:spcBef>
                <a:spcPts val="370"/>
              </a:spcBef>
              <a:buClr>
                <a:schemeClr val="accent2"/>
              </a:buClr>
              <a:buNone/>
              <a:defRPr kumimoji="0" sz="1800" kern="1200">
                <a:solidFill>
                  <a:schemeClr val="tx1"/>
                </a:solidFill>
                <a:latin typeface="+mn-lt"/>
                <a:ea typeface="+mn-ea"/>
                <a:cs typeface="+mn-cs"/>
              </a:defRPr>
            </a:lvl7pPr>
            <a:lvl8pPr marL="3200400" indent="0" algn="ctr" rtl="0" eaLnBrk="1" latinLnBrk="0" hangingPunct="1">
              <a:spcBef>
                <a:spcPts val="370"/>
              </a:spcBef>
              <a:buClr>
                <a:schemeClr val="accent1">
                  <a:tint val="60000"/>
                </a:schemeClr>
              </a:buClr>
              <a:buNone/>
              <a:defRPr kumimoji="0" sz="1800" kern="1200">
                <a:solidFill>
                  <a:schemeClr val="tx1"/>
                </a:solidFill>
                <a:latin typeface="+mn-lt"/>
                <a:ea typeface="+mn-ea"/>
                <a:cs typeface="+mn-cs"/>
              </a:defRPr>
            </a:lvl8pPr>
            <a:lvl9pPr marL="3657600" indent="0" algn="ctr" rtl="0" eaLnBrk="1" latinLnBrk="0" hangingPunct="1">
              <a:spcBef>
                <a:spcPts val="370"/>
              </a:spcBef>
              <a:buClr>
                <a:schemeClr val="accent2">
                  <a:tint val="60000"/>
                </a:schemeClr>
              </a:buClr>
              <a:buNone/>
              <a:defRPr kumimoji="0" sz="1800" kern="1200">
                <a:solidFill>
                  <a:schemeClr val="tx1"/>
                </a:solidFill>
                <a:latin typeface="+mn-lt"/>
                <a:ea typeface="+mn-ea"/>
                <a:cs typeface="+mn-cs"/>
              </a:defRPr>
            </a:lvl9pPr>
          </a:lstStyle>
          <a:p>
            <a:r>
              <a:rPr lang="en-US" sz="1800" dirty="0">
                <a:solidFill>
                  <a:schemeClr val="tx1"/>
                </a:solidFill>
              </a:rPr>
              <a:t>JING WEN</a:t>
            </a:r>
          </a:p>
          <a:p>
            <a:r>
              <a:rPr lang="en-US" sz="1800" dirty="0">
                <a:solidFill>
                  <a:schemeClr val="tx1"/>
                </a:solidFill>
              </a:rPr>
              <a:t>S</a:t>
            </a:r>
            <a:r>
              <a:rPr lang="en-US" altLang="zh-CN" sz="1800" dirty="0">
                <a:solidFill>
                  <a:schemeClr val="tx1"/>
                </a:solidFill>
              </a:rPr>
              <a:t>pring </a:t>
            </a:r>
            <a:r>
              <a:rPr lang="en-US" altLang="zh-CN" sz="1800" dirty="0" smtClean="0">
                <a:solidFill>
                  <a:schemeClr val="tx1"/>
                </a:solidFill>
              </a:rPr>
              <a:t>2023</a:t>
            </a:r>
            <a:endParaRPr lang="en-US" sz="1800" dirty="0">
              <a:solidFill>
                <a:schemeClr val="tx1"/>
              </a:solidFill>
            </a:endParaRPr>
          </a:p>
          <a:p>
            <a:r>
              <a:rPr lang="en-US" sz="1800" dirty="0">
                <a:solidFill>
                  <a:schemeClr val="tx1"/>
                </a:solidFill>
              </a:rPr>
              <a:t>Lecture </a:t>
            </a:r>
            <a:r>
              <a:rPr lang="en-US" sz="1800" dirty="0" smtClean="0">
                <a:solidFill>
                  <a:schemeClr val="tx1"/>
                </a:solidFill>
              </a:rPr>
              <a:t>5:</a:t>
            </a:r>
            <a:r>
              <a:rPr lang="en-US" altLang="zh-CN" sz="1800" dirty="0"/>
              <a:t> </a:t>
            </a:r>
            <a:r>
              <a:rPr lang="en-US" altLang="zh-CN" sz="1800" dirty="0" smtClean="0"/>
              <a:t>Convolutional Neural Networks</a:t>
            </a:r>
            <a:endParaRPr lang="en-US" altLang="zh-CN" sz="1800" dirty="0">
              <a:solidFill>
                <a:schemeClr val="tx1"/>
              </a:solidFill>
            </a:endParaRPr>
          </a:p>
          <a:p>
            <a:endParaRPr lang="en-US" altLang="zh-CN" sz="1800" dirty="0">
              <a:solidFill>
                <a:schemeClr val="tx1"/>
              </a:solidFill>
            </a:endParaRPr>
          </a:p>
          <a:p>
            <a:endParaRPr lang="en-US" sz="18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778172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3874" name="Group 2"/>
          <p:cNvGrpSpPr>
            <a:grpSpLocks/>
          </p:cNvGrpSpPr>
          <p:nvPr/>
        </p:nvGrpSpPr>
        <p:grpSpPr bwMode="auto">
          <a:xfrm>
            <a:off x="0" y="0"/>
            <a:ext cx="9144000" cy="5143500"/>
            <a:chOff x="0" y="0"/>
            <a:chExt cx="5760" cy="4320"/>
          </a:xfrm>
        </p:grpSpPr>
        <p:sp>
          <p:nvSpPr>
            <p:cNvPr id="463875" name="Rectangle 3"/>
            <p:cNvSpPr>
              <a:spLocks noChangeArrowheads="1"/>
            </p:cNvSpPr>
            <p:nvPr/>
          </p:nvSpPr>
          <p:spPr bwMode="auto">
            <a:xfrm>
              <a:off x="0" y="0"/>
              <a:ext cx="5760" cy="4320"/>
            </a:xfrm>
            <a:prstGeom prst="rect">
              <a:avLst/>
            </a:prstGeom>
            <a:gradFill rotWithShape="0">
              <a:gsLst>
                <a:gs pos="0">
                  <a:schemeClr val="accent2">
                    <a:gamma/>
                    <a:shade val="62745"/>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400">
                <a:solidFill>
                  <a:srgbClr val="000000"/>
                </a:solidFill>
                <a:latin typeface="Times" pitchFamily="18" charset="0"/>
                <a:ea typeface="+mn-ea"/>
              </a:endParaRPr>
            </a:p>
          </p:txBody>
        </p:sp>
        <p:grpSp>
          <p:nvGrpSpPr>
            <p:cNvPr id="463876" name="Group 4"/>
            <p:cNvGrpSpPr>
              <a:grpSpLocks/>
            </p:cNvGrpSpPr>
            <p:nvPr/>
          </p:nvGrpSpPr>
          <p:grpSpPr bwMode="auto">
            <a:xfrm>
              <a:off x="96" y="528"/>
              <a:ext cx="5472" cy="96"/>
              <a:chOff x="96" y="528"/>
              <a:chExt cx="5472" cy="96"/>
            </a:xfrm>
          </p:grpSpPr>
          <p:sp>
            <p:nvSpPr>
              <p:cNvPr id="463877" name="Line 5"/>
              <p:cNvSpPr>
                <a:spLocks noChangeShapeType="1"/>
              </p:cNvSpPr>
              <p:nvPr/>
            </p:nvSpPr>
            <p:spPr bwMode="auto">
              <a:xfrm>
                <a:off x="96" y="528"/>
                <a:ext cx="547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3878" name="Line 6"/>
              <p:cNvSpPr>
                <a:spLocks noChangeShapeType="1"/>
              </p:cNvSpPr>
              <p:nvPr/>
            </p:nvSpPr>
            <p:spPr bwMode="auto">
              <a:xfrm>
                <a:off x="213" y="576"/>
                <a:ext cx="518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3879" name="Line 7"/>
              <p:cNvSpPr>
                <a:spLocks noChangeShapeType="1"/>
              </p:cNvSpPr>
              <p:nvPr/>
            </p:nvSpPr>
            <p:spPr bwMode="auto">
              <a:xfrm>
                <a:off x="323" y="624"/>
                <a:ext cx="494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nvGrpSpPr>
            <p:cNvPr id="463880" name="Group 8"/>
            <p:cNvGrpSpPr>
              <a:grpSpLocks/>
            </p:cNvGrpSpPr>
            <p:nvPr/>
          </p:nvGrpSpPr>
          <p:grpSpPr bwMode="auto">
            <a:xfrm>
              <a:off x="383" y="96"/>
              <a:ext cx="97" cy="4128"/>
              <a:chOff x="383" y="96"/>
              <a:chExt cx="96" cy="4224"/>
            </a:xfrm>
          </p:grpSpPr>
          <p:sp>
            <p:nvSpPr>
              <p:cNvPr id="463881" name="Line 9"/>
              <p:cNvSpPr>
                <a:spLocks noChangeShapeType="1"/>
              </p:cNvSpPr>
              <p:nvPr/>
            </p:nvSpPr>
            <p:spPr bwMode="auto">
              <a:xfrm rot="-5400000">
                <a:off x="-1729" y="2208"/>
                <a:ext cx="422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3882" name="Line 10"/>
              <p:cNvSpPr>
                <a:spLocks noChangeShapeType="1"/>
              </p:cNvSpPr>
              <p:nvPr/>
            </p:nvSpPr>
            <p:spPr bwMode="auto">
              <a:xfrm rot="-5400000">
                <a:off x="-1570" y="2229"/>
                <a:ext cx="400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3883" name="Line 11"/>
              <p:cNvSpPr>
                <a:spLocks noChangeShapeType="1"/>
              </p:cNvSpPr>
              <p:nvPr/>
            </p:nvSpPr>
            <p:spPr bwMode="auto">
              <a:xfrm rot="-5400000">
                <a:off x="-1430" y="2236"/>
                <a:ext cx="3817"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sp>
        <p:nvSpPr>
          <p:cNvPr id="463884" name="Text Box 12"/>
          <p:cNvSpPr txBox="1">
            <a:spLocks noChangeArrowheads="1"/>
          </p:cNvSpPr>
          <p:nvPr/>
        </p:nvSpPr>
        <p:spPr bwMode="auto">
          <a:xfrm>
            <a:off x="1821147" y="90493"/>
            <a:ext cx="5673166" cy="64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600" b="1">
                <a:solidFill>
                  <a:srgbClr val="FFFF00"/>
                </a:solidFill>
                <a:latin typeface="Helvetica" pitchFamily="34" charset="0"/>
                <a:ea typeface="+mn-ea"/>
              </a:rPr>
              <a:t>Cortical Receptive Fields</a:t>
            </a:r>
          </a:p>
        </p:txBody>
      </p:sp>
      <p:sp>
        <p:nvSpPr>
          <p:cNvPr id="463885" name="Text Box 13"/>
          <p:cNvSpPr txBox="1">
            <a:spLocks noChangeArrowheads="1"/>
          </p:cNvSpPr>
          <p:nvPr/>
        </p:nvSpPr>
        <p:spPr bwMode="auto">
          <a:xfrm>
            <a:off x="2223624" y="914415"/>
            <a:ext cx="5171426" cy="58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200">
                <a:solidFill>
                  <a:srgbClr val="FFFF00"/>
                </a:solidFill>
                <a:latin typeface="Helvetica" pitchFamily="34" charset="0"/>
                <a:ea typeface="+mn-ea"/>
              </a:rPr>
              <a:t>Constructing a line detector</a:t>
            </a:r>
          </a:p>
        </p:txBody>
      </p:sp>
      <p:pic>
        <p:nvPicPr>
          <p:cNvPr id="46388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1943111"/>
            <a:ext cx="195580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38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761" y="1971689"/>
            <a:ext cx="29940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388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3" y="1857386"/>
            <a:ext cx="238760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3889" name="Rectangle 17"/>
          <p:cNvSpPr>
            <a:spLocks noChangeArrowheads="1"/>
          </p:cNvSpPr>
          <p:nvPr/>
        </p:nvSpPr>
        <p:spPr bwMode="auto">
          <a:xfrm>
            <a:off x="7335854" y="4902999"/>
            <a:ext cx="1736191" cy="2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eaLnBrk="0" hangingPunct="0"/>
            <a:r>
              <a:rPr lang="en-US" altLang="en-US" sz="1000">
                <a:solidFill>
                  <a:srgbClr val="FFFFFF"/>
                </a:solidFill>
                <a:latin typeface="EngraversGothic BT Regular" charset="0"/>
                <a:ea typeface="+mn-ea"/>
              </a:rPr>
              <a:t>© Stephen E. Palmer, 2002</a:t>
            </a:r>
          </a:p>
        </p:txBody>
      </p:sp>
    </p:spTree>
    <p:extLst>
      <p:ext uri="{BB962C8B-B14F-4D97-AF65-F5344CB8AC3E}">
        <p14:creationId xmlns:p14="http://schemas.microsoft.com/office/powerpoint/2010/main" val="227812071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5" name="Shape 455"/>
          <p:cNvSpPr txBox="1"/>
          <p:nvPr/>
        </p:nvSpPr>
        <p:spPr>
          <a:xfrm>
            <a:off x="4572300" y="1034025"/>
            <a:ext cx="5118600" cy="183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7x7 input (spatially)</a:t>
            </a:r>
          </a:p>
          <a:p>
            <a:pPr fontAlgn="auto">
              <a:spcBef>
                <a:spcPts val="0"/>
              </a:spcBef>
              <a:spcAft>
                <a:spcPts val="0"/>
              </a:spcAft>
            </a:pPr>
            <a:r>
              <a:rPr lang="en" sz="2400" kern="0">
                <a:solidFill>
                  <a:srgbClr val="000000"/>
                </a:solidFill>
                <a:latin typeface="Arial"/>
                <a:cs typeface="Arial"/>
                <a:sym typeface="Arial"/>
              </a:rPr>
              <a:t>assume 3x3 filter</a:t>
            </a:r>
          </a:p>
          <a:p>
            <a:pPr fontAlgn="auto">
              <a:spcBef>
                <a:spcPts val="0"/>
              </a:spcBef>
              <a:spcAft>
                <a:spcPts val="0"/>
              </a:spcAft>
            </a:pPr>
            <a:r>
              <a:rPr lang="en" sz="2400" kern="0">
                <a:solidFill>
                  <a:srgbClr val="000000"/>
                </a:solidFill>
                <a:latin typeface="Arial"/>
                <a:cs typeface="Arial"/>
                <a:sym typeface="Arial"/>
              </a:rPr>
              <a:t>applied </a:t>
            </a:r>
            <a:r>
              <a:rPr lang="en" sz="2400" b="1" kern="0">
                <a:solidFill>
                  <a:srgbClr val="000000"/>
                </a:solidFill>
                <a:latin typeface="Arial"/>
                <a:cs typeface="Arial"/>
                <a:sym typeface="Arial"/>
              </a:rPr>
              <a:t>with stride 2</a:t>
            </a:r>
          </a:p>
        </p:txBody>
      </p:sp>
      <p:sp>
        <p:nvSpPr>
          <p:cNvPr id="456" name="Shape 456"/>
          <p:cNvSpPr txBox="1"/>
          <p:nvPr/>
        </p:nvSpPr>
        <p:spPr>
          <a:xfrm>
            <a:off x="1390175" y="794375"/>
            <a:ext cx="548699" cy="457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57" name="Shape 457"/>
          <p:cNvSpPr txBox="1"/>
          <p:nvPr/>
        </p:nvSpPr>
        <p:spPr>
          <a:xfrm>
            <a:off x="3095700" y="2663975"/>
            <a:ext cx="587100" cy="285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58" name="Shape 458"/>
          <p:cNvSpPr txBox="1"/>
          <p:nvPr/>
        </p:nvSpPr>
        <p:spPr>
          <a:xfrm>
            <a:off x="138150" y="60450"/>
            <a:ext cx="8375400" cy="604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200" kern="0">
                <a:solidFill>
                  <a:srgbClr val="000000"/>
                </a:solidFill>
                <a:latin typeface="Arial"/>
                <a:cs typeface="Arial"/>
                <a:sym typeface="Arial"/>
              </a:rPr>
              <a:t>A closer look at spatial dimensions:</a:t>
            </a:r>
          </a:p>
        </p:txBody>
      </p:sp>
      <p:graphicFrame>
        <p:nvGraphicFramePr>
          <p:cNvPr id="459" name="Shape 459"/>
          <p:cNvGraphicFramePr/>
          <p:nvPr/>
        </p:nvGraphicFramePr>
        <p:xfrm>
          <a:off x="302525" y="1374800"/>
          <a:ext cx="2679950" cy="27734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1779347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5" name="Shape 465"/>
          <p:cNvSpPr txBox="1"/>
          <p:nvPr/>
        </p:nvSpPr>
        <p:spPr>
          <a:xfrm>
            <a:off x="4572300" y="1034025"/>
            <a:ext cx="5118600" cy="183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7x7 input (spatially)</a:t>
            </a:r>
          </a:p>
          <a:p>
            <a:pPr fontAlgn="auto">
              <a:spcBef>
                <a:spcPts val="0"/>
              </a:spcBef>
              <a:spcAft>
                <a:spcPts val="0"/>
              </a:spcAft>
            </a:pPr>
            <a:r>
              <a:rPr lang="en" sz="2400" kern="0">
                <a:solidFill>
                  <a:srgbClr val="000000"/>
                </a:solidFill>
                <a:latin typeface="Arial"/>
                <a:cs typeface="Arial"/>
                <a:sym typeface="Arial"/>
              </a:rPr>
              <a:t>assume 3x3 filter</a:t>
            </a:r>
          </a:p>
          <a:p>
            <a:pPr fontAlgn="auto">
              <a:spcBef>
                <a:spcPts val="0"/>
              </a:spcBef>
              <a:spcAft>
                <a:spcPts val="0"/>
              </a:spcAft>
            </a:pPr>
            <a:r>
              <a:rPr lang="en" sz="2400" kern="0">
                <a:solidFill>
                  <a:srgbClr val="000000"/>
                </a:solidFill>
                <a:latin typeface="Arial"/>
                <a:cs typeface="Arial"/>
                <a:sym typeface="Arial"/>
              </a:rPr>
              <a:t>applied </a:t>
            </a:r>
            <a:r>
              <a:rPr lang="en" sz="2400" b="1" kern="0">
                <a:solidFill>
                  <a:srgbClr val="000000"/>
                </a:solidFill>
                <a:latin typeface="Arial"/>
                <a:cs typeface="Arial"/>
                <a:sym typeface="Arial"/>
              </a:rPr>
              <a:t>with stride 2</a:t>
            </a:r>
          </a:p>
          <a:p>
            <a:pPr fontAlgn="auto">
              <a:spcBef>
                <a:spcPts val="0"/>
              </a:spcBef>
              <a:spcAft>
                <a:spcPts val="0"/>
              </a:spcAft>
            </a:pPr>
            <a:r>
              <a:rPr lang="en" sz="2400" b="1" kern="0">
                <a:solidFill>
                  <a:srgbClr val="000000"/>
                </a:solidFill>
                <a:latin typeface="Arial"/>
                <a:cs typeface="Arial"/>
                <a:sym typeface="Arial"/>
              </a:rPr>
              <a:t>=&gt; 3x3 output!</a:t>
            </a:r>
          </a:p>
          <a:p>
            <a:pPr fontAlgn="auto">
              <a:spcBef>
                <a:spcPts val="0"/>
              </a:spcBef>
              <a:spcAft>
                <a:spcPts val="0"/>
              </a:spcAft>
            </a:pPr>
            <a:endParaRPr sz="2400" b="1" kern="0">
              <a:solidFill>
                <a:srgbClr val="000000"/>
              </a:solidFill>
              <a:latin typeface="Arial"/>
              <a:cs typeface="Arial"/>
              <a:sym typeface="Arial"/>
            </a:endParaRPr>
          </a:p>
        </p:txBody>
      </p:sp>
      <p:sp>
        <p:nvSpPr>
          <p:cNvPr id="466" name="Shape 466"/>
          <p:cNvSpPr txBox="1"/>
          <p:nvPr/>
        </p:nvSpPr>
        <p:spPr>
          <a:xfrm>
            <a:off x="1390175" y="794375"/>
            <a:ext cx="548699" cy="457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67" name="Shape 467"/>
          <p:cNvSpPr txBox="1"/>
          <p:nvPr/>
        </p:nvSpPr>
        <p:spPr>
          <a:xfrm>
            <a:off x="3095700" y="2663975"/>
            <a:ext cx="587100" cy="285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68" name="Shape 468"/>
          <p:cNvSpPr txBox="1"/>
          <p:nvPr/>
        </p:nvSpPr>
        <p:spPr>
          <a:xfrm>
            <a:off x="138150" y="60450"/>
            <a:ext cx="8375400" cy="604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200" kern="0">
                <a:solidFill>
                  <a:srgbClr val="000000"/>
                </a:solidFill>
                <a:latin typeface="Arial"/>
                <a:cs typeface="Arial"/>
                <a:sym typeface="Arial"/>
              </a:rPr>
              <a:t>A closer look at spatial dimensions:</a:t>
            </a:r>
          </a:p>
        </p:txBody>
      </p:sp>
      <p:graphicFrame>
        <p:nvGraphicFramePr>
          <p:cNvPr id="469" name="Shape 469"/>
          <p:cNvGraphicFramePr/>
          <p:nvPr/>
        </p:nvGraphicFramePr>
        <p:xfrm>
          <a:off x="302525" y="1374800"/>
          <a:ext cx="2679950" cy="27734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0899090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5" name="Shape 475"/>
          <p:cNvSpPr txBox="1"/>
          <p:nvPr/>
        </p:nvSpPr>
        <p:spPr>
          <a:xfrm>
            <a:off x="4572300" y="1034025"/>
            <a:ext cx="5118600" cy="183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7x7 input (spatially)</a:t>
            </a:r>
          </a:p>
          <a:p>
            <a:pPr fontAlgn="auto">
              <a:spcBef>
                <a:spcPts val="0"/>
              </a:spcBef>
              <a:spcAft>
                <a:spcPts val="0"/>
              </a:spcAft>
            </a:pPr>
            <a:r>
              <a:rPr lang="en" sz="2400" kern="0">
                <a:solidFill>
                  <a:srgbClr val="000000"/>
                </a:solidFill>
                <a:latin typeface="Arial"/>
                <a:cs typeface="Arial"/>
                <a:sym typeface="Arial"/>
              </a:rPr>
              <a:t>assume 3x3 filter</a:t>
            </a:r>
          </a:p>
          <a:p>
            <a:pPr fontAlgn="auto">
              <a:spcBef>
                <a:spcPts val="0"/>
              </a:spcBef>
              <a:spcAft>
                <a:spcPts val="0"/>
              </a:spcAft>
            </a:pPr>
            <a:r>
              <a:rPr lang="en" sz="2400" kern="0">
                <a:solidFill>
                  <a:srgbClr val="000000"/>
                </a:solidFill>
                <a:latin typeface="Arial"/>
                <a:cs typeface="Arial"/>
                <a:sym typeface="Arial"/>
              </a:rPr>
              <a:t>applied </a:t>
            </a:r>
            <a:r>
              <a:rPr lang="en" sz="2400" b="1" kern="0">
                <a:solidFill>
                  <a:srgbClr val="000000"/>
                </a:solidFill>
                <a:latin typeface="Arial"/>
                <a:cs typeface="Arial"/>
                <a:sym typeface="Arial"/>
              </a:rPr>
              <a:t>with stride 3?</a:t>
            </a:r>
          </a:p>
        </p:txBody>
      </p:sp>
      <p:sp>
        <p:nvSpPr>
          <p:cNvPr id="476" name="Shape 476"/>
          <p:cNvSpPr txBox="1"/>
          <p:nvPr/>
        </p:nvSpPr>
        <p:spPr>
          <a:xfrm>
            <a:off x="1390175" y="794375"/>
            <a:ext cx="548699" cy="457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77" name="Shape 477"/>
          <p:cNvSpPr txBox="1"/>
          <p:nvPr/>
        </p:nvSpPr>
        <p:spPr>
          <a:xfrm>
            <a:off x="3095700" y="2663975"/>
            <a:ext cx="587100" cy="285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78" name="Shape 478"/>
          <p:cNvSpPr txBox="1"/>
          <p:nvPr/>
        </p:nvSpPr>
        <p:spPr>
          <a:xfrm>
            <a:off x="138150" y="60450"/>
            <a:ext cx="8375400" cy="604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200" kern="0">
                <a:solidFill>
                  <a:srgbClr val="000000"/>
                </a:solidFill>
                <a:latin typeface="Arial"/>
                <a:cs typeface="Arial"/>
                <a:sym typeface="Arial"/>
              </a:rPr>
              <a:t>A closer look at spatial dimensions:</a:t>
            </a:r>
          </a:p>
        </p:txBody>
      </p:sp>
      <p:graphicFrame>
        <p:nvGraphicFramePr>
          <p:cNvPr id="479" name="Shape 479"/>
          <p:cNvGraphicFramePr/>
          <p:nvPr/>
        </p:nvGraphicFramePr>
        <p:xfrm>
          <a:off x="302525" y="1374800"/>
          <a:ext cx="2679950" cy="27734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6763086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5" name="Shape 485"/>
          <p:cNvSpPr txBox="1"/>
          <p:nvPr/>
        </p:nvSpPr>
        <p:spPr>
          <a:xfrm>
            <a:off x="4572300" y="1034025"/>
            <a:ext cx="5118600" cy="183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7x7 input (spatially)</a:t>
            </a:r>
          </a:p>
          <a:p>
            <a:pPr fontAlgn="auto">
              <a:spcBef>
                <a:spcPts val="0"/>
              </a:spcBef>
              <a:spcAft>
                <a:spcPts val="0"/>
              </a:spcAft>
            </a:pPr>
            <a:r>
              <a:rPr lang="en" sz="2400" kern="0">
                <a:solidFill>
                  <a:srgbClr val="000000"/>
                </a:solidFill>
                <a:latin typeface="Arial"/>
                <a:cs typeface="Arial"/>
                <a:sym typeface="Arial"/>
              </a:rPr>
              <a:t>assume 3x3 filter</a:t>
            </a:r>
          </a:p>
          <a:p>
            <a:pPr fontAlgn="auto">
              <a:spcBef>
                <a:spcPts val="0"/>
              </a:spcBef>
              <a:spcAft>
                <a:spcPts val="0"/>
              </a:spcAft>
            </a:pPr>
            <a:r>
              <a:rPr lang="en" sz="2400" kern="0">
                <a:solidFill>
                  <a:srgbClr val="000000"/>
                </a:solidFill>
                <a:latin typeface="Arial"/>
                <a:cs typeface="Arial"/>
                <a:sym typeface="Arial"/>
              </a:rPr>
              <a:t>applied </a:t>
            </a:r>
            <a:r>
              <a:rPr lang="en" sz="2400" b="1" kern="0">
                <a:solidFill>
                  <a:srgbClr val="000000"/>
                </a:solidFill>
                <a:latin typeface="Arial"/>
                <a:cs typeface="Arial"/>
                <a:sym typeface="Arial"/>
              </a:rPr>
              <a:t>with stride 3?</a:t>
            </a:r>
          </a:p>
        </p:txBody>
      </p:sp>
      <p:sp>
        <p:nvSpPr>
          <p:cNvPr id="486" name="Shape 486"/>
          <p:cNvSpPr txBox="1"/>
          <p:nvPr/>
        </p:nvSpPr>
        <p:spPr>
          <a:xfrm>
            <a:off x="1390175" y="794375"/>
            <a:ext cx="548699" cy="457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87" name="Shape 487"/>
          <p:cNvSpPr txBox="1"/>
          <p:nvPr/>
        </p:nvSpPr>
        <p:spPr>
          <a:xfrm>
            <a:off x="3095700" y="2663975"/>
            <a:ext cx="587100" cy="285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88" name="Shape 488"/>
          <p:cNvSpPr txBox="1"/>
          <p:nvPr/>
        </p:nvSpPr>
        <p:spPr>
          <a:xfrm>
            <a:off x="138150" y="60450"/>
            <a:ext cx="8375400" cy="604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200" kern="0">
                <a:solidFill>
                  <a:srgbClr val="000000"/>
                </a:solidFill>
                <a:latin typeface="Arial"/>
                <a:cs typeface="Arial"/>
                <a:sym typeface="Arial"/>
              </a:rPr>
              <a:t>A closer look at spatial dimensions:</a:t>
            </a:r>
          </a:p>
        </p:txBody>
      </p:sp>
      <p:graphicFrame>
        <p:nvGraphicFramePr>
          <p:cNvPr id="489" name="Shape 489"/>
          <p:cNvGraphicFramePr/>
          <p:nvPr/>
        </p:nvGraphicFramePr>
        <p:xfrm>
          <a:off x="302525" y="1374800"/>
          <a:ext cx="2679950" cy="27734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490" name="Shape 490"/>
          <p:cNvSpPr txBox="1"/>
          <p:nvPr/>
        </p:nvSpPr>
        <p:spPr>
          <a:xfrm>
            <a:off x="4689650" y="2649300"/>
            <a:ext cx="3972000" cy="1217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b="1" kern="0">
                <a:solidFill>
                  <a:srgbClr val="FF0000"/>
                </a:solidFill>
                <a:latin typeface="Arial"/>
                <a:cs typeface="Arial"/>
                <a:sym typeface="Arial"/>
              </a:rPr>
              <a:t>doesn’t fit! </a:t>
            </a:r>
          </a:p>
          <a:p>
            <a:pPr fontAlgn="auto">
              <a:spcBef>
                <a:spcPts val="0"/>
              </a:spcBef>
              <a:spcAft>
                <a:spcPts val="0"/>
              </a:spcAft>
            </a:pPr>
            <a:r>
              <a:rPr lang="en" sz="2400" kern="0">
                <a:solidFill>
                  <a:srgbClr val="FF0000"/>
                </a:solidFill>
                <a:latin typeface="Arial"/>
                <a:cs typeface="Arial"/>
                <a:sym typeface="Arial"/>
              </a:rPr>
              <a:t>cannot apply 3x3 filter on 7x7 input with stride 3.</a:t>
            </a:r>
          </a:p>
        </p:txBody>
      </p:sp>
    </p:spTree>
    <p:extLst>
      <p:ext uri="{BB962C8B-B14F-4D97-AF65-F5344CB8AC3E}">
        <p14:creationId xmlns:p14="http://schemas.microsoft.com/office/powerpoint/2010/main" val="104482357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aphicFrame>
        <p:nvGraphicFramePr>
          <p:cNvPr id="496" name="Shape 496"/>
          <p:cNvGraphicFramePr/>
          <p:nvPr/>
        </p:nvGraphicFramePr>
        <p:xfrm>
          <a:off x="454925" y="841400"/>
          <a:ext cx="2679950" cy="27734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cxnSp>
        <p:nvCxnSpPr>
          <p:cNvPr id="497" name="Shape 497"/>
          <p:cNvCxnSpPr/>
          <p:nvPr/>
        </p:nvCxnSpPr>
        <p:spPr>
          <a:xfrm>
            <a:off x="464475" y="628425"/>
            <a:ext cx="2695799" cy="0"/>
          </a:xfrm>
          <a:prstGeom prst="straightConnector1">
            <a:avLst/>
          </a:prstGeom>
          <a:noFill/>
          <a:ln w="19050" cap="flat" cmpd="sng">
            <a:solidFill>
              <a:srgbClr val="666666"/>
            </a:solidFill>
            <a:prstDash val="solid"/>
            <a:round/>
            <a:headEnd type="none" w="lg" len="lg"/>
            <a:tailEnd type="none" w="lg" len="lg"/>
          </a:ln>
        </p:spPr>
      </p:cxnSp>
      <p:sp>
        <p:nvSpPr>
          <p:cNvPr id="498" name="Shape 498"/>
          <p:cNvSpPr txBox="1"/>
          <p:nvPr/>
        </p:nvSpPr>
        <p:spPr>
          <a:xfrm>
            <a:off x="1357025" y="91075"/>
            <a:ext cx="774300" cy="393600"/>
          </a:xfrm>
          <a:prstGeom prst="rect">
            <a:avLst/>
          </a:prstGeom>
          <a:noFill/>
          <a:ln>
            <a:noFill/>
          </a:ln>
        </p:spPr>
        <p:txBody>
          <a:bodyPr lIns="91425" tIns="91425" rIns="91425" bIns="91425" anchor="t" anchorCtr="0">
            <a:noAutofit/>
          </a:bodyPr>
          <a:lstStyle/>
          <a:p>
            <a:pPr fontAlgn="auto">
              <a:spcBef>
                <a:spcPts val="0"/>
              </a:spcBef>
              <a:spcAft>
                <a:spcPts val="0"/>
              </a:spcAft>
              <a:buClr>
                <a:srgbClr val="000000"/>
              </a:buClr>
              <a:buSzPct val="45833"/>
              <a:buFont typeface="Arial"/>
              <a:buNone/>
            </a:pPr>
            <a:r>
              <a:rPr lang="en" sz="2400" kern="0">
                <a:solidFill>
                  <a:srgbClr val="000000"/>
                </a:solidFill>
                <a:latin typeface="Arial"/>
                <a:cs typeface="Arial"/>
                <a:sym typeface="Arial"/>
              </a:rPr>
              <a:t>N</a:t>
            </a:r>
          </a:p>
          <a:p>
            <a:pPr fontAlgn="auto">
              <a:spcBef>
                <a:spcPts val="0"/>
              </a:spcBef>
              <a:spcAft>
                <a:spcPts val="0"/>
              </a:spcAft>
            </a:pPr>
            <a:endParaRPr sz="2400" kern="0">
              <a:solidFill>
                <a:srgbClr val="000000"/>
              </a:solidFill>
              <a:latin typeface="Arial"/>
              <a:cs typeface="Arial"/>
              <a:sym typeface="Arial"/>
            </a:endParaRPr>
          </a:p>
        </p:txBody>
      </p:sp>
      <p:sp>
        <p:nvSpPr>
          <p:cNvPr id="499" name="Shape 499"/>
          <p:cNvSpPr txBox="1"/>
          <p:nvPr/>
        </p:nvSpPr>
        <p:spPr>
          <a:xfrm>
            <a:off x="3412900" y="1809975"/>
            <a:ext cx="774300"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N</a:t>
            </a:r>
          </a:p>
          <a:p>
            <a:pPr fontAlgn="auto">
              <a:spcBef>
                <a:spcPts val="0"/>
              </a:spcBef>
              <a:spcAft>
                <a:spcPts val="0"/>
              </a:spcAft>
            </a:pPr>
            <a:endParaRPr sz="2400" kern="0">
              <a:solidFill>
                <a:srgbClr val="000000"/>
              </a:solidFill>
              <a:latin typeface="Arial"/>
              <a:cs typeface="Arial"/>
              <a:sym typeface="Arial"/>
            </a:endParaRPr>
          </a:p>
        </p:txBody>
      </p:sp>
      <p:cxnSp>
        <p:nvCxnSpPr>
          <p:cNvPr id="500" name="Shape 500"/>
          <p:cNvCxnSpPr/>
          <p:nvPr/>
        </p:nvCxnSpPr>
        <p:spPr>
          <a:xfrm>
            <a:off x="3300300" y="850750"/>
            <a:ext cx="0" cy="2595300"/>
          </a:xfrm>
          <a:prstGeom prst="straightConnector1">
            <a:avLst/>
          </a:prstGeom>
          <a:noFill/>
          <a:ln w="19050" cap="flat" cmpd="sng">
            <a:solidFill>
              <a:srgbClr val="666666"/>
            </a:solidFill>
            <a:prstDash val="solid"/>
            <a:round/>
            <a:headEnd type="none" w="lg" len="lg"/>
            <a:tailEnd type="none" w="lg" len="lg"/>
          </a:ln>
        </p:spPr>
      </p:cxnSp>
      <p:sp>
        <p:nvSpPr>
          <p:cNvPr id="501" name="Shape 501"/>
          <p:cNvSpPr txBox="1"/>
          <p:nvPr/>
        </p:nvSpPr>
        <p:spPr>
          <a:xfrm>
            <a:off x="844575" y="1942437"/>
            <a:ext cx="774300"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F</a:t>
            </a:r>
          </a:p>
          <a:p>
            <a:pPr fontAlgn="auto">
              <a:spcBef>
                <a:spcPts val="0"/>
              </a:spcBef>
              <a:spcAft>
                <a:spcPts val="0"/>
              </a:spcAft>
            </a:pPr>
            <a:endParaRPr sz="2400" kern="0">
              <a:solidFill>
                <a:srgbClr val="000000"/>
              </a:solidFill>
              <a:latin typeface="Arial"/>
              <a:cs typeface="Arial"/>
              <a:sym typeface="Arial"/>
            </a:endParaRPr>
          </a:p>
        </p:txBody>
      </p:sp>
      <p:sp>
        <p:nvSpPr>
          <p:cNvPr id="502" name="Shape 502"/>
          <p:cNvSpPr txBox="1"/>
          <p:nvPr/>
        </p:nvSpPr>
        <p:spPr>
          <a:xfrm>
            <a:off x="1618875" y="1165887"/>
            <a:ext cx="774300"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F</a:t>
            </a:r>
          </a:p>
          <a:p>
            <a:pPr fontAlgn="auto">
              <a:spcBef>
                <a:spcPts val="0"/>
              </a:spcBef>
              <a:spcAft>
                <a:spcPts val="0"/>
              </a:spcAft>
            </a:pPr>
            <a:endParaRPr sz="2400" kern="0">
              <a:solidFill>
                <a:srgbClr val="000000"/>
              </a:solidFill>
              <a:latin typeface="Arial"/>
              <a:cs typeface="Arial"/>
              <a:sym typeface="Arial"/>
            </a:endParaRPr>
          </a:p>
        </p:txBody>
      </p:sp>
      <p:sp>
        <p:nvSpPr>
          <p:cNvPr id="503" name="Shape 503"/>
          <p:cNvSpPr txBox="1"/>
          <p:nvPr/>
        </p:nvSpPr>
        <p:spPr>
          <a:xfrm>
            <a:off x="4608425" y="564675"/>
            <a:ext cx="4535699" cy="2413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Output size:</a:t>
            </a:r>
          </a:p>
          <a:p>
            <a:pPr fontAlgn="auto">
              <a:spcBef>
                <a:spcPts val="0"/>
              </a:spcBef>
              <a:spcAft>
                <a:spcPts val="0"/>
              </a:spcAft>
            </a:pPr>
            <a:r>
              <a:rPr lang="en" sz="2400" b="1" kern="0">
                <a:solidFill>
                  <a:srgbClr val="000000"/>
                </a:solidFill>
                <a:latin typeface="Arial"/>
                <a:cs typeface="Arial"/>
                <a:sym typeface="Arial"/>
              </a:rPr>
              <a:t>(N - F) / stride + 1</a:t>
            </a:r>
          </a:p>
          <a:p>
            <a:pPr fontAlgn="auto">
              <a:spcBef>
                <a:spcPts val="0"/>
              </a:spcBef>
              <a:spcAft>
                <a:spcPts val="0"/>
              </a:spcAft>
            </a:pPr>
            <a:endParaRPr sz="2400" kern="0">
              <a:solidFill>
                <a:srgbClr val="000000"/>
              </a:solidFill>
              <a:latin typeface="Arial"/>
              <a:cs typeface="Arial"/>
              <a:sym typeface="Arial"/>
            </a:endParaRPr>
          </a:p>
          <a:p>
            <a:pPr fontAlgn="auto">
              <a:spcBef>
                <a:spcPts val="0"/>
              </a:spcBef>
              <a:spcAft>
                <a:spcPts val="0"/>
              </a:spcAft>
            </a:pPr>
            <a:r>
              <a:rPr lang="en" sz="2400" kern="0">
                <a:solidFill>
                  <a:srgbClr val="000000"/>
                </a:solidFill>
                <a:latin typeface="Arial"/>
                <a:cs typeface="Arial"/>
                <a:sym typeface="Arial"/>
              </a:rPr>
              <a:t>e.g. N = 7, F = 3:</a:t>
            </a:r>
          </a:p>
          <a:p>
            <a:pPr fontAlgn="auto">
              <a:spcBef>
                <a:spcPts val="0"/>
              </a:spcBef>
              <a:spcAft>
                <a:spcPts val="0"/>
              </a:spcAft>
            </a:pPr>
            <a:r>
              <a:rPr lang="en" sz="2400" kern="0">
                <a:solidFill>
                  <a:srgbClr val="000000"/>
                </a:solidFill>
                <a:latin typeface="Arial"/>
                <a:cs typeface="Arial"/>
                <a:sym typeface="Arial"/>
              </a:rPr>
              <a:t>stride 1 =&gt; (7 - 3)/1 + 1 = 5</a:t>
            </a:r>
          </a:p>
          <a:p>
            <a:pPr fontAlgn="auto">
              <a:spcBef>
                <a:spcPts val="0"/>
              </a:spcBef>
              <a:spcAft>
                <a:spcPts val="0"/>
              </a:spcAft>
            </a:pPr>
            <a:r>
              <a:rPr lang="en" sz="2400" kern="0">
                <a:solidFill>
                  <a:srgbClr val="000000"/>
                </a:solidFill>
                <a:latin typeface="Arial"/>
                <a:cs typeface="Arial"/>
                <a:sym typeface="Arial"/>
              </a:rPr>
              <a:t>stride 2 =&gt; (7 - 3)/2 + 1 = 3</a:t>
            </a:r>
          </a:p>
          <a:p>
            <a:pPr fontAlgn="auto">
              <a:spcBef>
                <a:spcPts val="0"/>
              </a:spcBef>
              <a:spcAft>
                <a:spcPts val="0"/>
              </a:spcAft>
            </a:pPr>
            <a:r>
              <a:rPr lang="en" sz="2400" kern="0">
                <a:solidFill>
                  <a:srgbClr val="000000"/>
                </a:solidFill>
                <a:latin typeface="Arial"/>
                <a:cs typeface="Arial"/>
                <a:sym typeface="Arial"/>
              </a:rPr>
              <a:t>stride 3 =&gt; (7 - 3)/3 + 1 = 2.33 :\</a:t>
            </a:r>
          </a:p>
        </p:txBody>
      </p:sp>
    </p:spTree>
    <p:extLst>
      <p:ext uri="{BB962C8B-B14F-4D97-AF65-F5344CB8AC3E}">
        <p14:creationId xmlns:p14="http://schemas.microsoft.com/office/powerpoint/2010/main" val="104625039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Shape 509"/>
          <p:cNvSpPr txBox="1"/>
          <p:nvPr/>
        </p:nvSpPr>
        <p:spPr>
          <a:xfrm>
            <a:off x="264125" y="209475"/>
            <a:ext cx="8289000" cy="737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In practice: Common to zero pad the border</a:t>
            </a:r>
          </a:p>
        </p:txBody>
      </p:sp>
      <p:graphicFrame>
        <p:nvGraphicFramePr>
          <p:cNvPr id="510" name="Shape 510"/>
          <p:cNvGraphicFramePr/>
          <p:nvPr/>
        </p:nvGraphicFramePr>
        <p:xfrm>
          <a:off x="377400" y="947175"/>
          <a:ext cx="2679975" cy="3565890"/>
        </p:xfrm>
        <a:graphic>
          <a:graphicData uri="http://schemas.openxmlformats.org/drawingml/2006/table">
            <a:tbl>
              <a:tblPr>
                <a:noFill/>
              </a:tblPr>
              <a:tblGrid>
                <a:gridCol w="297775">
                  <a:extLst>
                    <a:ext uri="{9D8B030D-6E8A-4147-A177-3AD203B41FA5}">
                      <a16:colId xmlns:a16="http://schemas.microsoft.com/office/drawing/2014/main" val="20000"/>
                    </a:ext>
                  </a:extLst>
                </a:gridCol>
                <a:gridCol w="297775">
                  <a:extLst>
                    <a:ext uri="{9D8B030D-6E8A-4147-A177-3AD203B41FA5}">
                      <a16:colId xmlns:a16="http://schemas.microsoft.com/office/drawing/2014/main" val="20001"/>
                    </a:ext>
                  </a:extLst>
                </a:gridCol>
                <a:gridCol w="297775">
                  <a:extLst>
                    <a:ext uri="{9D8B030D-6E8A-4147-A177-3AD203B41FA5}">
                      <a16:colId xmlns:a16="http://schemas.microsoft.com/office/drawing/2014/main" val="20002"/>
                    </a:ext>
                  </a:extLst>
                </a:gridCol>
                <a:gridCol w="297775">
                  <a:extLst>
                    <a:ext uri="{9D8B030D-6E8A-4147-A177-3AD203B41FA5}">
                      <a16:colId xmlns:a16="http://schemas.microsoft.com/office/drawing/2014/main" val="20003"/>
                    </a:ext>
                  </a:extLst>
                </a:gridCol>
                <a:gridCol w="297775">
                  <a:extLst>
                    <a:ext uri="{9D8B030D-6E8A-4147-A177-3AD203B41FA5}">
                      <a16:colId xmlns:a16="http://schemas.microsoft.com/office/drawing/2014/main" val="20004"/>
                    </a:ext>
                  </a:extLst>
                </a:gridCol>
                <a:gridCol w="297775">
                  <a:extLst>
                    <a:ext uri="{9D8B030D-6E8A-4147-A177-3AD203B41FA5}">
                      <a16:colId xmlns:a16="http://schemas.microsoft.com/office/drawing/2014/main" val="20005"/>
                    </a:ext>
                  </a:extLst>
                </a:gridCol>
                <a:gridCol w="297775">
                  <a:extLst>
                    <a:ext uri="{9D8B030D-6E8A-4147-A177-3AD203B41FA5}">
                      <a16:colId xmlns:a16="http://schemas.microsoft.com/office/drawing/2014/main" val="20006"/>
                    </a:ext>
                  </a:extLst>
                </a:gridCol>
                <a:gridCol w="297775">
                  <a:extLst>
                    <a:ext uri="{9D8B030D-6E8A-4147-A177-3AD203B41FA5}">
                      <a16:colId xmlns:a16="http://schemas.microsoft.com/office/drawing/2014/main" val="20007"/>
                    </a:ext>
                  </a:extLst>
                </a:gridCol>
                <a:gridCol w="297775">
                  <a:extLst>
                    <a:ext uri="{9D8B030D-6E8A-4147-A177-3AD203B41FA5}">
                      <a16:colId xmlns:a16="http://schemas.microsoft.com/office/drawing/2014/main" val="20008"/>
                    </a:ext>
                  </a:extLst>
                </a:gridCol>
              </a:tblGrid>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0"/>
                  </a:ext>
                </a:extLst>
              </a:tr>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1"/>
                  </a:ext>
                </a:extLst>
              </a:tr>
              <a:tr h="0">
                <a:tc>
                  <a:txBody>
                    <a:bodyPr/>
                    <a:lstStyle/>
                    <a:p>
                      <a:pPr lvl="0" rtl="0">
                        <a:spcBef>
                          <a:spcPts val="0"/>
                        </a:spcBef>
                        <a:buNone/>
                      </a:pPr>
                      <a:r>
                        <a:rPr lang="en"/>
                        <a:t>0</a:t>
                      </a: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2"/>
                  </a:ext>
                </a:extLst>
              </a:tr>
              <a:tr h="0">
                <a:tc>
                  <a:txBody>
                    <a:bodyPr/>
                    <a:lstStyle/>
                    <a:p>
                      <a:pPr lvl="0" rtl="0">
                        <a:spcBef>
                          <a:spcPts val="0"/>
                        </a:spcBef>
                        <a:buNone/>
                      </a:pPr>
                      <a:r>
                        <a:rPr lang="en"/>
                        <a:t>0</a:t>
                      </a: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3"/>
                  </a:ext>
                </a:extLst>
              </a:tr>
              <a:tr h="0">
                <a:tc>
                  <a:txBody>
                    <a:bodyPr/>
                    <a:lstStyle/>
                    <a:p>
                      <a:pPr lvl="0" rtl="0">
                        <a:spcBef>
                          <a:spcPts val="0"/>
                        </a:spcBef>
                        <a:buNone/>
                      </a:pPr>
                      <a:r>
                        <a:rPr lang="en"/>
                        <a:t>0</a:t>
                      </a: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6"/>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7"/>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
        <p:nvSpPr>
          <p:cNvPr id="511" name="Shape 511"/>
          <p:cNvSpPr txBox="1"/>
          <p:nvPr/>
        </p:nvSpPr>
        <p:spPr>
          <a:xfrm>
            <a:off x="3299125" y="1023375"/>
            <a:ext cx="5844900" cy="14808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000000"/>
                </a:solidFill>
                <a:latin typeface="Arial"/>
                <a:cs typeface="Arial"/>
                <a:sym typeface="Arial"/>
              </a:rPr>
              <a:t>e.g. input 7x7</a:t>
            </a:r>
          </a:p>
          <a:p>
            <a:pPr fontAlgn="auto">
              <a:spcBef>
                <a:spcPts val="0"/>
              </a:spcBef>
              <a:spcAft>
                <a:spcPts val="0"/>
              </a:spcAft>
            </a:pPr>
            <a:r>
              <a:rPr lang="en" sz="2000" b="1" kern="0">
                <a:solidFill>
                  <a:srgbClr val="000000"/>
                </a:solidFill>
                <a:latin typeface="Arial"/>
                <a:cs typeface="Arial"/>
                <a:sym typeface="Arial"/>
              </a:rPr>
              <a:t>3x3</a:t>
            </a:r>
            <a:r>
              <a:rPr lang="en" sz="2000" kern="0">
                <a:solidFill>
                  <a:srgbClr val="000000"/>
                </a:solidFill>
                <a:latin typeface="Arial"/>
                <a:cs typeface="Arial"/>
                <a:sym typeface="Arial"/>
              </a:rPr>
              <a:t> filter, applied with </a:t>
            </a:r>
            <a:r>
              <a:rPr lang="en" sz="2000" b="1" kern="0">
                <a:solidFill>
                  <a:srgbClr val="000000"/>
                </a:solidFill>
                <a:latin typeface="Arial"/>
                <a:cs typeface="Arial"/>
                <a:sym typeface="Arial"/>
              </a:rPr>
              <a:t>stride 1 </a:t>
            </a:r>
          </a:p>
          <a:p>
            <a:pPr fontAlgn="auto">
              <a:spcBef>
                <a:spcPts val="0"/>
              </a:spcBef>
              <a:spcAft>
                <a:spcPts val="0"/>
              </a:spcAft>
            </a:pPr>
            <a:r>
              <a:rPr lang="en" sz="2000" b="1" kern="0">
                <a:solidFill>
                  <a:srgbClr val="000000"/>
                </a:solidFill>
                <a:latin typeface="Arial"/>
                <a:cs typeface="Arial"/>
                <a:sym typeface="Arial"/>
              </a:rPr>
              <a:t>pad with 1 pixel</a:t>
            </a:r>
            <a:r>
              <a:rPr lang="en" sz="2000" kern="0">
                <a:solidFill>
                  <a:srgbClr val="000000"/>
                </a:solidFill>
                <a:latin typeface="Arial"/>
                <a:cs typeface="Arial"/>
                <a:sym typeface="Arial"/>
              </a:rPr>
              <a:t> border =&gt; what is the output?</a:t>
            </a:r>
          </a:p>
          <a:p>
            <a:pPr fontAlgn="auto">
              <a:spcBef>
                <a:spcPts val="0"/>
              </a:spcBef>
              <a:spcAft>
                <a:spcPts val="0"/>
              </a:spcAft>
            </a:pPr>
            <a:endParaRPr sz="2000" kern="0">
              <a:solidFill>
                <a:srgbClr val="000000"/>
              </a:solidFill>
              <a:latin typeface="Arial"/>
              <a:cs typeface="Arial"/>
              <a:sym typeface="Arial"/>
            </a:endParaRPr>
          </a:p>
          <a:p>
            <a:pPr fontAlgn="auto">
              <a:spcBef>
                <a:spcPts val="0"/>
              </a:spcBef>
              <a:spcAft>
                <a:spcPts val="0"/>
              </a:spcAft>
            </a:pPr>
            <a:endParaRPr sz="2000" kern="0">
              <a:solidFill>
                <a:srgbClr val="000000"/>
              </a:solidFill>
              <a:latin typeface="Arial"/>
              <a:cs typeface="Arial"/>
              <a:sym typeface="Arial"/>
            </a:endParaRPr>
          </a:p>
        </p:txBody>
      </p:sp>
      <p:sp>
        <p:nvSpPr>
          <p:cNvPr id="512" name="Shape 512"/>
          <p:cNvSpPr txBox="1"/>
          <p:nvPr/>
        </p:nvSpPr>
        <p:spPr>
          <a:xfrm>
            <a:off x="5021575" y="3212025"/>
            <a:ext cx="2892600" cy="1226099"/>
          </a:xfrm>
          <a:prstGeom prst="rect">
            <a:avLst/>
          </a:prstGeom>
          <a:noFill/>
          <a:ln>
            <a:noFill/>
          </a:ln>
        </p:spPr>
        <p:txBody>
          <a:bodyPr lIns="91425" tIns="91425" rIns="91425" bIns="91425" anchor="ctr" anchorCtr="0">
            <a:noAutofit/>
          </a:bodyPr>
          <a:lstStyle/>
          <a:p>
            <a:pPr fontAlgn="auto">
              <a:spcBef>
                <a:spcPts val="0"/>
              </a:spcBef>
              <a:spcAft>
                <a:spcPts val="0"/>
              </a:spcAft>
            </a:pPr>
            <a:r>
              <a:rPr lang="en" sz="2400" kern="0">
                <a:solidFill>
                  <a:srgbClr val="434343"/>
                </a:solidFill>
                <a:latin typeface="Arial"/>
                <a:cs typeface="Arial"/>
                <a:sym typeface="Arial"/>
              </a:rPr>
              <a:t>(recall:)</a:t>
            </a:r>
          </a:p>
          <a:p>
            <a:pPr fontAlgn="auto">
              <a:spcBef>
                <a:spcPts val="0"/>
              </a:spcBef>
              <a:spcAft>
                <a:spcPts val="0"/>
              </a:spcAft>
            </a:pPr>
            <a:r>
              <a:rPr lang="en" sz="2400" kern="0">
                <a:solidFill>
                  <a:srgbClr val="0000FF"/>
                </a:solidFill>
                <a:latin typeface="Arial"/>
                <a:cs typeface="Arial"/>
                <a:sym typeface="Arial"/>
              </a:rPr>
              <a:t>(N - F) / stride + 1</a:t>
            </a:r>
          </a:p>
        </p:txBody>
      </p:sp>
    </p:spTree>
    <p:extLst>
      <p:ext uri="{BB962C8B-B14F-4D97-AF65-F5344CB8AC3E}">
        <p14:creationId xmlns:p14="http://schemas.microsoft.com/office/powerpoint/2010/main" val="117523906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Shape 518"/>
          <p:cNvSpPr txBox="1"/>
          <p:nvPr/>
        </p:nvSpPr>
        <p:spPr>
          <a:xfrm>
            <a:off x="264125" y="209475"/>
            <a:ext cx="8289000" cy="737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In practice: Common to zero pad the border</a:t>
            </a:r>
          </a:p>
        </p:txBody>
      </p:sp>
      <p:sp>
        <p:nvSpPr>
          <p:cNvPr id="519" name="Shape 519"/>
          <p:cNvSpPr txBox="1"/>
          <p:nvPr/>
        </p:nvSpPr>
        <p:spPr>
          <a:xfrm>
            <a:off x="3299125" y="1023375"/>
            <a:ext cx="5844900" cy="14808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000000"/>
                </a:solidFill>
                <a:latin typeface="Arial"/>
                <a:cs typeface="Arial"/>
                <a:sym typeface="Arial"/>
              </a:rPr>
              <a:t>e.g. input 7x7</a:t>
            </a:r>
          </a:p>
          <a:p>
            <a:pPr fontAlgn="auto">
              <a:spcBef>
                <a:spcPts val="0"/>
              </a:spcBef>
              <a:spcAft>
                <a:spcPts val="0"/>
              </a:spcAft>
            </a:pPr>
            <a:r>
              <a:rPr lang="en" sz="2000" b="1" kern="0">
                <a:solidFill>
                  <a:srgbClr val="000000"/>
                </a:solidFill>
                <a:latin typeface="Arial"/>
                <a:cs typeface="Arial"/>
                <a:sym typeface="Arial"/>
              </a:rPr>
              <a:t>3x3</a:t>
            </a:r>
            <a:r>
              <a:rPr lang="en" sz="2000" kern="0">
                <a:solidFill>
                  <a:srgbClr val="000000"/>
                </a:solidFill>
                <a:latin typeface="Arial"/>
                <a:cs typeface="Arial"/>
                <a:sym typeface="Arial"/>
              </a:rPr>
              <a:t> filter, applied with </a:t>
            </a:r>
            <a:r>
              <a:rPr lang="en" sz="2000" b="1" kern="0">
                <a:solidFill>
                  <a:srgbClr val="000000"/>
                </a:solidFill>
                <a:latin typeface="Arial"/>
                <a:cs typeface="Arial"/>
                <a:sym typeface="Arial"/>
              </a:rPr>
              <a:t>stride 1 </a:t>
            </a:r>
          </a:p>
          <a:p>
            <a:pPr fontAlgn="auto">
              <a:spcBef>
                <a:spcPts val="0"/>
              </a:spcBef>
              <a:spcAft>
                <a:spcPts val="0"/>
              </a:spcAft>
            </a:pPr>
            <a:r>
              <a:rPr lang="en" sz="2000" b="1" kern="0">
                <a:solidFill>
                  <a:srgbClr val="000000"/>
                </a:solidFill>
                <a:latin typeface="Arial"/>
                <a:cs typeface="Arial"/>
                <a:sym typeface="Arial"/>
              </a:rPr>
              <a:t>pad with 1 pixel</a:t>
            </a:r>
            <a:r>
              <a:rPr lang="en" sz="2000" kern="0">
                <a:solidFill>
                  <a:srgbClr val="000000"/>
                </a:solidFill>
                <a:latin typeface="Arial"/>
                <a:cs typeface="Arial"/>
                <a:sym typeface="Arial"/>
              </a:rPr>
              <a:t> border =&gt; what is the output?</a:t>
            </a:r>
          </a:p>
          <a:p>
            <a:pPr fontAlgn="auto">
              <a:spcBef>
                <a:spcPts val="0"/>
              </a:spcBef>
              <a:spcAft>
                <a:spcPts val="0"/>
              </a:spcAft>
            </a:pPr>
            <a:endParaRPr sz="2000" kern="0">
              <a:solidFill>
                <a:srgbClr val="000000"/>
              </a:solidFill>
              <a:latin typeface="Arial"/>
              <a:cs typeface="Arial"/>
              <a:sym typeface="Arial"/>
            </a:endParaRPr>
          </a:p>
          <a:p>
            <a:pPr fontAlgn="auto">
              <a:spcBef>
                <a:spcPts val="0"/>
              </a:spcBef>
              <a:spcAft>
                <a:spcPts val="0"/>
              </a:spcAft>
            </a:pPr>
            <a:r>
              <a:rPr lang="en" sz="2000" b="1" kern="0">
                <a:solidFill>
                  <a:srgbClr val="000000"/>
                </a:solidFill>
                <a:latin typeface="Arial"/>
                <a:cs typeface="Arial"/>
                <a:sym typeface="Arial"/>
              </a:rPr>
              <a:t>7x7 output!</a:t>
            </a:r>
          </a:p>
          <a:p>
            <a:pPr fontAlgn="auto">
              <a:spcBef>
                <a:spcPts val="0"/>
              </a:spcBef>
              <a:spcAft>
                <a:spcPts val="0"/>
              </a:spcAft>
            </a:pPr>
            <a:endParaRPr sz="2000" kern="0">
              <a:solidFill>
                <a:srgbClr val="000000"/>
              </a:solidFill>
              <a:latin typeface="Arial"/>
              <a:cs typeface="Arial"/>
              <a:sym typeface="Arial"/>
            </a:endParaRPr>
          </a:p>
          <a:p>
            <a:pPr fontAlgn="auto">
              <a:spcBef>
                <a:spcPts val="0"/>
              </a:spcBef>
              <a:spcAft>
                <a:spcPts val="0"/>
              </a:spcAft>
            </a:pPr>
            <a:endParaRPr sz="2000" kern="0">
              <a:solidFill>
                <a:srgbClr val="000000"/>
              </a:solidFill>
              <a:latin typeface="Arial"/>
              <a:cs typeface="Arial"/>
              <a:sym typeface="Arial"/>
            </a:endParaRPr>
          </a:p>
          <a:p>
            <a:pPr fontAlgn="auto">
              <a:spcBef>
                <a:spcPts val="0"/>
              </a:spcBef>
              <a:spcAft>
                <a:spcPts val="0"/>
              </a:spcAft>
            </a:pPr>
            <a:endParaRPr sz="2000" kern="0">
              <a:solidFill>
                <a:srgbClr val="000000"/>
              </a:solidFill>
              <a:latin typeface="Arial"/>
              <a:cs typeface="Arial"/>
              <a:sym typeface="Arial"/>
            </a:endParaRPr>
          </a:p>
        </p:txBody>
      </p:sp>
      <p:graphicFrame>
        <p:nvGraphicFramePr>
          <p:cNvPr id="520" name="Shape 520"/>
          <p:cNvGraphicFramePr/>
          <p:nvPr/>
        </p:nvGraphicFramePr>
        <p:xfrm>
          <a:off x="377400" y="947175"/>
          <a:ext cx="2679975" cy="3565890"/>
        </p:xfrm>
        <a:graphic>
          <a:graphicData uri="http://schemas.openxmlformats.org/drawingml/2006/table">
            <a:tbl>
              <a:tblPr>
                <a:noFill/>
              </a:tblPr>
              <a:tblGrid>
                <a:gridCol w="297775">
                  <a:extLst>
                    <a:ext uri="{9D8B030D-6E8A-4147-A177-3AD203B41FA5}">
                      <a16:colId xmlns:a16="http://schemas.microsoft.com/office/drawing/2014/main" val="20000"/>
                    </a:ext>
                  </a:extLst>
                </a:gridCol>
                <a:gridCol w="297775">
                  <a:extLst>
                    <a:ext uri="{9D8B030D-6E8A-4147-A177-3AD203B41FA5}">
                      <a16:colId xmlns:a16="http://schemas.microsoft.com/office/drawing/2014/main" val="20001"/>
                    </a:ext>
                  </a:extLst>
                </a:gridCol>
                <a:gridCol w="297775">
                  <a:extLst>
                    <a:ext uri="{9D8B030D-6E8A-4147-A177-3AD203B41FA5}">
                      <a16:colId xmlns:a16="http://schemas.microsoft.com/office/drawing/2014/main" val="20002"/>
                    </a:ext>
                  </a:extLst>
                </a:gridCol>
                <a:gridCol w="297775">
                  <a:extLst>
                    <a:ext uri="{9D8B030D-6E8A-4147-A177-3AD203B41FA5}">
                      <a16:colId xmlns:a16="http://schemas.microsoft.com/office/drawing/2014/main" val="20003"/>
                    </a:ext>
                  </a:extLst>
                </a:gridCol>
                <a:gridCol w="297775">
                  <a:extLst>
                    <a:ext uri="{9D8B030D-6E8A-4147-A177-3AD203B41FA5}">
                      <a16:colId xmlns:a16="http://schemas.microsoft.com/office/drawing/2014/main" val="20004"/>
                    </a:ext>
                  </a:extLst>
                </a:gridCol>
                <a:gridCol w="297775">
                  <a:extLst>
                    <a:ext uri="{9D8B030D-6E8A-4147-A177-3AD203B41FA5}">
                      <a16:colId xmlns:a16="http://schemas.microsoft.com/office/drawing/2014/main" val="20005"/>
                    </a:ext>
                  </a:extLst>
                </a:gridCol>
                <a:gridCol w="297775">
                  <a:extLst>
                    <a:ext uri="{9D8B030D-6E8A-4147-A177-3AD203B41FA5}">
                      <a16:colId xmlns:a16="http://schemas.microsoft.com/office/drawing/2014/main" val="20006"/>
                    </a:ext>
                  </a:extLst>
                </a:gridCol>
                <a:gridCol w="297775">
                  <a:extLst>
                    <a:ext uri="{9D8B030D-6E8A-4147-A177-3AD203B41FA5}">
                      <a16:colId xmlns:a16="http://schemas.microsoft.com/office/drawing/2014/main" val="20007"/>
                    </a:ext>
                  </a:extLst>
                </a:gridCol>
                <a:gridCol w="297775">
                  <a:extLst>
                    <a:ext uri="{9D8B030D-6E8A-4147-A177-3AD203B41FA5}">
                      <a16:colId xmlns:a16="http://schemas.microsoft.com/office/drawing/2014/main" val="20008"/>
                    </a:ext>
                  </a:extLst>
                </a:gridCol>
              </a:tblGrid>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0"/>
                  </a:ext>
                </a:extLst>
              </a:tr>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1"/>
                  </a:ext>
                </a:extLst>
              </a:tr>
              <a:tr h="0">
                <a:tc>
                  <a:txBody>
                    <a:bodyPr/>
                    <a:lstStyle/>
                    <a:p>
                      <a:pPr lvl="0" rtl="0">
                        <a:spcBef>
                          <a:spcPts val="0"/>
                        </a:spcBef>
                        <a:buNone/>
                      </a:pPr>
                      <a:r>
                        <a:rPr lang="en"/>
                        <a:t>0</a:t>
                      </a: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2"/>
                  </a:ext>
                </a:extLst>
              </a:tr>
              <a:tr h="0">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3"/>
                  </a:ext>
                </a:extLst>
              </a:tr>
              <a:tr h="0">
                <a:tc>
                  <a:txBody>
                    <a:bodyPr/>
                    <a:lstStyle/>
                    <a:p>
                      <a:pPr lvl="0" rtl="0">
                        <a:spcBef>
                          <a:spcPts val="0"/>
                        </a:spcBef>
                        <a:buNone/>
                      </a:pPr>
                      <a:r>
                        <a:rPr lang="en"/>
                        <a:t>0</a:t>
                      </a: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6"/>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7"/>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7035874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6" name="Shape 526"/>
          <p:cNvSpPr txBox="1"/>
          <p:nvPr/>
        </p:nvSpPr>
        <p:spPr>
          <a:xfrm>
            <a:off x="264125" y="209475"/>
            <a:ext cx="8289000" cy="737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In practice: Common to zero pad the border</a:t>
            </a:r>
          </a:p>
        </p:txBody>
      </p:sp>
      <p:sp>
        <p:nvSpPr>
          <p:cNvPr id="527" name="Shape 527"/>
          <p:cNvSpPr txBox="1"/>
          <p:nvPr/>
        </p:nvSpPr>
        <p:spPr>
          <a:xfrm>
            <a:off x="3299125" y="1023375"/>
            <a:ext cx="5844900" cy="14808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dirty="0">
                <a:solidFill>
                  <a:srgbClr val="000000"/>
                </a:solidFill>
                <a:latin typeface="Arial"/>
                <a:cs typeface="Arial"/>
                <a:sym typeface="Arial"/>
              </a:rPr>
              <a:t>e.g. input 7x7</a:t>
            </a:r>
          </a:p>
          <a:p>
            <a:pPr fontAlgn="auto">
              <a:spcBef>
                <a:spcPts val="0"/>
              </a:spcBef>
              <a:spcAft>
                <a:spcPts val="0"/>
              </a:spcAft>
            </a:pPr>
            <a:r>
              <a:rPr lang="en" sz="2000" b="1" kern="0" dirty="0">
                <a:solidFill>
                  <a:srgbClr val="000000"/>
                </a:solidFill>
                <a:latin typeface="Arial"/>
                <a:cs typeface="Arial"/>
                <a:sym typeface="Arial"/>
              </a:rPr>
              <a:t>3x3</a:t>
            </a:r>
            <a:r>
              <a:rPr lang="en" sz="2000" kern="0" dirty="0">
                <a:solidFill>
                  <a:srgbClr val="000000"/>
                </a:solidFill>
                <a:latin typeface="Arial"/>
                <a:cs typeface="Arial"/>
                <a:sym typeface="Arial"/>
              </a:rPr>
              <a:t> filter, applied with </a:t>
            </a:r>
            <a:r>
              <a:rPr lang="en" sz="2000" b="1" kern="0" dirty="0">
                <a:solidFill>
                  <a:srgbClr val="000000"/>
                </a:solidFill>
                <a:latin typeface="Arial"/>
                <a:cs typeface="Arial"/>
                <a:sym typeface="Arial"/>
              </a:rPr>
              <a:t>stride 1 </a:t>
            </a:r>
          </a:p>
          <a:p>
            <a:pPr fontAlgn="auto">
              <a:spcBef>
                <a:spcPts val="0"/>
              </a:spcBef>
              <a:spcAft>
                <a:spcPts val="0"/>
              </a:spcAft>
            </a:pPr>
            <a:r>
              <a:rPr lang="en" sz="2000" b="1" kern="0" dirty="0">
                <a:solidFill>
                  <a:srgbClr val="000000"/>
                </a:solidFill>
                <a:latin typeface="Arial"/>
                <a:cs typeface="Arial"/>
                <a:sym typeface="Arial"/>
              </a:rPr>
              <a:t>pad with 1 pixel</a:t>
            </a:r>
            <a:r>
              <a:rPr lang="en" sz="2000" kern="0" dirty="0">
                <a:solidFill>
                  <a:srgbClr val="000000"/>
                </a:solidFill>
                <a:latin typeface="Arial"/>
                <a:cs typeface="Arial"/>
                <a:sym typeface="Arial"/>
              </a:rPr>
              <a:t> border =&gt; what is the output?</a:t>
            </a:r>
          </a:p>
          <a:p>
            <a:pPr fontAlgn="auto">
              <a:spcBef>
                <a:spcPts val="0"/>
              </a:spcBef>
              <a:spcAft>
                <a:spcPts val="0"/>
              </a:spcAft>
            </a:pPr>
            <a:endParaRPr sz="2000" kern="0" dirty="0">
              <a:solidFill>
                <a:srgbClr val="000000"/>
              </a:solidFill>
              <a:latin typeface="Arial"/>
              <a:cs typeface="Arial"/>
              <a:sym typeface="Arial"/>
            </a:endParaRPr>
          </a:p>
          <a:p>
            <a:pPr fontAlgn="auto">
              <a:spcBef>
                <a:spcPts val="0"/>
              </a:spcBef>
              <a:spcAft>
                <a:spcPts val="0"/>
              </a:spcAft>
            </a:pPr>
            <a:r>
              <a:rPr lang="en" sz="2000" b="1" kern="0" dirty="0">
                <a:solidFill>
                  <a:srgbClr val="000000"/>
                </a:solidFill>
                <a:latin typeface="Arial"/>
                <a:cs typeface="Arial"/>
                <a:sym typeface="Arial"/>
              </a:rPr>
              <a:t>7x7 output!</a:t>
            </a:r>
          </a:p>
          <a:p>
            <a:pPr fontAlgn="auto">
              <a:spcBef>
                <a:spcPts val="0"/>
              </a:spcBef>
              <a:spcAft>
                <a:spcPts val="0"/>
              </a:spcAft>
            </a:pPr>
            <a:r>
              <a:rPr lang="en" sz="2000" kern="0" dirty="0">
                <a:solidFill>
                  <a:srgbClr val="000000"/>
                </a:solidFill>
                <a:latin typeface="Arial"/>
                <a:cs typeface="Arial"/>
                <a:sym typeface="Arial"/>
              </a:rPr>
              <a:t>in general, common to see CONV layers with stride 1, filters of size FxF, and zero-padding with (F-1)/2. (will preserve size spatially)</a:t>
            </a:r>
          </a:p>
          <a:p>
            <a:pPr fontAlgn="auto">
              <a:spcBef>
                <a:spcPts val="0"/>
              </a:spcBef>
              <a:spcAft>
                <a:spcPts val="0"/>
              </a:spcAft>
            </a:pPr>
            <a:r>
              <a:rPr lang="en" sz="2000" kern="0" dirty="0">
                <a:solidFill>
                  <a:srgbClr val="0000FF"/>
                </a:solidFill>
                <a:latin typeface="Arial"/>
                <a:cs typeface="Arial"/>
                <a:sym typeface="Arial"/>
              </a:rPr>
              <a:t>e.g. F = 3 =&gt; zero pad with 1</a:t>
            </a:r>
          </a:p>
          <a:p>
            <a:pPr fontAlgn="auto">
              <a:spcBef>
                <a:spcPts val="0"/>
              </a:spcBef>
              <a:spcAft>
                <a:spcPts val="0"/>
              </a:spcAft>
            </a:pPr>
            <a:r>
              <a:rPr lang="en" sz="2000" kern="0" dirty="0">
                <a:solidFill>
                  <a:srgbClr val="0000FF"/>
                </a:solidFill>
                <a:latin typeface="Arial"/>
                <a:cs typeface="Arial"/>
                <a:sym typeface="Arial"/>
              </a:rPr>
              <a:t>       F = 5 =&gt; zero pad with 2</a:t>
            </a:r>
          </a:p>
          <a:p>
            <a:pPr fontAlgn="auto">
              <a:spcBef>
                <a:spcPts val="0"/>
              </a:spcBef>
              <a:spcAft>
                <a:spcPts val="0"/>
              </a:spcAft>
            </a:pPr>
            <a:r>
              <a:rPr lang="en" sz="2000" kern="0" dirty="0">
                <a:solidFill>
                  <a:srgbClr val="0000FF"/>
                </a:solidFill>
                <a:latin typeface="Arial"/>
                <a:cs typeface="Arial"/>
                <a:sym typeface="Arial"/>
              </a:rPr>
              <a:t>       F = 7 =&gt; zero pad with 3</a:t>
            </a:r>
          </a:p>
          <a:p>
            <a:pPr fontAlgn="auto">
              <a:spcBef>
                <a:spcPts val="0"/>
              </a:spcBef>
              <a:spcAft>
                <a:spcPts val="0"/>
              </a:spcAft>
            </a:pPr>
            <a:endParaRPr sz="2000" kern="0" dirty="0">
              <a:solidFill>
                <a:srgbClr val="000000"/>
              </a:solidFill>
              <a:latin typeface="Arial"/>
              <a:cs typeface="Arial"/>
              <a:sym typeface="Arial"/>
            </a:endParaRPr>
          </a:p>
          <a:p>
            <a:pPr fontAlgn="auto">
              <a:spcBef>
                <a:spcPts val="0"/>
              </a:spcBef>
              <a:spcAft>
                <a:spcPts val="0"/>
              </a:spcAft>
            </a:pPr>
            <a:endParaRPr sz="2000" kern="0" dirty="0">
              <a:solidFill>
                <a:srgbClr val="000000"/>
              </a:solidFill>
              <a:latin typeface="Arial"/>
              <a:cs typeface="Arial"/>
              <a:sym typeface="Arial"/>
            </a:endParaRPr>
          </a:p>
        </p:txBody>
      </p:sp>
      <p:graphicFrame>
        <p:nvGraphicFramePr>
          <p:cNvPr id="528" name="Shape 528"/>
          <p:cNvGraphicFramePr/>
          <p:nvPr/>
        </p:nvGraphicFramePr>
        <p:xfrm>
          <a:off x="377400" y="947175"/>
          <a:ext cx="2679975" cy="3565890"/>
        </p:xfrm>
        <a:graphic>
          <a:graphicData uri="http://schemas.openxmlformats.org/drawingml/2006/table">
            <a:tbl>
              <a:tblPr>
                <a:noFill/>
              </a:tblPr>
              <a:tblGrid>
                <a:gridCol w="297775">
                  <a:extLst>
                    <a:ext uri="{9D8B030D-6E8A-4147-A177-3AD203B41FA5}">
                      <a16:colId xmlns:a16="http://schemas.microsoft.com/office/drawing/2014/main" val="20000"/>
                    </a:ext>
                  </a:extLst>
                </a:gridCol>
                <a:gridCol w="297775">
                  <a:extLst>
                    <a:ext uri="{9D8B030D-6E8A-4147-A177-3AD203B41FA5}">
                      <a16:colId xmlns:a16="http://schemas.microsoft.com/office/drawing/2014/main" val="20001"/>
                    </a:ext>
                  </a:extLst>
                </a:gridCol>
                <a:gridCol w="297775">
                  <a:extLst>
                    <a:ext uri="{9D8B030D-6E8A-4147-A177-3AD203B41FA5}">
                      <a16:colId xmlns:a16="http://schemas.microsoft.com/office/drawing/2014/main" val="20002"/>
                    </a:ext>
                  </a:extLst>
                </a:gridCol>
                <a:gridCol w="297775">
                  <a:extLst>
                    <a:ext uri="{9D8B030D-6E8A-4147-A177-3AD203B41FA5}">
                      <a16:colId xmlns:a16="http://schemas.microsoft.com/office/drawing/2014/main" val="20003"/>
                    </a:ext>
                  </a:extLst>
                </a:gridCol>
                <a:gridCol w="297775">
                  <a:extLst>
                    <a:ext uri="{9D8B030D-6E8A-4147-A177-3AD203B41FA5}">
                      <a16:colId xmlns:a16="http://schemas.microsoft.com/office/drawing/2014/main" val="20004"/>
                    </a:ext>
                  </a:extLst>
                </a:gridCol>
                <a:gridCol w="297775">
                  <a:extLst>
                    <a:ext uri="{9D8B030D-6E8A-4147-A177-3AD203B41FA5}">
                      <a16:colId xmlns:a16="http://schemas.microsoft.com/office/drawing/2014/main" val="20005"/>
                    </a:ext>
                  </a:extLst>
                </a:gridCol>
                <a:gridCol w="297775">
                  <a:extLst>
                    <a:ext uri="{9D8B030D-6E8A-4147-A177-3AD203B41FA5}">
                      <a16:colId xmlns:a16="http://schemas.microsoft.com/office/drawing/2014/main" val="20006"/>
                    </a:ext>
                  </a:extLst>
                </a:gridCol>
                <a:gridCol w="297775">
                  <a:extLst>
                    <a:ext uri="{9D8B030D-6E8A-4147-A177-3AD203B41FA5}">
                      <a16:colId xmlns:a16="http://schemas.microsoft.com/office/drawing/2014/main" val="20007"/>
                    </a:ext>
                  </a:extLst>
                </a:gridCol>
                <a:gridCol w="297775">
                  <a:extLst>
                    <a:ext uri="{9D8B030D-6E8A-4147-A177-3AD203B41FA5}">
                      <a16:colId xmlns:a16="http://schemas.microsoft.com/office/drawing/2014/main" val="20008"/>
                    </a:ext>
                  </a:extLst>
                </a:gridCol>
              </a:tblGrid>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0"/>
                  </a:ext>
                </a:extLst>
              </a:tr>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1"/>
                  </a:ext>
                </a:extLst>
              </a:tr>
              <a:tr h="0">
                <a:tc>
                  <a:txBody>
                    <a:bodyPr/>
                    <a:lstStyle/>
                    <a:p>
                      <a:pPr lvl="0" rtl="0">
                        <a:spcBef>
                          <a:spcPts val="0"/>
                        </a:spcBef>
                        <a:buNone/>
                      </a:pPr>
                      <a:r>
                        <a:rPr lang="en"/>
                        <a:t>0</a:t>
                      </a: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2"/>
                  </a:ext>
                </a:extLst>
              </a:tr>
              <a:tr h="0">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3"/>
                  </a:ext>
                </a:extLst>
              </a:tr>
              <a:tr h="0">
                <a:tc>
                  <a:txBody>
                    <a:bodyPr/>
                    <a:lstStyle/>
                    <a:p>
                      <a:pPr lvl="0" rtl="0">
                        <a:spcBef>
                          <a:spcPts val="0"/>
                        </a:spcBef>
                        <a:buNone/>
                      </a:pPr>
                      <a:r>
                        <a:rPr lang="en"/>
                        <a:t>0</a:t>
                      </a: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6"/>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7"/>
                  </a:ext>
                </a:extLst>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7738963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4" name="Shape 534"/>
          <p:cNvSpPr txBox="1"/>
          <p:nvPr/>
        </p:nvSpPr>
        <p:spPr>
          <a:xfrm>
            <a:off x="212775" y="134025"/>
            <a:ext cx="8548200" cy="60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Remember back to… </a:t>
            </a:r>
          </a:p>
          <a:p>
            <a:pPr fontAlgn="auto">
              <a:spcBef>
                <a:spcPts val="0"/>
              </a:spcBef>
              <a:spcAft>
                <a:spcPts val="0"/>
              </a:spcAft>
            </a:pPr>
            <a:r>
              <a:rPr lang="en" sz="1800" kern="0">
                <a:solidFill>
                  <a:srgbClr val="000000"/>
                </a:solidFill>
                <a:latin typeface="Arial"/>
                <a:cs typeface="Arial"/>
                <a:sym typeface="Arial"/>
              </a:rPr>
              <a:t>E.g. 32x32 input convolved repeatedly with 5x5 filters shrinks volumes spatially!</a:t>
            </a:r>
          </a:p>
          <a:p>
            <a:pPr fontAlgn="auto">
              <a:spcBef>
                <a:spcPts val="0"/>
              </a:spcBef>
              <a:spcAft>
                <a:spcPts val="0"/>
              </a:spcAft>
            </a:pPr>
            <a:r>
              <a:rPr lang="en" sz="1800" kern="0">
                <a:solidFill>
                  <a:srgbClr val="000000"/>
                </a:solidFill>
                <a:latin typeface="Arial"/>
                <a:cs typeface="Arial"/>
                <a:sym typeface="Arial"/>
              </a:rPr>
              <a:t>(32 -&gt; 28 -&gt; 24 ...). Shrinking too fast is not good, doesn’t work well.</a:t>
            </a:r>
          </a:p>
        </p:txBody>
      </p:sp>
      <p:sp>
        <p:nvSpPr>
          <p:cNvPr id="535" name="Shape 535"/>
          <p:cNvSpPr/>
          <p:nvPr/>
        </p:nvSpPr>
        <p:spPr>
          <a:xfrm>
            <a:off x="212775" y="15831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536" name="Shape 536"/>
          <p:cNvSpPr txBox="1"/>
          <p:nvPr/>
        </p:nvSpPr>
        <p:spPr>
          <a:xfrm>
            <a:off x="825400" y="388315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537" name="Shape 537"/>
          <p:cNvSpPr txBox="1"/>
          <p:nvPr/>
        </p:nvSpPr>
        <p:spPr>
          <a:xfrm>
            <a:off x="1189700" y="180997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538" name="Shape 538"/>
          <p:cNvSpPr txBox="1"/>
          <p:nvPr/>
        </p:nvSpPr>
        <p:spPr>
          <a:xfrm>
            <a:off x="154787" y="427478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cxnSp>
        <p:nvCxnSpPr>
          <p:cNvPr id="539" name="Shape 539"/>
          <p:cNvCxnSpPr/>
          <p:nvPr/>
        </p:nvCxnSpPr>
        <p:spPr>
          <a:xfrm>
            <a:off x="1517575" y="2861800"/>
            <a:ext cx="987599" cy="0"/>
          </a:xfrm>
          <a:prstGeom prst="straightConnector1">
            <a:avLst/>
          </a:prstGeom>
          <a:noFill/>
          <a:ln w="9525" cap="flat" cmpd="sng">
            <a:solidFill>
              <a:schemeClr val="dk2"/>
            </a:solidFill>
            <a:prstDash val="solid"/>
            <a:round/>
            <a:headEnd type="none" w="lg" len="lg"/>
            <a:tailEnd type="triangle" w="lg" len="lg"/>
          </a:ln>
        </p:spPr>
      </p:cxnSp>
      <p:sp>
        <p:nvSpPr>
          <p:cNvPr id="540" name="Shape 540"/>
          <p:cNvSpPr txBox="1"/>
          <p:nvPr/>
        </p:nvSpPr>
        <p:spPr>
          <a:xfrm>
            <a:off x="1556900" y="2876050"/>
            <a:ext cx="987599"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CONV,</a:t>
            </a:r>
          </a:p>
          <a:p>
            <a:pPr fontAlgn="auto">
              <a:spcBef>
                <a:spcPts val="0"/>
              </a:spcBef>
              <a:spcAft>
                <a:spcPts val="0"/>
              </a:spcAft>
            </a:pPr>
            <a:r>
              <a:rPr lang="en" sz="1800" kern="0">
                <a:solidFill>
                  <a:srgbClr val="000000"/>
                </a:solidFill>
                <a:latin typeface="Arial"/>
                <a:cs typeface="Arial"/>
                <a:sym typeface="Arial"/>
              </a:rPr>
              <a:t>ReLU</a:t>
            </a:r>
          </a:p>
          <a:p>
            <a:pPr fontAlgn="auto">
              <a:spcBef>
                <a:spcPts val="0"/>
              </a:spcBef>
              <a:spcAft>
                <a:spcPts val="0"/>
              </a:spcAft>
            </a:pPr>
            <a:r>
              <a:rPr lang="en" sz="1800" kern="0">
                <a:solidFill>
                  <a:srgbClr val="0000FF"/>
                </a:solidFill>
                <a:latin typeface="Arial"/>
                <a:cs typeface="Arial"/>
                <a:sym typeface="Arial"/>
              </a:rPr>
              <a:t>e.g. 6 5x5x3 filters</a:t>
            </a:r>
          </a:p>
        </p:txBody>
      </p:sp>
      <p:sp>
        <p:nvSpPr>
          <p:cNvPr id="541" name="Shape 541"/>
          <p:cNvSpPr/>
          <p:nvPr/>
        </p:nvSpPr>
        <p:spPr>
          <a:xfrm>
            <a:off x="2727375" y="158315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542" name="Shape 542"/>
          <p:cNvSpPr txBox="1"/>
          <p:nvPr/>
        </p:nvSpPr>
        <p:spPr>
          <a:xfrm>
            <a:off x="3340000" y="388315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
        <p:nvSpPr>
          <p:cNvPr id="543" name="Shape 543"/>
          <p:cNvSpPr txBox="1"/>
          <p:nvPr/>
        </p:nvSpPr>
        <p:spPr>
          <a:xfrm>
            <a:off x="3704300" y="180997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
        <p:nvSpPr>
          <p:cNvPr id="544" name="Shape 544"/>
          <p:cNvSpPr txBox="1"/>
          <p:nvPr/>
        </p:nvSpPr>
        <p:spPr>
          <a:xfrm>
            <a:off x="2669387" y="427478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6</a:t>
            </a:r>
          </a:p>
        </p:txBody>
      </p:sp>
      <p:cxnSp>
        <p:nvCxnSpPr>
          <p:cNvPr id="545" name="Shape 545"/>
          <p:cNvCxnSpPr/>
          <p:nvPr/>
        </p:nvCxnSpPr>
        <p:spPr>
          <a:xfrm>
            <a:off x="4260775" y="2861800"/>
            <a:ext cx="987599" cy="0"/>
          </a:xfrm>
          <a:prstGeom prst="straightConnector1">
            <a:avLst/>
          </a:prstGeom>
          <a:noFill/>
          <a:ln w="9525" cap="flat" cmpd="sng">
            <a:solidFill>
              <a:schemeClr val="dk2"/>
            </a:solidFill>
            <a:prstDash val="solid"/>
            <a:round/>
            <a:headEnd type="none" w="lg" len="lg"/>
            <a:tailEnd type="triangle" w="lg" len="lg"/>
          </a:ln>
        </p:spPr>
      </p:cxnSp>
      <p:sp>
        <p:nvSpPr>
          <p:cNvPr id="546" name="Shape 546"/>
          <p:cNvSpPr txBox="1"/>
          <p:nvPr/>
        </p:nvSpPr>
        <p:spPr>
          <a:xfrm>
            <a:off x="4300100" y="2876050"/>
            <a:ext cx="1063200"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CONV,</a:t>
            </a:r>
          </a:p>
          <a:p>
            <a:pPr fontAlgn="auto">
              <a:spcBef>
                <a:spcPts val="0"/>
              </a:spcBef>
              <a:spcAft>
                <a:spcPts val="0"/>
              </a:spcAft>
            </a:pPr>
            <a:r>
              <a:rPr lang="en" sz="1800" kern="0">
                <a:solidFill>
                  <a:srgbClr val="000000"/>
                </a:solidFill>
                <a:latin typeface="Arial"/>
                <a:cs typeface="Arial"/>
                <a:sym typeface="Arial"/>
              </a:rPr>
              <a:t>ReLU</a:t>
            </a:r>
          </a:p>
          <a:p>
            <a:pPr fontAlgn="auto">
              <a:spcBef>
                <a:spcPts val="0"/>
              </a:spcBef>
              <a:spcAft>
                <a:spcPts val="0"/>
              </a:spcAft>
            </a:pPr>
            <a:r>
              <a:rPr lang="en" sz="1800" kern="0">
                <a:solidFill>
                  <a:srgbClr val="38761D"/>
                </a:solidFill>
                <a:latin typeface="Arial"/>
                <a:cs typeface="Arial"/>
                <a:sym typeface="Arial"/>
              </a:rPr>
              <a:t>e.g. 10 5x5x</a:t>
            </a:r>
            <a:r>
              <a:rPr lang="en" sz="1800" b="1" kern="0">
                <a:solidFill>
                  <a:srgbClr val="38761D"/>
                </a:solidFill>
                <a:latin typeface="Arial"/>
                <a:cs typeface="Arial"/>
                <a:sym typeface="Arial"/>
              </a:rPr>
              <a:t>6 </a:t>
            </a:r>
            <a:r>
              <a:rPr lang="en" sz="1800" kern="0">
                <a:solidFill>
                  <a:srgbClr val="38761D"/>
                </a:solidFill>
                <a:latin typeface="Arial"/>
                <a:cs typeface="Arial"/>
                <a:sym typeface="Arial"/>
              </a:rPr>
              <a:t>filters</a:t>
            </a:r>
          </a:p>
        </p:txBody>
      </p:sp>
      <p:sp>
        <p:nvSpPr>
          <p:cNvPr id="547" name="Shape 547"/>
          <p:cNvSpPr/>
          <p:nvPr/>
        </p:nvSpPr>
        <p:spPr>
          <a:xfrm>
            <a:off x="5470575" y="1583150"/>
            <a:ext cx="956400" cy="2757900"/>
          </a:xfrm>
          <a:prstGeom prst="cube">
            <a:avLst>
              <a:gd name="adj" fmla="val 77711"/>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548" name="Shape 548"/>
          <p:cNvCxnSpPr/>
          <p:nvPr/>
        </p:nvCxnSpPr>
        <p:spPr>
          <a:xfrm>
            <a:off x="6851575" y="2861800"/>
            <a:ext cx="987599" cy="0"/>
          </a:xfrm>
          <a:prstGeom prst="straightConnector1">
            <a:avLst/>
          </a:prstGeom>
          <a:noFill/>
          <a:ln w="9525" cap="flat" cmpd="sng">
            <a:solidFill>
              <a:schemeClr val="dk2"/>
            </a:solidFill>
            <a:prstDash val="solid"/>
            <a:round/>
            <a:headEnd type="none" w="lg" len="lg"/>
            <a:tailEnd type="triangle" w="lg" len="lg"/>
          </a:ln>
        </p:spPr>
      </p:cxnSp>
      <p:sp>
        <p:nvSpPr>
          <p:cNvPr id="549" name="Shape 549"/>
          <p:cNvSpPr txBox="1"/>
          <p:nvPr/>
        </p:nvSpPr>
        <p:spPr>
          <a:xfrm>
            <a:off x="6890900" y="2876050"/>
            <a:ext cx="987599"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CONV,</a:t>
            </a:r>
          </a:p>
          <a:p>
            <a:pPr fontAlgn="auto">
              <a:spcBef>
                <a:spcPts val="0"/>
              </a:spcBef>
              <a:spcAft>
                <a:spcPts val="0"/>
              </a:spcAft>
            </a:pPr>
            <a:r>
              <a:rPr lang="en" sz="1800" kern="0">
                <a:solidFill>
                  <a:srgbClr val="000000"/>
                </a:solidFill>
                <a:latin typeface="Arial"/>
                <a:cs typeface="Arial"/>
                <a:sym typeface="Arial"/>
              </a:rPr>
              <a:t>ReLU</a:t>
            </a:r>
          </a:p>
        </p:txBody>
      </p:sp>
      <p:sp>
        <p:nvSpPr>
          <p:cNvPr id="550" name="Shape 550"/>
          <p:cNvSpPr txBox="1"/>
          <p:nvPr/>
        </p:nvSpPr>
        <p:spPr>
          <a:xfrm>
            <a:off x="8107500" y="2617000"/>
            <a:ext cx="956400" cy="3540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a:t>
            </a:r>
          </a:p>
        </p:txBody>
      </p:sp>
      <p:sp>
        <p:nvSpPr>
          <p:cNvPr id="551" name="Shape 551"/>
          <p:cNvSpPr txBox="1"/>
          <p:nvPr/>
        </p:nvSpPr>
        <p:spPr>
          <a:xfrm>
            <a:off x="5336387" y="427478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10</a:t>
            </a:r>
          </a:p>
        </p:txBody>
      </p:sp>
      <p:sp>
        <p:nvSpPr>
          <p:cNvPr id="552" name="Shape 552"/>
          <p:cNvSpPr txBox="1"/>
          <p:nvPr/>
        </p:nvSpPr>
        <p:spPr>
          <a:xfrm>
            <a:off x="6083200" y="388315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24</a:t>
            </a:r>
          </a:p>
        </p:txBody>
      </p:sp>
      <p:sp>
        <p:nvSpPr>
          <p:cNvPr id="553" name="Shape 553"/>
          <p:cNvSpPr txBox="1"/>
          <p:nvPr/>
        </p:nvSpPr>
        <p:spPr>
          <a:xfrm>
            <a:off x="6447500" y="180997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24</a:t>
            </a:r>
          </a:p>
        </p:txBody>
      </p:sp>
    </p:spTree>
    <p:extLst>
      <p:ext uri="{BB962C8B-B14F-4D97-AF65-F5344CB8AC3E}">
        <p14:creationId xmlns:p14="http://schemas.microsoft.com/office/powerpoint/2010/main" val="135022127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9" name="Shape 559"/>
          <p:cNvSpPr txBox="1"/>
          <p:nvPr/>
        </p:nvSpPr>
        <p:spPr>
          <a:xfrm>
            <a:off x="264125" y="209475"/>
            <a:ext cx="3014699" cy="737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Examples time:</a:t>
            </a:r>
          </a:p>
        </p:txBody>
      </p:sp>
      <p:sp>
        <p:nvSpPr>
          <p:cNvPr id="560" name="Shape 560"/>
          <p:cNvSpPr txBox="1"/>
          <p:nvPr/>
        </p:nvSpPr>
        <p:spPr>
          <a:xfrm>
            <a:off x="202800" y="1293275"/>
            <a:ext cx="5721299" cy="108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Input volume: </a:t>
            </a:r>
            <a:r>
              <a:rPr lang="en" sz="3000" b="1" kern="0">
                <a:solidFill>
                  <a:srgbClr val="000000"/>
                </a:solidFill>
                <a:latin typeface="Arial"/>
                <a:cs typeface="Arial"/>
                <a:sym typeface="Arial"/>
              </a:rPr>
              <a:t>32x32x3</a:t>
            </a:r>
          </a:p>
          <a:p>
            <a:pPr fontAlgn="auto">
              <a:spcBef>
                <a:spcPts val="0"/>
              </a:spcBef>
              <a:spcAft>
                <a:spcPts val="0"/>
              </a:spcAft>
            </a:pPr>
            <a:r>
              <a:rPr lang="en" sz="3000" kern="0">
                <a:solidFill>
                  <a:srgbClr val="000000"/>
                </a:solidFill>
                <a:latin typeface="Arial"/>
                <a:cs typeface="Arial"/>
                <a:sym typeface="Arial"/>
              </a:rPr>
              <a:t>10 5x5 filters with stride 1, pad 2</a:t>
            </a:r>
          </a:p>
          <a:p>
            <a:pPr fontAlgn="auto">
              <a:spcBef>
                <a:spcPts val="0"/>
              </a:spcBef>
              <a:spcAft>
                <a:spcPts val="0"/>
              </a:spcAft>
            </a:pPr>
            <a:endParaRPr sz="3000" kern="0">
              <a:solidFill>
                <a:srgbClr val="000000"/>
              </a:solidFill>
              <a:latin typeface="Arial"/>
              <a:cs typeface="Arial"/>
              <a:sym typeface="Arial"/>
            </a:endParaRPr>
          </a:p>
          <a:p>
            <a:pPr fontAlgn="auto">
              <a:spcBef>
                <a:spcPts val="0"/>
              </a:spcBef>
              <a:spcAft>
                <a:spcPts val="0"/>
              </a:spcAft>
            </a:pPr>
            <a:r>
              <a:rPr lang="en" sz="3000" kern="0">
                <a:solidFill>
                  <a:srgbClr val="000000"/>
                </a:solidFill>
                <a:latin typeface="Arial"/>
                <a:cs typeface="Arial"/>
                <a:sym typeface="Arial"/>
              </a:rPr>
              <a:t>Output volume size: ?</a:t>
            </a:r>
          </a:p>
        </p:txBody>
      </p:sp>
      <p:sp>
        <p:nvSpPr>
          <p:cNvPr id="561" name="Shape 561"/>
          <p:cNvSpPr/>
          <p:nvPr/>
        </p:nvSpPr>
        <p:spPr>
          <a:xfrm>
            <a:off x="6564404" y="13965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562" name="Shape 562"/>
          <p:cNvCxnSpPr/>
          <p:nvPr/>
        </p:nvCxnSpPr>
        <p:spPr>
          <a:xfrm>
            <a:off x="7385371" y="1093509"/>
            <a:ext cx="736800" cy="0"/>
          </a:xfrm>
          <a:prstGeom prst="straightConnector1">
            <a:avLst/>
          </a:prstGeom>
          <a:noFill/>
          <a:ln w="9525" cap="flat" cmpd="sng">
            <a:solidFill>
              <a:schemeClr val="dk2"/>
            </a:solidFill>
            <a:prstDash val="solid"/>
            <a:round/>
            <a:headEnd type="none" w="lg" len="lg"/>
            <a:tailEnd type="triangle" w="lg" len="lg"/>
          </a:ln>
        </p:spPr>
      </p:cxnSp>
      <p:sp>
        <p:nvSpPr>
          <p:cNvPr id="563" name="Shape 563"/>
          <p:cNvSpPr/>
          <p:nvPr/>
        </p:nvSpPr>
        <p:spPr>
          <a:xfrm>
            <a:off x="8287868" y="139650"/>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Tree>
    <p:extLst>
      <p:ext uri="{BB962C8B-B14F-4D97-AF65-F5344CB8AC3E}">
        <p14:creationId xmlns:p14="http://schemas.microsoft.com/office/powerpoint/2010/main" val="14228099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4898" name="Group 2"/>
          <p:cNvGrpSpPr>
            <a:grpSpLocks/>
          </p:cNvGrpSpPr>
          <p:nvPr/>
        </p:nvGrpSpPr>
        <p:grpSpPr bwMode="auto">
          <a:xfrm>
            <a:off x="0" y="0"/>
            <a:ext cx="9144000" cy="5143500"/>
            <a:chOff x="0" y="0"/>
            <a:chExt cx="5760" cy="4320"/>
          </a:xfrm>
        </p:grpSpPr>
        <p:sp>
          <p:nvSpPr>
            <p:cNvPr id="464899" name="Rectangle 3"/>
            <p:cNvSpPr>
              <a:spLocks noChangeArrowheads="1"/>
            </p:cNvSpPr>
            <p:nvPr/>
          </p:nvSpPr>
          <p:spPr bwMode="auto">
            <a:xfrm>
              <a:off x="0" y="0"/>
              <a:ext cx="5760" cy="4320"/>
            </a:xfrm>
            <a:prstGeom prst="rect">
              <a:avLst/>
            </a:prstGeom>
            <a:gradFill rotWithShape="0">
              <a:gsLst>
                <a:gs pos="0">
                  <a:schemeClr val="accent2">
                    <a:gamma/>
                    <a:shade val="62745"/>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400">
                <a:solidFill>
                  <a:srgbClr val="000000"/>
                </a:solidFill>
                <a:latin typeface="Times" pitchFamily="18" charset="0"/>
                <a:ea typeface="+mn-ea"/>
              </a:endParaRPr>
            </a:p>
          </p:txBody>
        </p:sp>
        <p:grpSp>
          <p:nvGrpSpPr>
            <p:cNvPr id="464900" name="Group 4"/>
            <p:cNvGrpSpPr>
              <a:grpSpLocks/>
            </p:cNvGrpSpPr>
            <p:nvPr/>
          </p:nvGrpSpPr>
          <p:grpSpPr bwMode="auto">
            <a:xfrm>
              <a:off x="96" y="528"/>
              <a:ext cx="5472" cy="96"/>
              <a:chOff x="96" y="528"/>
              <a:chExt cx="5472" cy="96"/>
            </a:xfrm>
          </p:grpSpPr>
          <p:sp>
            <p:nvSpPr>
              <p:cNvPr id="464901" name="Line 5"/>
              <p:cNvSpPr>
                <a:spLocks noChangeShapeType="1"/>
              </p:cNvSpPr>
              <p:nvPr/>
            </p:nvSpPr>
            <p:spPr bwMode="auto">
              <a:xfrm>
                <a:off x="96" y="528"/>
                <a:ext cx="547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4902" name="Line 6"/>
              <p:cNvSpPr>
                <a:spLocks noChangeShapeType="1"/>
              </p:cNvSpPr>
              <p:nvPr/>
            </p:nvSpPr>
            <p:spPr bwMode="auto">
              <a:xfrm>
                <a:off x="213" y="576"/>
                <a:ext cx="518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4903" name="Line 7"/>
              <p:cNvSpPr>
                <a:spLocks noChangeShapeType="1"/>
              </p:cNvSpPr>
              <p:nvPr/>
            </p:nvSpPr>
            <p:spPr bwMode="auto">
              <a:xfrm>
                <a:off x="323" y="624"/>
                <a:ext cx="494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nvGrpSpPr>
            <p:cNvPr id="464904" name="Group 8"/>
            <p:cNvGrpSpPr>
              <a:grpSpLocks/>
            </p:cNvGrpSpPr>
            <p:nvPr/>
          </p:nvGrpSpPr>
          <p:grpSpPr bwMode="auto">
            <a:xfrm>
              <a:off x="383" y="96"/>
              <a:ext cx="97" cy="4128"/>
              <a:chOff x="383" y="96"/>
              <a:chExt cx="96" cy="4224"/>
            </a:xfrm>
          </p:grpSpPr>
          <p:sp>
            <p:nvSpPr>
              <p:cNvPr id="464905" name="Line 9"/>
              <p:cNvSpPr>
                <a:spLocks noChangeShapeType="1"/>
              </p:cNvSpPr>
              <p:nvPr/>
            </p:nvSpPr>
            <p:spPr bwMode="auto">
              <a:xfrm rot="-5400000">
                <a:off x="-1729" y="2208"/>
                <a:ext cx="422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4906" name="Line 10"/>
              <p:cNvSpPr>
                <a:spLocks noChangeShapeType="1"/>
              </p:cNvSpPr>
              <p:nvPr/>
            </p:nvSpPr>
            <p:spPr bwMode="auto">
              <a:xfrm rot="-5400000">
                <a:off x="-1570" y="2229"/>
                <a:ext cx="400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4907" name="Line 11"/>
              <p:cNvSpPr>
                <a:spLocks noChangeShapeType="1"/>
              </p:cNvSpPr>
              <p:nvPr/>
            </p:nvSpPr>
            <p:spPr bwMode="auto">
              <a:xfrm rot="-5400000">
                <a:off x="-1430" y="2236"/>
                <a:ext cx="3817"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sp>
        <p:nvSpPr>
          <p:cNvPr id="464908" name="Text Box 12"/>
          <p:cNvSpPr txBox="1">
            <a:spLocks noChangeArrowheads="1"/>
          </p:cNvSpPr>
          <p:nvPr/>
        </p:nvSpPr>
        <p:spPr bwMode="auto">
          <a:xfrm>
            <a:off x="1821147" y="90493"/>
            <a:ext cx="5673166" cy="64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600" b="1">
                <a:solidFill>
                  <a:srgbClr val="FFFF00"/>
                </a:solidFill>
                <a:latin typeface="Helvetica" pitchFamily="34" charset="0"/>
                <a:ea typeface="+mn-ea"/>
              </a:rPr>
              <a:t>Cortical Receptive Fields</a:t>
            </a:r>
          </a:p>
        </p:txBody>
      </p:sp>
      <p:sp>
        <p:nvSpPr>
          <p:cNvPr id="464909" name="Text Box 13"/>
          <p:cNvSpPr txBox="1">
            <a:spLocks noChangeArrowheads="1"/>
          </p:cNvSpPr>
          <p:nvPr/>
        </p:nvSpPr>
        <p:spPr bwMode="auto">
          <a:xfrm>
            <a:off x="3400192" y="1108488"/>
            <a:ext cx="2827837" cy="58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200">
                <a:solidFill>
                  <a:srgbClr val="FFFF00"/>
                </a:solidFill>
                <a:latin typeface="Helvetica" pitchFamily="34" charset="0"/>
                <a:ea typeface="+mn-ea"/>
              </a:rPr>
              <a:t>Complex Cells</a:t>
            </a:r>
          </a:p>
        </p:txBody>
      </p:sp>
      <p:grpSp>
        <p:nvGrpSpPr>
          <p:cNvPr id="464910" name="Group 14"/>
          <p:cNvGrpSpPr>
            <a:grpSpLocks/>
          </p:cNvGrpSpPr>
          <p:nvPr/>
        </p:nvGrpSpPr>
        <p:grpSpPr bwMode="auto">
          <a:xfrm>
            <a:off x="1701800" y="2114550"/>
            <a:ext cx="6375400" cy="1600200"/>
            <a:chOff x="1072" y="1776"/>
            <a:chExt cx="4016" cy="1344"/>
          </a:xfrm>
        </p:grpSpPr>
        <p:pic>
          <p:nvPicPr>
            <p:cNvPr id="46491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 y="1776"/>
              <a:ext cx="4016"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4912" name="Text Box 16"/>
            <p:cNvSpPr txBox="1">
              <a:spLocks noChangeArrowheads="1"/>
            </p:cNvSpPr>
            <p:nvPr/>
          </p:nvSpPr>
          <p:spPr bwMode="auto">
            <a:xfrm>
              <a:off x="2698" y="2313"/>
              <a:ext cx="326" cy="4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mtClean="0">
                  <a:solidFill>
                    <a:srgbClr val="000000"/>
                  </a:solidFill>
                  <a:latin typeface="Helvetica" pitchFamily="34" charset="0"/>
                  <a:ea typeface="+mn-ea"/>
                </a:rPr>
                <a:t>0</a:t>
              </a:r>
              <a:r>
                <a:rPr lang="en-US" altLang="en-US" baseline="30000" smtClean="0">
                  <a:solidFill>
                    <a:srgbClr val="000000"/>
                  </a:solidFill>
                  <a:latin typeface="Helvetica" pitchFamily="34" charset="0"/>
                  <a:ea typeface="+mn-ea"/>
                </a:rPr>
                <a:t>o</a:t>
              </a:r>
              <a:endParaRPr lang="en-US" altLang="en-US" b="1" smtClean="0">
                <a:solidFill>
                  <a:srgbClr val="FFFF00"/>
                </a:solidFill>
                <a:latin typeface="Helvetica" pitchFamily="34" charset="0"/>
                <a:ea typeface="+mn-ea"/>
              </a:endParaRPr>
            </a:p>
          </p:txBody>
        </p:sp>
      </p:grpSp>
      <p:pic>
        <p:nvPicPr>
          <p:cNvPr id="46491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628900"/>
            <a:ext cx="971550"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4914"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84165" y="2612230"/>
            <a:ext cx="72010" cy="607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4915" name="Rectangle 19"/>
          <p:cNvSpPr>
            <a:spLocks noChangeArrowheads="1"/>
          </p:cNvSpPr>
          <p:nvPr/>
        </p:nvSpPr>
        <p:spPr bwMode="auto">
          <a:xfrm>
            <a:off x="7335854" y="4902999"/>
            <a:ext cx="1736191" cy="2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eaLnBrk="0" hangingPunct="0"/>
            <a:r>
              <a:rPr lang="en-US" altLang="en-US" sz="1000">
                <a:solidFill>
                  <a:srgbClr val="FFFFFF"/>
                </a:solidFill>
                <a:latin typeface="EngraversGothic BT Regular" charset="0"/>
                <a:ea typeface="+mn-ea"/>
              </a:rPr>
              <a:t>© Stephen E. Palmer, 2002</a:t>
            </a:r>
          </a:p>
        </p:txBody>
      </p:sp>
    </p:spTree>
    <p:extLst>
      <p:ext uri="{BB962C8B-B14F-4D97-AF65-F5344CB8AC3E}">
        <p14:creationId xmlns:p14="http://schemas.microsoft.com/office/powerpoint/2010/main" val="1690765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49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649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64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9" name="Shape 569"/>
          <p:cNvSpPr txBox="1"/>
          <p:nvPr/>
        </p:nvSpPr>
        <p:spPr>
          <a:xfrm>
            <a:off x="264125" y="209475"/>
            <a:ext cx="3014699" cy="737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Examples time:</a:t>
            </a:r>
          </a:p>
        </p:txBody>
      </p:sp>
      <p:sp>
        <p:nvSpPr>
          <p:cNvPr id="570" name="Shape 570"/>
          <p:cNvSpPr txBox="1"/>
          <p:nvPr/>
        </p:nvSpPr>
        <p:spPr>
          <a:xfrm>
            <a:off x="202800" y="1293275"/>
            <a:ext cx="6557099" cy="108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Input volume: </a:t>
            </a:r>
            <a:r>
              <a:rPr lang="en" sz="3000" b="1" kern="0">
                <a:solidFill>
                  <a:srgbClr val="0000FF"/>
                </a:solidFill>
                <a:latin typeface="Arial"/>
                <a:cs typeface="Arial"/>
                <a:sym typeface="Arial"/>
              </a:rPr>
              <a:t>32x32</a:t>
            </a:r>
            <a:r>
              <a:rPr lang="en" sz="3000" b="1" kern="0">
                <a:solidFill>
                  <a:srgbClr val="000000"/>
                </a:solidFill>
                <a:latin typeface="Arial"/>
                <a:cs typeface="Arial"/>
                <a:sym typeface="Arial"/>
              </a:rPr>
              <a:t>x3</a:t>
            </a:r>
          </a:p>
          <a:p>
            <a:pPr fontAlgn="auto">
              <a:spcBef>
                <a:spcPts val="0"/>
              </a:spcBef>
              <a:spcAft>
                <a:spcPts val="0"/>
              </a:spcAft>
            </a:pPr>
            <a:r>
              <a:rPr lang="en" sz="3000" kern="0">
                <a:solidFill>
                  <a:srgbClr val="FF0000"/>
                </a:solidFill>
                <a:latin typeface="Arial"/>
                <a:cs typeface="Arial"/>
                <a:sym typeface="Arial"/>
              </a:rPr>
              <a:t>10</a:t>
            </a:r>
            <a:r>
              <a:rPr lang="en" sz="3000" kern="0">
                <a:solidFill>
                  <a:srgbClr val="000000"/>
                </a:solidFill>
                <a:latin typeface="Arial"/>
                <a:cs typeface="Arial"/>
                <a:sym typeface="Arial"/>
              </a:rPr>
              <a:t> </a:t>
            </a:r>
            <a:r>
              <a:rPr lang="en" sz="3000" kern="0">
                <a:solidFill>
                  <a:srgbClr val="FF00FF"/>
                </a:solidFill>
                <a:latin typeface="Arial"/>
                <a:cs typeface="Arial"/>
                <a:sym typeface="Arial"/>
              </a:rPr>
              <a:t>5x5</a:t>
            </a:r>
            <a:r>
              <a:rPr lang="en" sz="3000" kern="0">
                <a:solidFill>
                  <a:srgbClr val="000000"/>
                </a:solidFill>
                <a:latin typeface="Arial"/>
                <a:cs typeface="Arial"/>
                <a:sym typeface="Arial"/>
              </a:rPr>
              <a:t> filters with stride </a:t>
            </a:r>
            <a:r>
              <a:rPr lang="en" sz="3000" kern="0">
                <a:solidFill>
                  <a:srgbClr val="38761D"/>
                </a:solidFill>
                <a:latin typeface="Arial"/>
                <a:cs typeface="Arial"/>
                <a:sym typeface="Arial"/>
              </a:rPr>
              <a:t>1</a:t>
            </a:r>
            <a:r>
              <a:rPr lang="en" sz="3000" kern="0">
                <a:solidFill>
                  <a:srgbClr val="000000"/>
                </a:solidFill>
                <a:latin typeface="Arial"/>
                <a:cs typeface="Arial"/>
                <a:sym typeface="Arial"/>
              </a:rPr>
              <a:t>, pad </a:t>
            </a:r>
            <a:r>
              <a:rPr lang="en" sz="3000" kern="0">
                <a:solidFill>
                  <a:srgbClr val="9900FF"/>
                </a:solidFill>
                <a:latin typeface="Arial"/>
                <a:cs typeface="Arial"/>
                <a:sym typeface="Arial"/>
              </a:rPr>
              <a:t>2</a:t>
            </a:r>
          </a:p>
          <a:p>
            <a:pPr fontAlgn="auto">
              <a:spcBef>
                <a:spcPts val="0"/>
              </a:spcBef>
              <a:spcAft>
                <a:spcPts val="0"/>
              </a:spcAft>
            </a:pPr>
            <a:endParaRPr sz="3000" kern="0">
              <a:solidFill>
                <a:srgbClr val="000000"/>
              </a:solidFill>
              <a:latin typeface="Arial"/>
              <a:cs typeface="Arial"/>
              <a:sym typeface="Arial"/>
            </a:endParaRPr>
          </a:p>
          <a:p>
            <a:pPr fontAlgn="auto">
              <a:spcBef>
                <a:spcPts val="0"/>
              </a:spcBef>
              <a:spcAft>
                <a:spcPts val="0"/>
              </a:spcAft>
            </a:pPr>
            <a:r>
              <a:rPr lang="en" sz="3000" kern="0">
                <a:solidFill>
                  <a:srgbClr val="000000"/>
                </a:solidFill>
                <a:latin typeface="Arial"/>
                <a:cs typeface="Arial"/>
                <a:sym typeface="Arial"/>
              </a:rPr>
              <a:t>Output volume size: </a:t>
            </a:r>
          </a:p>
          <a:p>
            <a:pPr fontAlgn="auto">
              <a:spcBef>
                <a:spcPts val="0"/>
              </a:spcBef>
              <a:spcAft>
                <a:spcPts val="0"/>
              </a:spcAft>
            </a:pPr>
            <a:r>
              <a:rPr lang="en" sz="3000" kern="0">
                <a:solidFill>
                  <a:srgbClr val="000000"/>
                </a:solidFill>
                <a:latin typeface="Arial"/>
                <a:cs typeface="Arial"/>
                <a:sym typeface="Arial"/>
              </a:rPr>
              <a:t>(</a:t>
            </a:r>
            <a:r>
              <a:rPr lang="en" sz="3000" kern="0">
                <a:solidFill>
                  <a:srgbClr val="0000FF"/>
                </a:solidFill>
                <a:latin typeface="Arial"/>
                <a:cs typeface="Arial"/>
                <a:sym typeface="Arial"/>
              </a:rPr>
              <a:t>32</a:t>
            </a:r>
            <a:r>
              <a:rPr lang="en" sz="3000" kern="0">
                <a:solidFill>
                  <a:srgbClr val="000000"/>
                </a:solidFill>
                <a:latin typeface="Arial"/>
                <a:cs typeface="Arial"/>
                <a:sym typeface="Arial"/>
              </a:rPr>
              <a:t>+2*</a:t>
            </a:r>
            <a:r>
              <a:rPr lang="en" sz="3000" kern="0">
                <a:solidFill>
                  <a:srgbClr val="9900FF"/>
                </a:solidFill>
                <a:latin typeface="Arial"/>
                <a:cs typeface="Arial"/>
                <a:sym typeface="Arial"/>
              </a:rPr>
              <a:t>2</a:t>
            </a:r>
            <a:r>
              <a:rPr lang="en" sz="3000" kern="0">
                <a:solidFill>
                  <a:srgbClr val="000000"/>
                </a:solidFill>
                <a:latin typeface="Arial"/>
                <a:cs typeface="Arial"/>
                <a:sym typeface="Arial"/>
              </a:rPr>
              <a:t>-</a:t>
            </a:r>
            <a:r>
              <a:rPr lang="en" sz="3000" kern="0">
                <a:solidFill>
                  <a:srgbClr val="FF00FF"/>
                </a:solidFill>
                <a:latin typeface="Arial"/>
                <a:cs typeface="Arial"/>
                <a:sym typeface="Arial"/>
              </a:rPr>
              <a:t>5</a:t>
            </a:r>
            <a:r>
              <a:rPr lang="en" sz="3000" kern="0">
                <a:solidFill>
                  <a:srgbClr val="000000"/>
                </a:solidFill>
                <a:latin typeface="Arial"/>
                <a:cs typeface="Arial"/>
                <a:sym typeface="Arial"/>
              </a:rPr>
              <a:t>)/</a:t>
            </a:r>
            <a:r>
              <a:rPr lang="en" sz="3000" kern="0">
                <a:solidFill>
                  <a:srgbClr val="38761D"/>
                </a:solidFill>
                <a:latin typeface="Arial"/>
                <a:cs typeface="Arial"/>
                <a:sym typeface="Arial"/>
              </a:rPr>
              <a:t>1</a:t>
            </a:r>
            <a:r>
              <a:rPr lang="en" sz="3000" kern="0">
                <a:solidFill>
                  <a:srgbClr val="000000"/>
                </a:solidFill>
                <a:latin typeface="Arial"/>
                <a:cs typeface="Arial"/>
                <a:sym typeface="Arial"/>
              </a:rPr>
              <a:t>+1 = 32 spatially, so</a:t>
            </a:r>
          </a:p>
          <a:p>
            <a:pPr fontAlgn="auto">
              <a:spcBef>
                <a:spcPts val="0"/>
              </a:spcBef>
              <a:spcAft>
                <a:spcPts val="0"/>
              </a:spcAft>
            </a:pPr>
            <a:r>
              <a:rPr lang="en" sz="3000" b="1" kern="0">
                <a:solidFill>
                  <a:srgbClr val="000000"/>
                </a:solidFill>
                <a:latin typeface="Arial"/>
                <a:cs typeface="Arial"/>
                <a:sym typeface="Arial"/>
              </a:rPr>
              <a:t>32x32x</a:t>
            </a:r>
            <a:r>
              <a:rPr lang="en" sz="3000" b="1" kern="0">
                <a:solidFill>
                  <a:srgbClr val="FF0000"/>
                </a:solidFill>
                <a:latin typeface="Arial"/>
                <a:cs typeface="Arial"/>
                <a:sym typeface="Arial"/>
              </a:rPr>
              <a:t>10</a:t>
            </a:r>
          </a:p>
        </p:txBody>
      </p:sp>
      <p:sp>
        <p:nvSpPr>
          <p:cNvPr id="571" name="Shape 571"/>
          <p:cNvSpPr/>
          <p:nvPr/>
        </p:nvSpPr>
        <p:spPr>
          <a:xfrm>
            <a:off x="6564404" y="13965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572" name="Shape 572"/>
          <p:cNvCxnSpPr/>
          <p:nvPr/>
        </p:nvCxnSpPr>
        <p:spPr>
          <a:xfrm>
            <a:off x="7385371" y="1093509"/>
            <a:ext cx="736800" cy="0"/>
          </a:xfrm>
          <a:prstGeom prst="straightConnector1">
            <a:avLst/>
          </a:prstGeom>
          <a:noFill/>
          <a:ln w="9525" cap="flat" cmpd="sng">
            <a:solidFill>
              <a:schemeClr val="dk2"/>
            </a:solidFill>
            <a:prstDash val="solid"/>
            <a:round/>
            <a:headEnd type="none" w="lg" len="lg"/>
            <a:tailEnd type="triangle" w="lg" len="lg"/>
          </a:ln>
        </p:spPr>
      </p:cxnSp>
      <p:sp>
        <p:nvSpPr>
          <p:cNvPr id="573" name="Shape 573"/>
          <p:cNvSpPr/>
          <p:nvPr/>
        </p:nvSpPr>
        <p:spPr>
          <a:xfrm>
            <a:off x="8287868" y="139650"/>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Tree>
    <p:extLst>
      <p:ext uri="{BB962C8B-B14F-4D97-AF65-F5344CB8AC3E}">
        <p14:creationId xmlns:p14="http://schemas.microsoft.com/office/powerpoint/2010/main" val="7853352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p:nvPr/>
        </p:nvSpPr>
        <p:spPr>
          <a:xfrm>
            <a:off x="264125" y="209475"/>
            <a:ext cx="3014699" cy="737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Examples time:</a:t>
            </a:r>
          </a:p>
        </p:txBody>
      </p:sp>
      <p:sp>
        <p:nvSpPr>
          <p:cNvPr id="580" name="Shape 580"/>
          <p:cNvSpPr txBox="1"/>
          <p:nvPr/>
        </p:nvSpPr>
        <p:spPr>
          <a:xfrm>
            <a:off x="202800" y="1293275"/>
            <a:ext cx="6482700" cy="108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Input volume: </a:t>
            </a:r>
            <a:r>
              <a:rPr lang="en" sz="3000" b="1" kern="0">
                <a:solidFill>
                  <a:srgbClr val="000000"/>
                </a:solidFill>
                <a:latin typeface="Arial"/>
                <a:cs typeface="Arial"/>
                <a:sym typeface="Arial"/>
              </a:rPr>
              <a:t>32x32x3</a:t>
            </a:r>
          </a:p>
          <a:p>
            <a:pPr fontAlgn="auto">
              <a:spcBef>
                <a:spcPts val="0"/>
              </a:spcBef>
              <a:spcAft>
                <a:spcPts val="0"/>
              </a:spcAft>
            </a:pPr>
            <a:r>
              <a:rPr lang="en" sz="3000" kern="0">
                <a:solidFill>
                  <a:srgbClr val="000000"/>
                </a:solidFill>
                <a:latin typeface="Arial"/>
                <a:cs typeface="Arial"/>
                <a:sym typeface="Arial"/>
              </a:rPr>
              <a:t>10 5x5 filters with stride 1, pad 2</a:t>
            </a:r>
          </a:p>
          <a:p>
            <a:pPr fontAlgn="auto">
              <a:spcBef>
                <a:spcPts val="0"/>
              </a:spcBef>
              <a:spcAft>
                <a:spcPts val="0"/>
              </a:spcAft>
            </a:pPr>
            <a:endParaRPr sz="3000" kern="0">
              <a:solidFill>
                <a:srgbClr val="000000"/>
              </a:solidFill>
              <a:latin typeface="Arial"/>
              <a:cs typeface="Arial"/>
              <a:sym typeface="Arial"/>
            </a:endParaRPr>
          </a:p>
          <a:p>
            <a:pPr fontAlgn="auto">
              <a:spcBef>
                <a:spcPts val="0"/>
              </a:spcBef>
              <a:spcAft>
                <a:spcPts val="0"/>
              </a:spcAft>
            </a:pPr>
            <a:r>
              <a:rPr lang="en" sz="3000" kern="0">
                <a:solidFill>
                  <a:srgbClr val="000000"/>
                </a:solidFill>
                <a:latin typeface="Arial"/>
                <a:cs typeface="Arial"/>
                <a:sym typeface="Arial"/>
              </a:rPr>
              <a:t>Number of parameters in this layer?</a:t>
            </a:r>
          </a:p>
        </p:txBody>
      </p:sp>
      <p:sp>
        <p:nvSpPr>
          <p:cNvPr id="581" name="Shape 581"/>
          <p:cNvSpPr/>
          <p:nvPr/>
        </p:nvSpPr>
        <p:spPr>
          <a:xfrm>
            <a:off x="6564404" y="13965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582" name="Shape 582"/>
          <p:cNvCxnSpPr/>
          <p:nvPr/>
        </p:nvCxnSpPr>
        <p:spPr>
          <a:xfrm>
            <a:off x="7385371" y="1093509"/>
            <a:ext cx="736800" cy="0"/>
          </a:xfrm>
          <a:prstGeom prst="straightConnector1">
            <a:avLst/>
          </a:prstGeom>
          <a:noFill/>
          <a:ln w="9525" cap="flat" cmpd="sng">
            <a:solidFill>
              <a:schemeClr val="dk2"/>
            </a:solidFill>
            <a:prstDash val="solid"/>
            <a:round/>
            <a:headEnd type="none" w="lg" len="lg"/>
            <a:tailEnd type="triangle" w="lg" len="lg"/>
          </a:ln>
        </p:spPr>
      </p:cxnSp>
      <p:sp>
        <p:nvSpPr>
          <p:cNvPr id="583" name="Shape 583"/>
          <p:cNvSpPr/>
          <p:nvPr/>
        </p:nvSpPr>
        <p:spPr>
          <a:xfrm>
            <a:off x="8287868" y="139650"/>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Tree>
    <p:extLst>
      <p:ext uri="{BB962C8B-B14F-4D97-AF65-F5344CB8AC3E}">
        <p14:creationId xmlns:p14="http://schemas.microsoft.com/office/powerpoint/2010/main" val="246325576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9" name="Shape 589"/>
          <p:cNvSpPr txBox="1"/>
          <p:nvPr/>
        </p:nvSpPr>
        <p:spPr>
          <a:xfrm>
            <a:off x="264125" y="209475"/>
            <a:ext cx="3014699" cy="737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Examples time:</a:t>
            </a:r>
          </a:p>
        </p:txBody>
      </p:sp>
      <p:sp>
        <p:nvSpPr>
          <p:cNvPr id="590" name="Shape 590"/>
          <p:cNvSpPr txBox="1"/>
          <p:nvPr/>
        </p:nvSpPr>
        <p:spPr>
          <a:xfrm>
            <a:off x="202800" y="1293275"/>
            <a:ext cx="8615999" cy="108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Input volume: </a:t>
            </a:r>
            <a:r>
              <a:rPr lang="en" sz="3000" b="1" kern="0">
                <a:solidFill>
                  <a:srgbClr val="0000FF"/>
                </a:solidFill>
                <a:latin typeface="Arial"/>
                <a:cs typeface="Arial"/>
                <a:sym typeface="Arial"/>
              </a:rPr>
              <a:t>32x32</a:t>
            </a:r>
            <a:r>
              <a:rPr lang="en" sz="3000" b="1" kern="0">
                <a:solidFill>
                  <a:srgbClr val="000000"/>
                </a:solidFill>
                <a:latin typeface="Arial"/>
                <a:cs typeface="Arial"/>
                <a:sym typeface="Arial"/>
              </a:rPr>
              <a:t>x</a:t>
            </a:r>
            <a:r>
              <a:rPr lang="en" sz="3000" b="1" kern="0">
                <a:solidFill>
                  <a:srgbClr val="FF9900"/>
                </a:solidFill>
                <a:latin typeface="Arial"/>
                <a:cs typeface="Arial"/>
                <a:sym typeface="Arial"/>
              </a:rPr>
              <a:t>3</a:t>
            </a:r>
          </a:p>
          <a:p>
            <a:pPr fontAlgn="auto">
              <a:spcBef>
                <a:spcPts val="0"/>
              </a:spcBef>
              <a:spcAft>
                <a:spcPts val="0"/>
              </a:spcAft>
            </a:pPr>
            <a:r>
              <a:rPr lang="en" sz="3000" kern="0">
                <a:solidFill>
                  <a:srgbClr val="FF0000"/>
                </a:solidFill>
                <a:latin typeface="Arial"/>
                <a:cs typeface="Arial"/>
                <a:sym typeface="Arial"/>
              </a:rPr>
              <a:t>10</a:t>
            </a:r>
            <a:r>
              <a:rPr lang="en" sz="3000" kern="0">
                <a:solidFill>
                  <a:srgbClr val="FF00FF"/>
                </a:solidFill>
                <a:latin typeface="Arial"/>
                <a:cs typeface="Arial"/>
                <a:sym typeface="Arial"/>
              </a:rPr>
              <a:t> 5x5</a:t>
            </a:r>
            <a:r>
              <a:rPr lang="en" sz="3000" kern="0">
                <a:solidFill>
                  <a:srgbClr val="000000"/>
                </a:solidFill>
                <a:latin typeface="Arial"/>
                <a:cs typeface="Arial"/>
                <a:sym typeface="Arial"/>
              </a:rPr>
              <a:t> filters with stride 1, pad 2</a:t>
            </a:r>
          </a:p>
          <a:p>
            <a:pPr fontAlgn="auto">
              <a:spcBef>
                <a:spcPts val="0"/>
              </a:spcBef>
              <a:spcAft>
                <a:spcPts val="0"/>
              </a:spcAft>
            </a:pPr>
            <a:endParaRPr sz="3000" kern="0">
              <a:solidFill>
                <a:srgbClr val="000000"/>
              </a:solidFill>
              <a:latin typeface="Arial"/>
              <a:cs typeface="Arial"/>
              <a:sym typeface="Arial"/>
            </a:endParaRPr>
          </a:p>
          <a:p>
            <a:pPr fontAlgn="auto">
              <a:spcBef>
                <a:spcPts val="0"/>
              </a:spcBef>
              <a:spcAft>
                <a:spcPts val="0"/>
              </a:spcAft>
            </a:pPr>
            <a:r>
              <a:rPr lang="en" sz="3000" kern="0">
                <a:solidFill>
                  <a:srgbClr val="000000"/>
                </a:solidFill>
                <a:latin typeface="Arial"/>
                <a:cs typeface="Arial"/>
                <a:sym typeface="Arial"/>
              </a:rPr>
              <a:t>Number of parameters in this layer?</a:t>
            </a:r>
          </a:p>
          <a:p>
            <a:pPr fontAlgn="auto">
              <a:spcBef>
                <a:spcPts val="0"/>
              </a:spcBef>
              <a:spcAft>
                <a:spcPts val="0"/>
              </a:spcAft>
            </a:pPr>
            <a:r>
              <a:rPr lang="en" sz="3000" kern="0">
                <a:solidFill>
                  <a:srgbClr val="000000"/>
                </a:solidFill>
                <a:latin typeface="Arial"/>
                <a:cs typeface="Arial"/>
                <a:sym typeface="Arial"/>
              </a:rPr>
              <a:t>each filter has </a:t>
            </a:r>
            <a:r>
              <a:rPr lang="en" sz="3000" kern="0">
                <a:solidFill>
                  <a:srgbClr val="FF00FF"/>
                </a:solidFill>
                <a:latin typeface="Arial"/>
                <a:cs typeface="Arial"/>
                <a:sym typeface="Arial"/>
              </a:rPr>
              <a:t>5*5</a:t>
            </a:r>
            <a:r>
              <a:rPr lang="en" sz="3000" kern="0">
                <a:solidFill>
                  <a:srgbClr val="000000"/>
                </a:solidFill>
                <a:latin typeface="Arial"/>
                <a:cs typeface="Arial"/>
                <a:sym typeface="Arial"/>
              </a:rPr>
              <a:t>*</a:t>
            </a:r>
            <a:r>
              <a:rPr lang="en" sz="3000" kern="0">
                <a:solidFill>
                  <a:srgbClr val="FF9900"/>
                </a:solidFill>
                <a:latin typeface="Arial"/>
                <a:cs typeface="Arial"/>
                <a:sym typeface="Arial"/>
              </a:rPr>
              <a:t>3</a:t>
            </a:r>
            <a:r>
              <a:rPr lang="en" sz="3000" kern="0">
                <a:solidFill>
                  <a:srgbClr val="000000"/>
                </a:solidFill>
                <a:latin typeface="Arial"/>
                <a:cs typeface="Arial"/>
                <a:sym typeface="Arial"/>
              </a:rPr>
              <a:t> + 1 = </a:t>
            </a:r>
            <a:r>
              <a:rPr lang="en" sz="3000" kern="0">
                <a:solidFill>
                  <a:srgbClr val="38761D"/>
                </a:solidFill>
                <a:latin typeface="Arial"/>
                <a:cs typeface="Arial"/>
                <a:sym typeface="Arial"/>
              </a:rPr>
              <a:t>76</a:t>
            </a:r>
            <a:r>
              <a:rPr lang="en" sz="3000" kern="0">
                <a:solidFill>
                  <a:srgbClr val="000000"/>
                </a:solidFill>
                <a:latin typeface="Arial"/>
                <a:cs typeface="Arial"/>
                <a:sym typeface="Arial"/>
              </a:rPr>
              <a:t> params      </a:t>
            </a:r>
            <a:r>
              <a:rPr lang="en" sz="2000" kern="0">
                <a:solidFill>
                  <a:srgbClr val="000000"/>
                </a:solidFill>
                <a:latin typeface="Arial"/>
                <a:cs typeface="Arial"/>
                <a:sym typeface="Arial"/>
              </a:rPr>
              <a:t>(+1 for bias)</a:t>
            </a:r>
          </a:p>
          <a:p>
            <a:pPr fontAlgn="auto">
              <a:spcBef>
                <a:spcPts val="0"/>
              </a:spcBef>
              <a:spcAft>
                <a:spcPts val="0"/>
              </a:spcAft>
            </a:pPr>
            <a:r>
              <a:rPr lang="en" sz="3000" kern="0">
                <a:solidFill>
                  <a:srgbClr val="000000"/>
                </a:solidFill>
                <a:latin typeface="Arial"/>
                <a:cs typeface="Arial"/>
                <a:sym typeface="Arial"/>
              </a:rPr>
              <a:t>=&gt; </a:t>
            </a:r>
            <a:r>
              <a:rPr lang="en" sz="3000" kern="0">
                <a:solidFill>
                  <a:srgbClr val="38761D"/>
                </a:solidFill>
                <a:latin typeface="Arial"/>
                <a:cs typeface="Arial"/>
                <a:sym typeface="Arial"/>
              </a:rPr>
              <a:t>76</a:t>
            </a:r>
            <a:r>
              <a:rPr lang="en" sz="3000" kern="0">
                <a:solidFill>
                  <a:srgbClr val="000000"/>
                </a:solidFill>
                <a:latin typeface="Arial"/>
                <a:cs typeface="Arial"/>
                <a:sym typeface="Arial"/>
              </a:rPr>
              <a:t>*</a:t>
            </a:r>
            <a:r>
              <a:rPr lang="en" sz="3000" kern="0">
                <a:solidFill>
                  <a:srgbClr val="FF0000"/>
                </a:solidFill>
                <a:latin typeface="Arial"/>
                <a:cs typeface="Arial"/>
                <a:sym typeface="Arial"/>
              </a:rPr>
              <a:t>10</a:t>
            </a:r>
            <a:r>
              <a:rPr lang="en" sz="3000" kern="0">
                <a:solidFill>
                  <a:srgbClr val="000000"/>
                </a:solidFill>
                <a:latin typeface="Arial"/>
                <a:cs typeface="Arial"/>
                <a:sym typeface="Arial"/>
              </a:rPr>
              <a:t> = </a:t>
            </a:r>
            <a:r>
              <a:rPr lang="en" sz="3000" b="1" kern="0">
                <a:solidFill>
                  <a:srgbClr val="000000"/>
                </a:solidFill>
                <a:latin typeface="Arial"/>
                <a:cs typeface="Arial"/>
                <a:sym typeface="Arial"/>
              </a:rPr>
              <a:t>760</a:t>
            </a:r>
          </a:p>
        </p:txBody>
      </p:sp>
      <p:sp>
        <p:nvSpPr>
          <p:cNvPr id="591" name="Shape 591"/>
          <p:cNvSpPr/>
          <p:nvPr/>
        </p:nvSpPr>
        <p:spPr>
          <a:xfrm>
            <a:off x="6564404" y="13965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592" name="Shape 592"/>
          <p:cNvCxnSpPr/>
          <p:nvPr/>
        </p:nvCxnSpPr>
        <p:spPr>
          <a:xfrm>
            <a:off x="7385371" y="1093509"/>
            <a:ext cx="736800" cy="0"/>
          </a:xfrm>
          <a:prstGeom prst="straightConnector1">
            <a:avLst/>
          </a:prstGeom>
          <a:noFill/>
          <a:ln w="9525" cap="flat" cmpd="sng">
            <a:solidFill>
              <a:schemeClr val="dk2"/>
            </a:solidFill>
            <a:prstDash val="solid"/>
            <a:round/>
            <a:headEnd type="none" w="lg" len="lg"/>
            <a:tailEnd type="triangle" w="lg" len="lg"/>
          </a:ln>
        </p:spPr>
      </p:cxnSp>
      <p:sp>
        <p:nvSpPr>
          <p:cNvPr id="593" name="Shape 593"/>
          <p:cNvSpPr/>
          <p:nvPr/>
        </p:nvSpPr>
        <p:spPr>
          <a:xfrm>
            <a:off x="8287868" y="139650"/>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Tree>
    <p:extLst>
      <p:ext uri="{BB962C8B-B14F-4D97-AF65-F5344CB8AC3E}">
        <p14:creationId xmlns:p14="http://schemas.microsoft.com/office/powerpoint/2010/main" val="121035644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9" name="Shape 599"/>
          <p:cNvPicPr preferRelativeResize="0"/>
          <p:nvPr/>
        </p:nvPicPr>
        <p:blipFill>
          <a:blip r:embed="rId3">
            <a:alphaModFix/>
          </a:blip>
          <a:stretch>
            <a:fillRect/>
          </a:stretch>
        </p:blipFill>
        <p:spPr>
          <a:xfrm>
            <a:off x="611560" y="267494"/>
            <a:ext cx="7667625" cy="3714750"/>
          </a:xfrm>
          <a:prstGeom prst="rect">
            <a:avLst/>
          </a:prstGeom>
          <a:noFill/>
          <a:ln>
            <a:noFill/>
          </a:ln>
        </p:spPr>
      </p:pic>
      <p:sp>
        <p:nvSpPr>
          <p:cNvPr id="2" name="矩形 1"/>
          <p:cNvSpPr/>
          <p:nvPr/>
        </p:nvSpPr>
        <p:spPr>
          <a:xfrm>
            <a:off x="755576" y="3982244"/>
            <a:ext cx="8280920" cy="461665"/>
          </a:xfrm>
          <a:prstGeom prst="rect">
            <a:avLst/>
          </a:prstGeom>
        </p:spPr>
        <p:txBody>
          <a:bodyPr wrap="square">
            <a:spAutoFit/>
          </a:bodyPr>
          <a:lstStyle/>
          <a:p>
            <a:r>
              <a:rPr lang="en-US" altLang="zh-CN" sz="2400" dirty="0">
                <a:hlinkClick r:id="rId4"/>
              </a:rPr>
              <a:t>Convolution Visualizer (ezyang.github.io)</a:t>
            </a:r>
            <a:endParaRPr lang="zh-CN" altLang="en-US" sz="2400" dirty="0"/>
          </a:p>
        </p:txBody>
      </p:sp>
    </p:spTree>
    <p:extLst>
      <p:ext uri="{BB962C8B-B14F-4D97-AF65-F5344CB8AC3E}">
        <p14:creationId xmlns:p14="http://schemas.microsoft.com/office/powerpoint/2010/main" val="69697607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5" name="Shape 605"/>
          <p:cNvPicPr preferRelativeResize="0"/>
          <p:nvPr/>
        </p:nvPicPr>
        <p:blipFill>
          <a:blip r:embed="rId3">
            <a:alphaModFix/>
          </a:blip>
          <a:stretch>
            <a:fillRect/>
          </a:stretch>
        </p:blipFill>
        <p:spPr>
          <a:xfrm>
            <a:off x="920612" y="508175"/>
            <a:ext cx="7667625" cy="3714750"/>
          </a:xfrm>
          <a:prstGeom prst="rect">
            <a:avLst/>
          </a:prstGeom>
          <a:noFill/>
          <a:ln>
            <a:noFill/>
          </a:ln>
        </p:spPr>
      </p:pic>
      <p:sp>
        <p:nvSpPr>
          <p:cNvPr id="606" name="Shape 606"/>
          <p:cNvSpPr txBox="1"/>
          <p:nvPr/>
        </p:nvSpPr>
        <p:spPr>
          <a:xfrm>
            <a:off x="4685925" y="90350"/>
            <a:ext cx="4791600" cy="23712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FF0000"/>
                </a:solidFill>
                <a:latin typeface="Arial"/>
                <a:cs typeface="Arial"/>
                <a:sym typeface="Arial"/>
              </a:rPr>
              <a:t>Common settings:</a:t>
            </a:r>
          </a:p>
          <a:p>
            <a:pPr fontAlgn="auto">
              <a:spcBef>
                <a:spcPts val="0"/>
              </a:spcBef>
              <a:spcAft>
                <a:spcPts val="0"/>
              </a:spcAft>
            </a:pPr>
            <a:endParaRPr sz="1800" kern="0">
              <a:solidFill>
                <a:srgbClr val="FF0000"/>
              </a:solidFill>
              <a:latin typeface="Arial"/>
              <a:cs typeface="Arial"/>
              <a:sym typeface="Arial"/>
            </a:endParaRPr>
          </a:p>
          <a:p>
            <a:pPr fontAlgn="auto">
              <a:spcBef>
                <a:spcPts val="0"/>
              </a:spcBef>
              <a:spcAft>
                <a:spcPts val="0"/>
              </a:spcAft>
            </a:pPr>
            <a:r>
              <a:rPr lang="en" sz="1800" kern="0">
                <a:solidFill>
                  <a:srgbClr val="FF0000"/>
                </a:solidFill>
                <a:latin typeface="Arial"/>
                <a:cs typeface="Arial"/>
                <a:sym typeface="Arial"/>
              </a:rPr>
              <a:t>K = (powers of 2, e.g. 32, 64, 128, 512)</a:t>
            </a:r>
          </a:p>
          <a:p>
            <a:pPr marL="457200" indent="-342900" fontAlgn="auto">
              <a:spcBef>
                <a:spcPts val="0"/>
              </a:spcBef>
              <a:spcAft>
                <a:spcPts val="0"/>
              </a:spcAft>
              <a:buClr>
                <a:srgbClr val="FF0000"/>
              </a:buClr>
              <a:buSzPct val="100000"/>
              <a:buFontTx/>
              <a:buChar char="-"/>
            </a:pPr>
            <a:r>
              <a:rPr lang="en" sz="1800" kern="0">
                <a:solidFill>
                  <a:srgbClr val="FF0000"/>
                </a:solidFill>
                <a:latin typeface="Arial"/>
                <a:cs typeface="Arial"/>
                <a:sym typeface="Arial"/>
              </a:rPr>
              <a:t>F = 3, S = 1, P = 1</a:t>
            </a:r>
          </a:p>
          <a:p>
            <a:pPr marL="457200" indent="-342900" fontAlgn="auto">
              <a:spcBef>
                <a:spcPts val="0"/>
              </a:spcBef>
              <a:spcAft>
                <a:spcPts val="0"/>
              </a:spcAft>
              <a:buClr>
                <a:srgbClr val="FF0000"/>
              </a:buClr>
              <a:buSzPct val="100000"/>
              <a:buFontTx/>
              <a:buChar char="-"/>
            </a:pPr>
            <a:r>
              <a:rPr lang="en" sz="1800" kern="0">
                <a:solidFill>
                  <a:srgbClr val="FF0000"/>
                </a:solidFill>
                <a:latin typeface="Arial"/>
                <a:cs typeface="Arial"/>
                <a:sym typeface="Arial"/>
              </a:rPr>
              <a:t>F = 5, S = 1, P = 2</a:t>
            </a:r>
          </a:p>
          <a:p>
            <a:pPr marL="457200" indent="-342900" fontAlgn="auto">
              <a:spcBef>
                <a:spcPts val="0"/>
              </a:spcBef>
              <a:spcAft>
                <a:spcPts val="0"/>
              </a:spcAft>
              <a:buClr>
                <a:srgbClr val="FF0000"/>
              </a:buClr>
              <a:buSzPct val="100000"/>
              <a:buFontTx/>
              <a:buChar char="-"/>
            </a:pPr>
            <a:r>
              <a:rPr lang="en" sz="1800" kern="0">
                <a:solidFill>
                  <a:srgbClr val="FF0000"/>
                </a:solidFill>
                <a:latin typeface="Arial"/>
                <a:cs typeface="Arial"/>
                <a:sym typeface="Arial"/>
              </a:rPr>
              <a:t>F = 5, S = 2, P = ? (whatever fits)</a:t>
            </a:r>
          </a:p>
          <a:p>
            <a:pPr marL="457200" indent="-342900" fontAlgn="auto">
              <a:spcBef>
                <a:spcPts val="0"/>
              </a:spcBef>
              <a:spcAft>
                <a:spcPts val="0"/>
              </a:spcAft>
              <a:buClr>
                <a:srgbClr val="FF0000"/>
              </a:buClr>
              <a:buSzPct val="100000"/>
              <a:buFontTx/>
              <a:buChar char="-"/>
            </a:pPr>
            <a:r>
              <a:rPr lang="en" sz="1800" kern="0">
                <a:solidFill>
                  <a:srgbClr val="FF0000"/>
                </a:solidFill>
                <a:latin typeface="Arial"/>
                <a:cs typeface="Arial"/>
                <a:sym typeface="Arial"/>
              </a:rPr>
              <a:t>F = 1, S = 1, P = 0</a:t>
            </a:r>
          </a:p>
        </p:txBody>
      </p:sp>
      <p:sp>
        <p:nvSpPr>
          <p:cNvPr id="607" name="Shape 607"/>
          <p:cNvSpPr/>
          <p:nvPr/>
        </p:nvSpPr>
        <p:spPr>
          <a:xfrm>
            <a:off x="1451300" y="1420500"/>
            <a:ext cx="2966099" cy="9269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Tree>
    <p:extLst>
      <p:ext uri="{BB962C8B-B14F-4D97-AF65-F5344CB8AC3E}">
        <p14:creationId xmlns:p14="http://schemas.microsoft.com/office/powerpoint/2010/main" val="17812010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Shape 613"/>
          <p:cNvSpPr txBox="1"/>
          <p:nvPr/>
        </p:nvSpPr>
        <p:spPr>
          <a:xfrm>
            <a:off x="384725" y="187900"/>
            <a:ext cx="8499900" cy="9483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(btw, 1x1 convolution layers make perfect sense)</a:t>
            </a:r>
          </a:p>
        </p:txBody>
      </p:sp>
      <p:sp>
        <p:nvSpPr>
          <p:cNvPr id="614" name="Shape 614"/>
          <p:cNvSpPr/>
          <p:nvPr/>
        </p:nvSpPr>
        <p:spPr>
          <a:xfrm>
            <a:off x="518925" y="1099725"/>
            <a:ext cx="1685999" cy="2702700"/>
          </a:xfrm>
          <a:prstGeom prst="cube">
            <a:avLst>
              <a:gd name="adj" fmla="val 41438"/>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615" name="Shape 615"/>
          <p:cNvSpPr txBox="1"/>
          <p:nvPr/>
        </p:nvSpPr>
        <p:spPr>
          <a:xfrm>
            <a:off x="773175" y="3766450"/>
            <a:ext cx="482999" cy="3489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64</a:t>
            </a:r>
          </a:p>
        </p:txBody>
      </p:sp>
      <p:sp>
        <p:nvSpPr>
          <p:cNvPr id="616" name="Shape 616"/>
          <p:cNvSpPr txBox="1"/>
          <p:nvPr/>
        </p:nvSpPr>
        <p:spPr>
          <a:xfrm>
            <a:off x="1807000" y="3377325"/>
            <a:ext cx="482999" cy="3489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56</a:t>
            </a:r>
          </a:p>
        </p:txBody>
      </p:sp>
      <p:sp>
        <p:nvSpPr>
          <p:cNvPr id="617" name="Shape 617"/>
          <p:cNvSpPr txBox="1"/>
          <p:nvPr/>
        </p:nvSpPr>
        <p:spPr>
          <a:xfrm>
            <a:off x="2210225" y="1941412"/>
            <a:ext cx="482999" cy="3489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56</a:t>
            </a:r>
          </a:p>
        </p:txBody>
      </p:sp>
      <p:cxnSp>
        <p:nvCxnSpPr>
          <p:cNvPr id="618" name="Shape 618"/>
          <p:cNvCxnSpPr/>
          <p:nvPr/>
        </p:nvCxnSpPr>
        <p:spPr>
          <a:xfrm>
            <a:off x="3382025" y="2478375"/>
            <a:ext cx="1556699" cy="0"/>
          </a:xfrm>
          <a:prstGeom prst="straightConnector1">
            <a:avLst/>
          </a:prstGeom>
          <a:noFill/>
          <a:ln w="9525" cap="flat" cmpd="sng">
            <a:solidFill>
              <a:srgbClr val="000000"/>
            </a:solidFill>
            <a:prstDash val="solid"/>
            <a:round/>
            <a:headEnd type="none" w="lg" len="lg"/>
            <a:tailEnd type="triangle" w="lg" len="lg"/>
          </a:ln>
        </p:spPr>
      </p:cxnSp>
      <p:sp>
        <p:nvSpPr>
          <p:cNvPr id="619" name="Shape 619"/>
          <p:cNvSpPr txBox="1"/>
          <p:nvPr/>
        </p:nvSpPr>
        <p:spPr>
          <a:xfrm>
            <a:off x="3435725" y="1712825"/>
            <a:ext cx="1780500" cy="4295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1x1 CONV</a:t>
            </a:r>
          </a:p>
          <a:p>
            <a:pPr fontAlgn="auto">
              <a:spcBef>
                <a:spcPts val="0"/>
              </a:spcBef>
              <a:spcAft>
                <a:spcPts val="0"/>
              </a:spcAft>
            </a:pPr>
            <a:r>
              <a:rPr lang="en" sz="1800" kern="0">
                <a:solidFill>
                  <a:srgbClr val="000000"/>
                </a:solidFill>
                <a:latin typeface="Arial"/>
                <a:cs typeface="Arial"/>
                <a:sym typeface="Arial"/>
              </a:rPr>
              <a:t>with 32 filters</a:t>
            </a:r>
          </a:p>
        </p:txBody>
      </p:sp>
      <p:sp>
        <p:nvSpPr>
          <p:cNvPr id="620" name="Shape 620"/>
          <p:cNvSpPr/>
          <p:nvPr/>
        </p:nvSpPr>
        <p:spPr>
          <a:xfrm>
            <a:off x="5690700" y="1099725"/>
            <a:ext cx="1149300" cy="2702700"/>
          </a:xfrm>
          <a:prstGeom prst="cube">
            <a:avLst>
              <a:gd name="adj" fmla="val 49731"/>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621" name="Shape 621"/>
          <p:cNvSpPr txBox="1"/>
          <p:nvPr/>
        </p:nvSpPr>
        <p:spPr>
          <a:xfrm>
            <a:off x="5712900" y="3766450"/>
            <a:ext cx="482999" cy="3489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622" name="Shape 622"/>
          <p:cNvSpPr txBox="1"/>
          <p:nvPr/>
        </p:nvSpPr>
        <p:spPr>
          <a:xfrm>
            <a:off x="6670525" y="3453525"/>
            <a:ext cx="482999" cy="3489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56</a:t>
            </a:r>
          </a:p>
        </p:txBody>
      </p:sp>
      <p:sp>
        <p:nvSpPr>
          <p:cNvPr id="623" name="Shape 623"/>
          <p:cNvSpPr txBox="1"/>
          <p:nvPr/>
        </p:nvSpPr>
        <p:spPr>
          <a:xfrm>
            <a:off x="7046600" y="2120412"/>
            <a:ext cx="482999" cy="3489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56</a:t>
            </a:r>
          </a:p>
        </p:txBody>
      </p:sp>
      <p:sp>
        <p:nvSpPr>
          <p:cNvPr id="624" name="Shape 624"/>
          <p:cNvSpPr txBox="1"/>
          <p:nvPr/>
        </p:nvSpPr>
        <p:spPr>
          <a:xfrm>
            <a:off x="3032825" y="2495825"/>
            <a:ext cx="2854199" cy="6084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FF"/>
                </a:solidFill>
                <a:latin typeface="Arial"/>
                <a:cs typeface="Arial"/>
                <a:sym typeface="Arial"/>
              </a:rPr>
              <a:t>(each filter has size 1x1x64, and performs a 64-dimensional dot product)</a:t>
            </a:r>
          </a:p>
        </p:txBody>
      </p:sp>
    </p:spTree>
    <p:extLst>
      <p:ext uri="{BB962C8B-B14F-4D97-AF65-F5344CB8AC3E}">
        <p14:creationId xmlns:p14="http://schemas.microsoft.com/office/powerpoint/2010/main" val="159530405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sldNum" idx="12"/>
          </p:nvPr>
        </p:nvSpPr>
        <p:spPr>
          <a:xfrm>
            <a:off x="6503289" y="4667850"/>
            <a:ext cx="548699" cy="393600"/>
          </a:xfrm>
          <a:prstGeom prst="rect">
            <a:avLst/>
          </a:prstGeom>
        </p:spPr>
        <p:txBody>
          <a:bodyPr lIns="91425" tIns="91425" rIns="91425" bIns="91425" anchor="ctr" anchorCtr="0">
            <a:noAutofit/>
          </a:bodyPr>
          <a:lstStyle/>
          <a:p>
            <a:fld id="{00000000-1234-1234-1234-123412341234}" type="slidenum">
              <a:rPr lang="en"/>
              <a:pPr/>
              <a:t>116</a:t>
            </a:fld>
            <a:endParaRPr lang="en"/>
          </a:p>
        </p:txBody>
      </p:sp>
      <p:sp>
        <p:nvSpPr>
          <p:cNvPr id="654" name="Shape 654"/>
          <p:cNvSpPr txBox="1"/>
          <p:nvPr/>
        </p:nvSpPr>
        <p:spPr>
          <a:xfrm>
            <a:off x="341025" y="150675"/>
            <a:ext cx="8319299" cy="9119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The brain/neuron view of CONV Layer</a:t>
            </a:r>
          </a:p>
        </p:txBody>
      </p:sp>
      <p:sp>
        <p:nvSpPr>
          <p:cNvPr id="655" name="Shape 655"/>
          <p:cNvSpPr/>
          <p:nvPr/>
        </p:nvSpPr>
        <p:spPr>
          <a:xfrm>
            <a:off x="662950" y="2289725"/>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656" name="Shape 656"/>
          <p:cNvSpPr/>
          <p:nvPr/>
        </p:nvSpPr>
        <p:spPr>
          <a:xfrm>
            <a:off x="2259200" y="2555525"/>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657" name="Shape 657"/>
          <p:cNvCxnSpPr>
            <a:endCxn id="656" idx="2"/>
          </p:cNvCxnSpPr>
          <p:nvPr/>
        </p:nvCxnSpPr>
        <p:spPr>
          <a:xfrm rot="10800000" flipH="1">
            <a:off x="769700" y="2696674"/>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658" name="Shape 658"/>
          <p:cNvCxnSpPr>
            <a:endCxn id="656" idx="2"/>
          </p:cNvCxnSpPr>
          <p:nvPr/>
        </p:nvCxnSpPr>
        <p:spPr>
          <a:xfrm>
            <a:off x="789200" y="2459374"/>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659" name="Shape 659"/>
          <p:cNvCxnSpPr>
            <a:endCxn id="656" idx="2"/>
          </p:cNvCxnSpPr>
          <p:nvPr/>
        </p:nvCxnSpPr>
        <p:spPr>
          <a:xfrm>
            <a:off x="925400" y="2309974"/>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660" name="Shape 660"/>
          <p:cNvCxnSpPr>
            <a:endCxn id="656" idx="2"/>
          </p:cNvCxnSpPr>
          <p:nvPr/>
        </p:nvCxnSpPr>
        <p:spPr>
          <a:xfrm rot="10800000" flipH="1">
            <a:off x="951500" y="2696674"/>
            <a:ext cx="1307700" cy="249600"/>
          </a:xfrm>
          <a:prstGeom prst="straightConnector1">
            <a:avLst/>
          </a:prstGeom>
          <a:noFill/>
          <a:ln w="19050" cap="flat" cmpd="sng">
            <a:solidFill>
              <a:srgbClr val="000000"/>
            </a:solidFill>
            <a:prstDash val="solid"/>
            <a:round/>
            <a:headEnd type="none" w="lg" len="lg"/>
            <a:tailEnd type="none" w="lg" len="lg"/>
          </a:ln>
        </p:spPr>
      </p:cxnSp>
      <p:sp>
        <p:nvSpPr>
          <p:cNvPr id="661" name="Shape 661"/>
          <p:cNvSpPr txBox="1"/>
          <p:nvPr/>
        </p:nvSpPr>
        <p:spPr>
          <a:xfrm>
            <a:off x="859050" y="3617725"/>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662" name="Shape 662"/>
          <p:cNvSpPr txBox="1"/>
          <p:nvPr/>
        </p:nvSpPr>
        <p:spPr>
          <a:xfrm>
            <a:off x="1223350" y="1544550"/>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663" name="Shape 663"/>
          <p:cNvSpPr txBox="1"/>
          <p:nvPr/>
        </p:nvSpPr>
        <p:spPr>
          <a:xfrm>
            <a:off x="188437" y="4009357"/>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sp>
        <p:nvSpPr>
          <p:cNvPr id="664" name="Shape 664"/>
          <p:cNvSpPr/>
          <p:nvPr/>
        </p:nvSpPr>
        <p:spPr>
          <a:xfrm>
            <a:off x="246425" y="131772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665" name="Shape 665"/>
          <p:cNvSpPr txBox="1"/>
          <p:nvPr/>
        </p:nvSpPr>
        <p:spPr>
          <a:xfrm>
            <a:off x="2504275" y="895350"/>
            <a:ext cx="3635099" cy="552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FF0000"/>
                </a:solidFill>
                <a:latin typeface="Arial"/>
                <a:cs typeface="Arial"/>
                <a:sym typeface="Arial"/>
              </a:rPr>
              <a:t>32x32x3 image</a:t>
            </a:r>
          </a:p>
          <a:p>
            <a:pPr fontAlgn="auto">
              <a:spcBef>
                <a:spcPts val="0"/>
              </a:spcBef>
              <a:spcAft>
                <a:spcPts val="0"/>
              </a:spcAft>
            </a:pPr>
            <a:r>
              <a:rPr lang="en" sz="2400" kern="0">
                <a:solidFill>
                  <a:srgbClr val="0000FF"/>
                </a:solidFill>
                <a:latin typeface="Arial"/>
                <a:cs typeface="Arial"/>
                <a:sym typeface="Arial"/>
              </a:rPr>
              <a:t>5x5x3 filter</a:t>
            </a:r>
          </a:p>
        </p:txBody>
      </p:sp>
      <p:cxnSp>
        <p:nvCxnSpPr>
          <p:cNvPr id="666" name="Shape 666"/>
          <p:cNvCxnSpPr/>
          <p:nvPr/>
        </p:nvCxnSpPr>
        <p:spPr>
          <a:xfrm flipH="1">
            <a:off x="1373200" y="1137125"/>
            <a:ext cx="984299" cy="233099"/>
          </a:xfrm>
          <a:prstGeom prst="straightConnector1">
            <a:avLst/>
          </a:prstGeom>
          <a:noFill/>
          <a:ln w="9525" cap="flat" cmpd="sng">
            <a:solidFill>
              <a:srgbClr val="FF0000"/>
            </a:solidFill>
            <a:prstDash val="solid"/>
            <a:round/>
            <a:headEnd type="none" w="lg" len="lg"/>
            <a:tailEnd type="triangle" w="lg" len="lg"/>
          </a:ln>
        </p:spPr>
      </p:cxnSp>
      <p:cxnSp>
        <p:nvCxnSpPr>
          <p:cNvPr id="667" name="Shape 667"/>
          <p:cNvCxnSpPr/>
          <p:nvPr/>
        </p:nvCxnSpPr>
        <p:spPr>
          <a:xfrm flipH="1">
            <a:off x="1062199" y="1620650"/>
            <a:ext cx="1398900" cy="543899"/>
          </a:xfrm>
          <a:prstGeom prst="straightConnector1">
            <a:avLst/>
          </a:prstGeom>
          <a:noFill/>
          <a:ln w="9525" cap="flat" cmpd="sng">
            <a:solidFill>
              <a:srgbClr val="0000FF"/>
            </a:solidFill>
            <a:prstDash val="solid"/>
            <a:round/>
            <a:headEnd type="none" w="lg" len="lg"/>
            <a:tailEnd type="triangle" w="lg" len="lg"/>
          </a:ln>
        </p:spPr>
      </p:cxnSp>
      <p:cxnSp>
        <p:nvCxnSpPr>
          <p:cNvPr id="668" name="Shape 668"/>
          <p:cNvCxnSpPr/>
          <p:nvPr/>
        </p:nvCxnSpPr>
        <p:spPr>
          <a:xfrm rot="10800000">
            <a:off x="2599200" y="2993449"/>
            <a:ext cx="284999" cy="526800"/>
          </a:xfrm>
          <a:prstGeom prst="straightConnector1">
            <a:avLst/>
          </a:prstGeom>
          <a:noFill/>
          <a:ln w="9525" cap="flat" cmpd="sng">
            <a:solidFill>
              <a:srgbClr val="000000"/>
            </a:solidFill>
            <a:prstDash val="solid"/>
            <a:round/>
            <a:headEnd type="none" w="lg" len="lg"/>
            <a:tailEnd type="triangle" w="lg" len="lg"/>
          </a:ln>
        </p:spPr>
      </p:cxnSp>
      <p:sp>
        <p:nvSpPr>
          <p:cNvPr id="669" name="Shape 669"/>
          <p:cNvSpPr txBox="1"/>
          <p:nvPr/>
        </p:nvSpPr>
        <p:spPr>
          <a:xfrm>
            <a:off x="2866925" y="3333325"/>
            <a:ext cx="4593600" cy="10620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1 number: </a:t>
            </a:r>
          </a:p>
          <a:p>
            <a:pPr fontAlgn="auto">
              <a:spcBef>
                <a:spcPts val="0"/>
              </a:spcBef>
              <a:spcAft>
                <a:spcPts val="0"/>
              </a:spcAft>
            </a:pPr>
            <a:r>
              <a:rPr lang="en" sz="1800" kern="0">
                <a:solidFill>
                  <a:srgbClr val="000000"/>
                </a:solidFill>
                <a:latin typeface="Arial"/>
                <a:cs typeface="Arial"/>
                <a:sym typeface="Arial"/>
              </a:rPr>
              <a:t>the result of taking a dot product between the filter and this part of the image</a:t>
            </a:r>
          </a:p>
          <a:p>
            <a:pPr fontAlgn="auto">
              <a:spcBef>
                <a:spcPts val="0"/>
              </a:spcBef>
              <a:spcAft>
                <a:spcPts val="0"/>
              </a:spcAft>
            </a:pPr>
            <a:r>
              <a:rPr lang="en" sz="1800" kern="0">
                <a:solidFill>
                  <a:srgbClr val="000000"/>
                </a:solidFill>
                <a:latin typeface="Arial"/>
                <a:cs typeface="Arial"/>
                <a:sym typeface="Arial"/>
              </a:rPr>
              <a:t>(i.e. 5*5*3 = 75-dimensional dot product)</a:t>
            </a:r>
          </a:p>
        </p:txBody>
      </p:sp>
    </p:spTree>
    <p:extLst>
      <p:ext uri="{BB962C8B-B14F-4D97-AF65-F5344CB8AC3E}">
        <p14:creationId xmlns:p14="http://schemas.microsoft.com/office/powerpoint/2010/main" val="214740453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Shape 674"/>
          <p:cNvSpPr txBox="1">
            <a:spLocks noGrp="1"/>
          </p:cNvSpPr>
          <p:nvPr>
            <p:ph type="sldNum" idx="12"/>
          </p:nvPr>
        </p:nvSpPr>
        <p:spPr>
          <a:xfrm>
            <a:off x="6503289" y="4667850"/>
            <a:ext cx="548699" cy="393600"/>
          </a:xfrm>
          <a:prstGeom prst="rect">
            <a:avLst/>
          </a:prstGeom>
        </p:spPr>
        <p:txBody>
          <a:bodyPr lIns="91425" tIns="91425" rIns="91425" bIns="91425" anchor="ctr" anchorCtr="0">
            <a:noAutofit/>
          </a:bodyPr>
          <a:lstStyle/>
          <a:p>
            <a:fld id="{00000000-1234-1234-1234-123412341234}" type="slidenum">
              <a:rPr lang="en"/>
              <a:pPr/>
              <a:t>117</a:t>
            </a:fld>
            <a:endParaRPr lang="en"/>
          </a:p>
        </p:txBody>
      </p:sp>
      <p:sp>
        <p:nvSpPr>
          <p:cNvPr id="675" name="Shape 675"/>
          <p:cNvSpPr txBox="1"/>
          <p:nvPr/>
        </p:nvSpPr>
        <p:spPr>
          <a:xfrm>
            <a:off x="341025" y="150675"/>
            <a:ext cx="8319299" cy="9119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The brain/neuron view of CONV Layer</a:t>
            </a:r>
          </a:p>
        </p:txBody>
      </p:sp>
      <p:sp>
        <p:nvSpPr>
          <p:cNvPr id="676" name="Shape 676"/>
          <p:cNvSpPr/>
          <p:nvPr/>
        </p:nvSpPr>
        <p:spPr>
          <a:xfrm>
            <a:off x="662950" y="2289725"/>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677" name="Shape 677"/>
          <p:cNvSpPr/>
          <p:nvPr/>
        </p:nvSpPr>
        <p:spPr>
          <a:xfrm>
            <a:off x="2259200" y="2555525"/>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678" name="Shape 678"/>
          <p:cNvCxnSpPr>
            <a:endCxn id="677" idx="2"/>
          </p:cNvCxnSpPr>
          <p:nvPr/>
        </p:nvCxnSpPr>
        <p:spPr>
          <a:xfrm rot="10800000" flipH="1">
            <a:off x="769700" y="2696674"/>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679" name="Shape 679"/>
          <p:cNvCxnSpPr>
            <a:endCxn id="677" idx="2"/>
          </p:cNvCxnSpPr>
          <p:nvPr/>
        </p:nvCxnSpPr>
        <p:spPr>
          <a:xfrm>
            <a:off x="789200" y="2459374"/>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680" name="Shape 680"/>
          <p:cNvCxnSpPr>
            <a:endCxn id="677" idx="2"/>
          </p:cNvCxnSpPr>
          <p:nvPr/>
        </p:nvCxnSpPr>
        <p:spPr>
          <a:xfrm>
            <a:off x="925400" y="2309974"/>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681" name="Shape 681"/>
          <p:cNvCxnSpPr>
            <a:endCxn id="677" idx="2"/>
          </p:cNvCxnSpPr>
          <p:nvPr/>
        </p:nvCxnSpPr>
        <p:spPr>
          <a:xfrm rot="10800000" flipH="1">
            <a:off x="951500" y="2696674"/>
            <a:ext cx="1307700" cy="249600"/>
          </a:xfrm>
          <a:prstGeom prst="straightConnector1">
            <a:avLst/>
          </a:prstGeom>
          <a:noFill/>
          <a:ln w="19050" cap="flat" cmpd="sng">
            <a:solidFill>
              <a:srgbClr val="000000"/>
            </a:solidFill>
            <a:prstDash val="solid"/>
            <a:round/>
            <a:headEnd type="none" w="lg" len="lg"/>
            <a:tailEnd type="none" w="lg" len="lg"/>
          </a:ln>
        </p:spPr>
      </p:cxnSp>
      <p:sp>
        <p:nvSpPr>
          <p:cNvPr id="682" name="Shape 682"/>
          <p:cNvSpPr txBox="1"/>
          <p:nvPr/>
        </p:nvSpPr>
        <p:spPr>
          <a:xfrm>
            <a:off x="859050" y="3617725"/>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683" name="Shape 683"/>
          <p:cNvSpPr txBox="1"/>
          <p:nvPr/>
        </p:nvSpPr>
        <p:spPr>
          <a:xfrm>
            <a:off x="1223350" y="1544550"/>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684" name="Shape 684"/>
          <p:cNvSpPr txBox="1"/>
          <p:nvPr/>
        </p:nvSpPr>
        <p:spPr>
          <a:xfrm>
            <a:off x="188437" y="4009357"/>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sp>
        <p:nvSpPr>
          <p:cNvPr id="685" name="Shape 685"/>
          <p:cNvSpPr/>
          <p:nvPr/>
        </p:nvSpPr>
        <p:spPr>
          <a:xfrm>
            <a:off x="246425" y="131772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686" name="Shape 686"/>
          <p:cNvSpPr txBox="1"/>
          <p:nvPr/>
        </p:nvSpPr>
        <p:spPr>
          <a:xfrm>
            <a:off x="2504275" y="895350"/>
            <a:ext cx="3635099" cy="552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FF0000"/>
                </a:solidFill>
                <a:latin typeface="Arial"/>
                <a:cs typeface="Arial"/>
                <a:sym typeface="Arial"/>
              </a:rPr>
              <a:t>32x32x3 image</a:t>
            </a:r>
          </a:p>
          <a:p>
            <a:pPr fontAlgn="auto">
              <a:spcBef>
                <a:spcPts val="0"/>
              </a:spcBef>
              <a:spcAft>
                <a:spcPts val="0"/>
              </a:spcAft>
            </a:pPr>
            <a:r>
              <a:rPr lang="en" sz="2400" kern="0">
                <a:solidFill>
                  <a:srgbClr val="0000FF"/>
                </a:solidFill>
                <a:latin typeface="Arial"/>
                <a:cs typeface="Arial"/>
                <a:sym typeface="Arial"/>
              </a:rPr>
              <a:t>5x5x3 filter</a:t>
            </a:r>
          </a:p>
        </p:txBody>
      </p:sp>
      <p:cxnSp>
        <p:nvCxnSpPr>
          <p:cNvPr id="687" name="Shape 687"/>
          <p:cNvCxnSpPr/>
          <p:nvPr/>
        </p:nvCxnSpPr>
        <p:spPr>
          <a:xfrm flipH="1">
            <a:off x="1373200" y="1137125"/>
            <a:ext cx="984299" cy="233099"/>
          </a:xfrm>
          <a:prstGeom prst="straightConnector1">
            <a:avLst/>
          </a:prstGeom>
          <a:noFill/>
          <a:ln w="9525" cap="flat" cmpd="sng">
            <a:solidFill>
              <a:srgbClr val="FF0000"/>
            </a:solidFill>
            <a:prstDash val="solid"/>
            <a:round/>
            <a:headEnd type="none" w="lg" len="lg"/>
            <a:tailEnd type="triangle" w="lg" len="lg"/>
          </a:ln>
        </p:spPr>
      </p:cxnSp>
      <p:cxnSp>
        <p:nvCxnSpPr>
          <p:cNvPr id="688" name="Shape 688"/>
          <p:cNvCxnSpPr/>
          <p:nvPr/>
        </p:nvCxnSpPr>
        <p:spPr>
          <a:xfrm flipH="1">
            <a:off x="1062199" y="1620650"/>
            <a:ext cx="1398900" cy="543899"/>
          </a:xfrm>
          <a:prstGeom prst="straightConnector1">
            <a:avLst/>
          </a:prstGeom>
          <a:noFill/>
          <a:ln w="9525" cap="flat" cmpd="sng">
            <a:solidFill>
              <a:srgbClr val="0000FF"/>
            </a:solidFill>
            <a:prstDash val="solid"/>
            <a:round/>
            <a:headEnd type="none" w="lg" len="lg"/>
            <a:tailEnd type="triangle" w="lg" len="lg"/>
          </a:ln>
        </p:spPr>
      </p:cxnSp>
      <p:cxnSp>
        <p:nvCxnSpPr>
          <p:cNvPr id="689" name="Shape 689"/>
          <p:cNvCxnSpPr/>
          <p:nvPr/>
        </p:nvCxnSpPr>
        <p:spPr>
          <a:xfrm rot="10800000">
            <a:off x="2599200" y="2993449"/>
            <a:ext cx="284999" cy="526800"/>
          </a:xfrm>
          <a:prstGeom prst="straightConnector1">
            <a:avLst/>
          </a:prstGeom>
          <a:noFill/>
          <a:ln w="9525" cap="flat" cmpd="sng">
            <a:solidFill>
              <a:srgbClr val="000000"/>
            </a:solidFill>
            <a:prstDash val="solid"/>
            <a:round/>
            <a:headEnd type="none" w="lg" len="lg"/>
            <a:tailEnd type="triangle" w="lg" len="lg"/>
          </a:ln>
        </p:spPr>
      </p:cxnSp>
      <p:sp>
        <p:nvSpPr>
          <p:cNvPr id="690" name="Shape 690"/>
          <p:cNvSpPr txBox="1"/>
          <p:nvPr/>
        </p:nvSpPr>
        <p:spPr>
          <a:xfrm>
            <a:off x="2866925" y="3333325"/>
            <a:ext cx="4593600" cy="10620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1 number: </a:t>
            </a:r>
          </a:p>
          <a:p>
            <a:pPr fontAlgn="auto">
              <a:spcBef>
                <a:spcPts val="0"/>
              </a:spcBef>
              <a:spcAft>
                <a:spcPts val="0"/>
              </a:spcAft>
            </a:pPr>
            <a:r>
              <a:rPr lang="en" sz="1800" kern="0">
                <a:solidFill>
                  <a:srgbClr val="000000"/>
                </a:solidFill>
                <a:latin typeface="Arial"/>
                <a:cs typeface="Arial"/>
                <a:sym typeface="Arial"/>
              </a:rPr>
              <a:t>the result of taking a dot product between the filter and this part of the image</a:t>
            </a:r>
          </a:p>
          <a:p>
            <a:pPr fontAlgn="auto">
              <a:spcBef>
                <a:spcPts val="0"/>
              </a:spcBef>
              <a:spcAft>
                <a:spcPts val="0"/>
              </a:spcAft>
            </a:pPr>
            <a:r>
              <a:rPr lang="en" sz="1800" kern="0">
                <a:solidFill>
                  <a:srgbClr val="000000"/>
                </a:solidFill>
                <a:latin typeface="Arial"/>
                <a:cs typeface="Arial"/>
                <a:sym typeface="Arial"/>
              </a:rPr>
              <a:t>(i.e. 5*5*3 = 75-dimensional dot product)</a:t>
            </a:r>
          </a:p>
        </p:txBody>
      </p:sp>
      <p:pic>
        <p:nvPicPr>
          <p:cNvPr id="691" name="Shape 691"/>
          <p:cNvPicPr preferRelativeResize="0"/>
          <p:nvPr/>
        </p:nvPicPr>
        <p:blipFill>
          <a:blip r:embed="rId3">
            <a:alphaModFix/>
          </a:blip>
          <a:stretch>
            <a:fillRect/>
          </a:stretch>
        </p:blipFill>
        <p:spPr>
          <a:xfrm>
            <a:off x="5568375" y="1062675"/>
            <a:ext cx="3181808" cy="1815400"/>
          </a:xfrm>
          <a:prstGeom prst="rect">
            <a:avLst/>
          </a:prstGeom>
          <a:noFill/>
          <a:ln w="9525" cap="flat" cmpd="sng">
            <a:solidFill>
              <a:srgbClr val="000000"/>
            </a:solidFill>
            <a:prstDash val="solid"/>
            <a:round/>
            <a:headEnd type="none" w="med" len="med"/>
            <a:tailEnd type="none" w="med" len="med"/>
          </a:ln>
        </p:spPr>
      </p:pic>
      <p:sp>
        <p:nvSpPr>
          <p:cNvPr id="692" name="Shape 692"/>
          <p:cNvSpPr txBox="1"/>
          <p:nvPr/>
        </p:nvSpPr>
        <p:spPr>
          <a:xfrm>
            <a:off x="5630725" y="2853300"/>
            <a:ext cx="2982000" cy="386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38761D"/>
                </a:solidFill>
                <a:latin typeface="Arial"/>
                <a:cs typeface="Arial"/>
                <a:sym typeface="Arial"/>
              </a:rPr>
              <a:t>It’s just a neuron with local connectivity... </a:t>
            </a:r>
          </a:p>
        </p:txBody>
      </p:sp>
    </p:spTree>
    <p:extLst>
      <p:ext uri="{BB962C8B-B14F-4D97-AF65-F5344CB8AC3E}">
        <p14:creationId xmlns:p14="http://schemas.microsoft.com/office/powerpoint/2010/main" val="36088452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8" name="Shape 698"/>
          <p:cNvSpPr txBox="1"/>
          <p:nvPr/>
        </p:nvSpPr>
        <p:spPr>
          <a:xfrm>
            <a:off x="341025" y="150675"/>
            <a:ext cx="8319299" cy="9119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The brain/neuron view of CONV Layer</a:t>
            </a:r>
          </a:p>
        </p:txBody>
      </p:sp>
      <p:sp>
        <p:nvSpPr>
          <p:cNvPr id="699" name="Shape 699"/>
          <p:cNvSpPr/>
          <p:nvPr/>
        </p:nvSpPr>
        <p:spPr>
          <a:xfrm>
            <a:off x="662950" y="2289725"/>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700" name="Shape 700"/>
          <p:cNvSpPr/>
          <p:nvPr/>
        </p:nvSpPr>
        <p:spPr>
          <a:xfrm>
            <a:off x="2259200" y="2555525"/>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701" name="Shape 701"/>
          <p:cNvCxnSpPr>
            <a:endCxn id="700" idx="2"/>
          </p:cNvCxnSpPr>
          <p:nvPr/>
        </p:nvCxnSpPr>
        <p:spPr>
          <a:xfrm rot="10800000" flipH="1">
            <a:off x="769700" y="2696674"/>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702" name="Shape 702"/>
          <p:cNvCxnSpPr>
            <a:endCxn id="700" idx="2"/>
          </p:cNvCxnSpPr>
          <p:nvPr/>
        </p:nvCxnSpPr>
        <p:spPr>
          <a:xfrm>
            <a:off x="789200" y="2459374"/>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703" name="Shape 703"/>
          <p:cNvCxnSpPr>
            <a:endCxn id="700" idx="2"/>
          </p:cNvCxnSpPr>
          <p:nvPr/>
        </p:nvCxnSpPr>
        <p:spPr>
          <a:xfrm>
            <a:off x="925400" y="2309974"/>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704" name="Shape 704"/>
          <p:cNvCxnSpPr>
            <a:endCxn id="700" idx="2"/>
          </p:cNvCxnSpPr>
          <p:nvPr/>
        </p:nvCxnSpPr>
        <p:spPr>
          <a:xfrm rot="10800000" flipH="1">
            <a:off x="951500" y="2696674"/>
            <a:ext cx="1307700" cy="249600"/>
          </a:xfrm>
          <a:prstGeom prst="straightConnector1">
            <a:avLst/>
          </a:prstGeom>
          <a:noFill/>
          <a:ln w="19050" cap="flat" cmpd="sng">
            <a:solidFill>
              <a:srgbClr val="000000"/>
            </a:solidFill>
            <a:prstDash val="solid"/>
            <a:round/>
            <a:headEnd type="none" w="lg" len="lg"/>
            <a:tailEnd type="none" w="lg" len="lg"/>
          </a:ln>
        </p:spPr>
      </p:cxnSp>
      <p:sp>
        <p:nvSpPr>
          <p:cNvPr id="705" name="Shape 705"/>
          <p:cNvSpPr txBox="1"/>
          <p:nvPr/>
        </p:nvSpPr>
        <p:spPr>
          <a:xfrm>
            <a:off x="859050" y="3617725"/>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706" name="Shape 706"/>
          <p:cNvSpPr txBox="1"/>
          <p:nvPr/>
        </p:nvSpPr>
        <p:spPr>
          <a:xfrm>
            <a:off x="1223350" y="1544550"/>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707" name="Shape 707"/>
          <p:cNvSpPr txBox="1"/>
          <p:nvPr/>
        </p:nvSpPr>
        <p:spPr>
          <a:xfrm>
            <a:off x="188437" y="4009357"/>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sp>
        <p:nvSpPr>
          <p:cNvPr id="708" name="Shape 708"/>
          <p:cNvSpPr/>
          <p:nvPr/>
        </p:nvSpPr>
        <p:spPr>
          <a:xfrm>
            <a:off x="246425" y="131772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pic>
        <p:nvPicPr>
          <p:cNvPr id="709" name="Shape 709"/>
          <p:cNvPicPr preferRelativeResize="0"/>
          <p:nvPr/>
        </p:nvPicPr>
        <p:blipFill>
          <a:blip r:embed="rId3">
            <a:alphaModFix/>
          </a:blip>
          <a:stretch>
            <a:fillRect/>
          </a:stretch>
        </p:blipFill>
        <p:spPr>
          <a:xfrm>
            <a:off x="6551750" y="243900"/>
            <a:ext cx="2279624" cy="1300649"/>
          </a:xfrm>
          <a:prstGeom prst="rect">
            <a:avLst/>
          </a:prstGeom>
          <a:noFill/>
          <a:ln w="9525" cap="flat" cmpd="sng">
            <a:solidFill>
              <a:srgbClr val="000000"/>
            </a:solidFill>
            <a:prstDash val="solid"/>
            <a:round/>
            <a:headEnd type="none" w="med" len="med"/>
            <a:tailEnd type="none" w="med" len="med"/>
          </a:ln>
        </p:spPr>
      </p:pic>
      <p:sp>
        <p:nvSpPr>
          <p:cNvPr id="710" name="Shape 710"/>
          <p:cNvSpPr txBox="1"/>
          <p:nvPr/>
        </p:nvSpPr>
        <p:spPr>
          <a:xfrm>
            <a:off x="3656000" y="2309975"/>
            <a:ext cx="5612400" cy="1752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38761D"/>
                </a:solidFill>
                <a:latin typeface="Arial"/>
                <a:cs typeface="Arial"/>
                <a:sym typeface="Arial"/>
              </a:rPr>
              <a:t>An activation map is a 28x28 sheet of neuron outputs:</a:t>
            </a:r>
          </a:p>
          <a:p>
            <a:pPr marL="457200" indent="-342900" fontAlgn="auto">
              <a:spcBef>
                <a:spcPts val="0"/>
              </a:spcBef>
              <a:spcAft>
                <a:spcPts val="0"/>
              </a:spcAft>
              <a:buClr>
                <a:srgbClr val="38761D"/>
              </a:buClr>
              <a:buSzPct val="100000"/>
              <a:buFontTx/>
              <a:buAutoNum type="arabicPeriod"/>
            </a:pPr>
            <a:r>
              <a:rPr lang="en" sz="1800" kern="0">
                <a:solidFill>
                  <a:srgbClr val="38761D"/>
                </a:solidFill>
                <a:latin typeface="Arial"/>
                <a:cs typeface="Arial"/>
                <a:sym typeface="Arial"/>
              </a:rPr>
              <a:t>Each is connected to a small region in the input</a:t>
            </a:r>
          </a:p>
          <a:p>
            <a:pPr marL="457200" indent="-342900" fontAlgn="auto">
              <a:spcBef>
                <a:spcPts val="0"/>
              </a:spcBef>
              <a:spcAft>
                <a:spcPts val="0"/>
              </a:spcAft>
              <a:buClr>
                <a:srgbClr val="38761D"/>
              </a:buClr>
              <a:buSzPct val="100000"/>
              <a:buFontTx/>
              <a:buAutoNum type="arabicPeriod"/>
            </a:pPr>
            <a:r>
              <a:rPr lang="en" sz="1800" kern="0">
                <a:solidFill>
                  <a:srgbClr val="38761D"/>
                </a:solidFill>
                <a:latin typeface="Arial"/>
                <a:cs typeface="Arial"/>
                <a:sym typeface="Arial"/>
              </a:rPr>
              <a:t>All of them share parameters</a:t>
            </a:r>
          </a:p>
          <a:p>
            <a:pPr fontAlgn="auto">
              <a:spcBef>
                <a:spcPts val="0"/>
              </a:spcBef>
              <a:spcAft>
                <a:spcPts val="0"/>
              </a:spcAft>
            </a:pPr>
            <a:endParaRPr sz="1800" kern="0">
              <a:solidFill>
                <a:srgbClr val="38761D"/>
              </a:solidFill>
              <a:latin typeface="Arial"/>
              <a:cs typeface="Arial"/>
              <a:sym typeface="Arial"/>
            </a:endParaRPr>
          </a:p>
          <a:p>
            <a:pPr fontAlgn="auto">
              <a:spcBef>
                <a:spcPts val="0"/>
              </a:spcBef>
              <a:spcAft>
                <a:spcPts val="0"/>
              </a:spcAft>
            </a:pPr>
            <a:r>
              <a:rPr lang="en" sz="1800" kern="0">
                <a:solidFill>
                  <a:srgbClr val="0000FF"/>
                </a:solidFill>
                <a:latin typeface="Arial"/>
                <a:cs typeface="Arial"/>
                <a:sym typeface="Arial"/>
              </a:rPr>
              <a:t>“5x5 filter” -&gt; “5x5 receptive field for each neuron”</a:t>
            </a:r>
          </a:p>
        </p:txBody>
      </p:sp>
      <p:sp>
        <p:nvSpPr>
          <p:cNvPr id="711" name="Shape 711"/>
          <p:cNvSpPr/>
          <p:nvPr/>
        </p:nvSpPr>
        <p:spPr>
          <a:xfrm>
            <a:off x="2043650" y="1317725"/>
            <a:ext cx="713400" cy="2757900"/>
          </a:xfrm>
          <a:prstGeom prst="cube">
            <a:avLst>
              <a:gd name="adj" fmla="val 77711"/>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712" name="Shape 712"/>
          <p:cNvSpPr txBox="1"/>
          <p:nvPr/>
        </p:nvSpPr>
        <p:spPr>
          <a:xfrm>
            <a:off x="2461600" y="3673275"/>
            <a:ext cx="548699"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28</a:t>
            </a:r>
          </a:p>
        </p:txBody>
      </p:sp>
      <p:sp>
        <p:nvSpPr>
          <p:cNvPr id="713" name="Shape 713"/>
          <p:cNvSpPr txBox="1"/>
          <p:nvPr/>
        </p:nvSpPr>
        <p:spPr>
          <a:xfrm>
            <a:off x="2766400" y="2301675"/>
            <a:ext cx="548699"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28</a:t>
            </a:r>
          </a:p>
        </p:txBody>
      </p:sp>
    </p:spTree>
    <p:extLst>
      <p:ext uri="{BB962C8B-B14F-4D97-AF65-F5344CB8AC3E}">
        <p14:creationId xmlns:p14="http://schemas.microsoft.com/office/powerpoint/2010/main" val="333943741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9" name="Shape 719"/>
          <p:cNvSpPr txBox="1"/>
          <p:nvPr/>
        </p:nvSpPr>
        <p:spPr>
          <a:xfrm>
            <a:off x="341025" y="150675"/>
            <a:ext cx="8319299" cy="9119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The brain/neuron view of CONV Layer</a:t>
            </a:r>
          </a:p>
        </p:txBody>
      </p:sp>
      <p:sp>
        <p:nvSpPr>
          <p:cNvPr id="720" name="Shape 720"/>
          <p:cNvSpPr/>
          <p:nvPr/>
        </p:nvSpPr>
        <p:spPr>
          <a:xfrm>
            <a:off x="662950" y="2289725"/>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721" name="Shape 721"/>
          <p:cNvSpPr txBox="1"/>
          <p:nvPr/>
        </p:nvSpPr>
        <p:spPr>
          <a:xfrm>
            <a:off x="859050" y="3617725"/>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722" name="Shape 722"/>
          <p:cNvSpPr txBox="1"/>
          <p:nvPr/>
        </p:nvSpPr>
        <p:spPr>
          <a:xfrm>
            <a:off x="1223350" y="1544550"/>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723" name="Shape 723"/>
          <p:cNvSpPr txBox="1"/>
          <p:nvPr/>
        </p:nvSpPr>
        <p:spPr>
          <a:xfrm>
            <a:off x="188437" y="4009357"/>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sp>
        <p:nvSpPr>
          <p:cNvPr id="724" name="Shape 724"/>
          <p:cNvSpPr/>
          <p:nvPr/>
        </p:nvSpPr>
        <p:spPr>
          <a:xfrm>
            <a:off x="246425" y="131772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pic>
        <p:nvPicPr>
          <p:cNvPr id="725" name="Shape 725"/>
          <p:cNvPicPr preferRelativeResize="0"/>
          <p:nvPr/>
        </p:nvPicPr>
        <p:blipFill>
          <a:blip r:embed="rId3">
            <a:alphaModFix/>
          </a:blip>
          <a:stretch>
            <a:fillRect/>
          </a:stretch>
        </p:blipFill>
        <p:spPr>
          <a:xfrm>
            <a:off x="6551750" y="243900"/>
            <a:ext cx="2279624" cy="1300649"/>
          </a:xfrm>
          <a:prstGeom prst="rect">
            <a:avLst/>
          </a:prstGeom>
          <a:noFill/>
          <a:ln w="9525" cap="flat" cmpd="sng">
            <a:solidFill>
              <a:srgbClr val="000000"/>
            </a:solidFill>
            <a:prstDash val="solid"/>
            <a:round/>
            <a:headEnd type="none" w="med" len="med"/>
            <a:tailEnd type="none" w="med" len="med"/>
          </a:ln>
        </p:spPr>
      </p:pic>
      <p:sp>
        <p:nvSpPr>
          <p:cNvPr id="726" name="Shape 726"/>
          <p:cNvSpPr/>
          <p:nvPr/>
        </p:nvSpPr>
        <p:spPr>
          <a:xfrm>
            <a:off x="2254241" y="2313254"/>
            <a:ext cx="2027699" cy="620099"/>
          </a:xfrm>
          <a:prstGeom prst="cube">
            <a:avLst>
              <a:gd name="adj" fmla="val 25000"/>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727" name="Shape 727"/>
          <p:cNvSpPr/>
          <p:nvPr/>
        </p:nvSpPr>
        <p:spPr>
          <a:xfrm>
            <a:off x="2254241" y="2536800"/>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728" name="Shape 728"/>
          <p:cNvSpPr/>
          <p:nvPr/>
        </p:nvSpPr>
        <p:spPr>
          <a:xfrm>
            <a:off x="2635241" y="2536800"/>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729" name="Shape 729"/>
          <p:cNvSpPr/>
          <p:nvPr/>
        </p:nvSpPr>
        <p:spPr>
          <a:xfrm>
            <a:off x="3016241" y="2536800"/>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730" name="Shape 730"/>
          <p:cNvSpPr/>
          <p:nvPr/>
        </p:nvSpPr>
        <p:spPr>
          <a:xfrm>
            <a:off x="3397241" y="2536800"/>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731" name="Shape 731"/>
          <p:cNvSpPr/>
          <p:nvPr/>
        </p:nvSpPr>
        <p:spPr>
          <a:xfrm>
            <a:off x="3778241" y="2536800"/>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732" name="Shape 732"/>
          <p:cNvSpPr/>
          <p:nvPr/>
        </p:nvSpPr>
        <p:spPr>
          <a:xfrm>
            <a:off x="1750866" y="1322100"/>
            <a:ext cx="2850600" cy="2850600"/>
          </a:xfrm>
          <a:prstGeom prst="cube">
            <a:avLst>
              <a:gd name="adj" fmla="val 25000"/>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733" name="Shape 733"/>
          <p:cNvSpPr txBox="1"/>
          <p:nvPr/>
        </p:nvSpPr>
        <p:spPr>
          <a:xfrm>
            <a:off x="4722975" y="2149775"/>
            <a:ext cx="548699"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28</a:t>
            </a:r>
          </a:p>
        </p:txBody>
      </p:sp>
      <p:sp>
        <p:nvSpPr>
          <p:cNvPr id="734" name="Shape 734"/>
          <p:cNvSpPr txBox="1"/>
          <p:nvPr/>
        </p:nvSpPr>
        <p:spPr>
          <a:xfrm>
            <a:off x="4297650" y="3617725"/>
            <a:ext cx="548699"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28</a:t>
            </a:r>
          </a:p>
        </p:txBody>
      </p:sp>
      <p:sp>
        <p:nvSpPr>
          <p:cNvPr id="735" name="Shape 735"/>
          <p:cNvSpPr txBox="1"/>
          <p:nvPr/>
        </p:nvSpPr>
        <p:spPr>
          <a:xfrm>
            <a:off x="5774775" y="2035050"/>
            <a:ext cx="3382500" cy="22839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E.g. with 5 filters,</a:t>
            </a:r>
          </a:p>
          <a:p>
            <a:pPr fontAlgn="auto">
              <a:spcBef>
                <a:spcPts val="0"/>
              </a:spcBef>
              <a:spcAft>
                <a:spcPts val="0"/>
              </a:spcAft>
            </a:pPr>
            <a:r>
              <a:rPr lang="en" sz="1800" kern="0">
                <a:solidFill>
                  <a:srgbClr val="000000"/>
                </a:solidFill>
                <a:latin typeface="Arial"/>
                <a:cs typeface="Arial"/>
                <a:sym typeface="Arial"/>
              </a:rPr>
              <a:t>CONV layer consists of neurons arranged in a 3D grid</a:t>
            </a:r>
          </a:p>
          <a:p>
            <a:pPr fontAlgn="auto">
              <a:spcBef>
                <a:spcPts val="0"/>
              </a:spcBef>
              <a:spcAft>
                <a:spcPts val="0"/>
              </a:spcAft>
            </a:pPr>
            <a:r>
              <a:rPr lang="en" sz="1800" kern="0">
                <a:solidFill>
                  <a:srgbClr val="000000"/>
                </a:solidFill>
                <a:latin typeface="Arial"/>
                <a:cs typeface="Arial"/>
                <a:sym typeface="Arial"/>
              </a:rPr>
              <a:t>(28x28x5)</a:t>
            </a:r>
          </a:p>
          <a:p>
            <a:pPr fontAlgn="auto">
              <a:spcBef>
                <a:spcPts val="0"/>
              </a:spcBef>
              <a:spcAft>
                <a:spcPts val="0"/>
              </a:spcAft>
            </a:pPr>
            <a:endParaRPr sz="1800" kern="0">
              <a:solidFill>
                <a:srgbClr val="000000"/>
              </a:solidFill>
              <a:latin typeface="Arial"/>
              <a:cs typeface="Arial"/>
              <a:sym typeface="Arial"/>
            </a:endParaRPr>
          </a:p>
          <a:p>
            <a:pPr fontAlgn="auto">
              <a:spcBef>
                <a:spcPts val="0"/>
              </a:spcBef>
              <a:spcAft>
                <a:spcPts val="0"/>
              </a:spcAft>
            </a:pPr>
            <a:r>
              <a:rPr lang="en" sz="1800" kern="0">
                <a:solidFill>
                  <a:srgbClr val="000000"/>
                </a:solidFill>
                <a:latin typeface="Arial"/>
                <a:cs typeface="Arial"/>
                <a:sym typeface="Arial"/>
              </a:rPr>
              <a:t>There will be 5 different neurons all looking at the same region in the input volume</a:t>
            </a:r>
          </a:p>
        </p:txBody>
      </p:sp>
      <p:sp>
        <p:nvSpPr>
          <p:cNvPr id="736" name="Shape 736"/>
          <p:cNvSpPr txBox="1"/>
          <p:nvPr/>
        </p:nvSpPr>
        <p:spPr>
          <a:xfrm>
            <a:off x="2606737" y="4096507"/>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5</a:t>
            </a:r>
          </a:p>
        </p:txBody>
      </p:sp>
    </p:spTree>
    <p:extLst>
      <p:ext uri="{BB962C8B-B14F-4D97-AF65-F5344CB8AC3E}">
        <p14:creationId xmlns:p14="http://schemas.microsoft.com/office/powerpoint/2010/main" val="2038849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5922" name="Group 2"/>
          <p:cNvGrpSpPr>
            <a:grpSpLocks/>
          </p:cNvGrpSpPr>
          <p:nvPr/>
        </p:nvGrpSpPr>
        <p:grpSpPr bwMode="auto">
          <a:xfrm>
            <a:off x="0" y="0"/>
            <a:ext cx="9144000" cy="5143500"/>
            <a:chOff x="0" y="0"/>
            <a:chExt cx="5760" cy="4320"/>
          </a:xfrm>
        </p:grpSpPr>
        <p:sp>
          <p:nvSpPr>
            <p:cNvPr id="465923" name="Rectangle 3"/>
            <p:cNvSpPr>
              <a:spLocks noChangeArrowheads="1"/>
            </p:cNvSpPr>
            <p:nvPr/>
          </p:nvSpPr>
          <p:spPr bwMode="auto">
            <a:xfrm>
              <a:off x="0" y="0"/>
              <a:ext cx="5760" cy="4320"/>
            </a:xfrm>
            <a:prstGeom prst="rect">
              <a:avLst/>
            </a:prstGeom>
            <a:gradFill rotWithShape="0">
              <a:gsLst>
                <a:gs pos="0">
                  <a:schemeClr val="accent2">
                    <a:gamma/>
                    <a:shade val="62745"/>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400">
                <a:solidFill>
                  <a:srgbClr val="000000"/>
                </a:solidFill>
                <a:latin typeface="Times" pitchFamily="18" charset="0"/>
                <a:ea typeface="+mn-ea"/>
              </a:endParaRPr>
            </a:p>
          </p:txBody>
        </p:sp>
        <p:grpSp>
          <p:nvGrpSpPr>
            <p:cNvPr id="465924" name="Group 4"/>
            <p:cNvGrpSpPr>
              <a:grpSpLocks/>
            </p:cNvGrpSpPr>
            <p:nvPr/>
          </p:nvGrpSpPr>
          <p:grpSpPr bwMode="auto">
            <a:xfrm>
              <a:off x="96" y="528"/>
              <a:ext cx="5472" cy="96"/>
              <a:chOff x="96" y="528"/>
              <a:chExt cx="5472" cy="96"/>
            </a:xfrm>
          </p:grpSpPr>
          <p:sp>
            <p:nvSpPr>
              <p:cNvPr id="465925" name="Line 5"/>
              <p:cNvSpPr>
                <a:spLocks noChangeShapeType="1"/>
              </p:cNvSpPr>
              <p:nvPr/>
            </p:nvSpPr>
            <p:spPr bwMode="auto">
              <a:xfrm>
                <a:off x="96" y="528"/>
                <a:ext cx="547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5926" name="Line 6"/>
              <p:cNvSpPr>
                <a:spLocks noChangeShapeType="1"/>
              </p:cNvSpPr>
              <p:nvPr/>
            </p:nvSpPr>
            <p:spPr bwMode="auto">
              <a:xfrm>
                <a:off x="213" y="576"/>
                <a:ext cx="518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5927" name="Line 7"/>
              <p:cNvSpPr>
                <a:spLocks noChangeShapeType="1"/>
              </p:cNvSpPr>
              <p:nvPr/>
            </p:nvSpPr>
            <p:spPr bwMode="auto">
              <a:xfrm>
                <a:off x="323" y="624"/>
                <a:ext cx="494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nvGrpSpPr>
            <p:cNvPr id="465928" name="Group 8"/>
            <p:cNvGrpSpPr>
              <a:grpSpLocks/>
            </p:cNvGrpSpPr>
            <p:nvPr/>
          </p:nvGrpSpPr>
          <p:grpSpPr bwMode="auto">
            <a:xfrm>
              <a:off x="383" y="96"/>
              <a:ext cx="97" cy="4128"/>
              <a:chOff x="383" y="96"/>
              <a:chExt cx="96" cy="4224"/>
            </a:xfrm>
          </p:grpSpPr>
          <p:sp>
            <p:nvSpPr>
              <p:cNvPr id="465929" name="Line 9"/>
              <p:cNvSpPr>
                <a:spLocks noChangeShapeType="1"/>
              </p:cNvSpPr>
              <p:nvPr/>
            </p:nvSpPr>
            <p:spPr bwMode="auto">
              <a:xfrm rot="-5400000">
                <a:off x="-1729" y="2208"/>
                <a:ext cx="422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5930" name="Line 10"/>
              <p:cNvSpPr>
                <a:spLocks noChangeShapeType="1"/>
              </p:cNvSpPr>
              <p:nvPr/>
            </p:nvSpPr>
            <p:spPr bwMode="auto">
              <a:xfrm rot="-5400000">
                <a:off x="-1570" y="2229"/>
                <a:ext cx="400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5931" name="Line 11"/>
              <p:cNvSpPr>
                <a:spLocks noChangeShapeType="1"/>
              </p:cNvSpPr>
              <p:nvPr/>
            </p:nvSpPr>
            <p:spPr bwMode="auto">
              <a:xfrm rot="-5400000">
                <a:off x="-1430" y="2236"/>
                <a:ext cx="3817"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sp>
        <p:nvSpPr>
          <p:cNvPr id="465932" name="Text Box 12"/>
          <p:cNvSpPr txBox="1">
            <a:spLocks noChangeArrowheads="1"/>
          </p:cNvSpPr>
          <p:nvPr/>
        </p:nvSpPr>
        <p:spPr bwMode="auto">
          <a:xfrm>
            <a:off x="1821147" y="90493"/>
            <a:ext cx="5673166" cy="64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600" b="1">
                <a:solidFill>
                  <a:srgbClr val="FFFF00"/>
                </a:solidFill>
                <a:latin typeface="Helvetica" pitchFamily="34" charset="0"/>
                <a:ea typeface="+mn-ea"/>
              </a:rPr>
              <a:t>Cortical Receptive Fields</a:t>
            </a:r>
          </a:p>
        </p:txBody>
      </p:sp>
      <p:sp>
        <p:nvSpPr>
          <p:cNvPr id="465933" name="Text Box 13"/>
          <p:cNvSpPr txBox="1">
            <a:spLocks noChangeArrowheads="1"/>
          </p:cNvSpPr>
          <p:nvPr/>
        </p:nvSpPr>
        <p:spPr bwMode="auto">
          <a:xfrm>
            <a:off x="3400192" y="1108488"/>
            <a:ext cx="2827837" cy="58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200">
                <a:solidFill>
                  <a:srgbClr val="FFFF00"/>
                </a:solidFill>
                <a:latin typeface="Helvetica" pitchFamily="34" charset="0"/>
                <a:ea typeface="+mn-ea"/>
              </a:rPr>
              <a:t>Complex Cells</a:t>
            </a:r>
          </a:p>
        </p:txBody>
      </p:sp>
      <p:grpSp>
        <p:nvGrpSpPr>
          <p:cNvPr id="465934" name="Group 14"/>
          <p:cNvGrpSpPr>
            <a:grpSpLocks/>
          </p:cNvGrpSpPr>
          <p:nvPr/>
        </p:nvGrpSpPr>
        <p:grpSpPr bwMode="auto">
          <a:xfrm>
            <a:off x="1701800" y="2114550"/>
            <a:ext cx="6375400" cy="1600200"/>
            <a:chOff x="1072" y="1776"/>
            <a:chExt cx="4016" cy="1344"/>
          </a:xfrm>
        </p:grpSpPr>
        <p:pic>
          <p:nvPicPr>
            <p:cNvPr id="465935"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 y="1776"/>
              <a:ext cx="4016"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5936" name="Text Box 16"/>
            <p:cNvSpPr txBox="1">
              <a:spLocks noChangeArrowheads="1"/>
            </p:cNvSpPr>
            <p:nvPr/>
          </p:nvSpPr>
          <p:spPr bwMode="auto">
            <a:xfrm>
              <a:off x="2630" y="2260"/>
              <a:ext cx="453" cy="4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mtClean="0">
                  <a:solidFill>
                    <a:srgbClr val="000000"/>
                  </a:solidFill>
                  <a:latin typeface="Helvetica" pitchFamily="34" charset="0"/>
                  <a:ea typeface="+mn-ea"/>
                </a:rPr>
                <a:t>60</a:t>
              </a:r>
              <a:r>
                <a:rPr lang="en-US" altLang="en-US" baseline="30000" smtClean="0">
                  <a:solidFill>
                    <a:srgbClr val="000000"/>
                  </a:solidFill>
                  <a:latin typeface="Helvetica" pitchFamily="34" charset="0"/>
                  <a:ea typeface="+mn-ea"/>
                </a:rPr>
                <a:t>o</a:t>
              </a:r>
              <a:endParaRPr lang="en-US" altLang="en-US" smtClean="0">
                <a:solidFill>
                  <a:srgbClr val="000000"/>
                </a:solidFill>
                <a:latin typeface="Helvetica" pitchFamily="34" charset="0"/>
                <a:ea typeface="+mn-ea"/>
              </a:endParaRPr>
            </a:p>
          </p:txBody>
        </p:sp>
      </p:grpSp>
      <p:pic>
        <p:nvPicPr>
          <p:cNvPr id="46593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1" y="2514604"/>
            <a:ext cx="1219200"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65938" name="Group 18"/>
          <p:cNvGrpSpPr>
            <a:grpSpLocks/>
          </p:cNvGrpSpPr>
          <p:nvPr/>
        </p:nvGrpSpPr>
        <p:grpSpPr bwMode="auto">
          <a:xfrm>
            <a:off x="2895600" y="2514604"/>
            <a:ext cx="3302000" cy="947738"/>
            <a:chOff x="1824" y="2112"/>
            <a:chExt cx="2080" cy="796"/>
          </a:xfrm>
        </p:grpSpPr>
        <p:pic>
          <p:nvPicPr>
            <p:cNvPr id="465939"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2338"/>
              <a:ext cx="160"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594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112"/>
              <a:ext cx="768" cy="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5941" name="Rectangle 21"/>
          <p:cNvSpPr>
            <a:spLocks noChangeArrowheads="1"/>
          </p:cNvSpPr>
          <p:nvPr/>
        </p:nvSpPr>
        <p:spPr bwMode="auto">
          <a:xfrm>
            <a:off x="7335854" y="4902999"/>
            <a:ext cx="1736191" cy="2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eaLnBrk="0" hangingPunct="0"/>
            <a:r>
              <a:rPr lang="en-US" altLang="en-US" sz="1000">
                <a:solidFill>
                  <a:srgbClr val="FFFFFF"/>
                </a:solidFill>
                <a:latin typeface="EngraversGothic BT Regular" charset="0"/>
                <a:ea typeface="+mn-ea"/>
              </a:rPr>
              <a:t>© Stephen E. Palmer, 2002</a:t>
            </a:r>
          </a:p>
        </p:txBody>
      </p:sp>
    </p:spTree>
    <p:extLst>
      <p:ext uri="{BB962C8B-B14F-4D97-AF65-F5344CB8AC3E}">
        <p14:creationId xmlns:p14="http://schemas.microsoft.com/office/powerpoint/2010/main" val="847224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59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65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7A06F298-9712-4207-999A-FD34CB67C05F}" type="slidenum">
              <a:rPr>
                <a:solidFill>
                  <a:prstClr val="black"/>
                </a:solidFill>
              </a:rPr>
              <a:pPr/>
              <a:t>120</a:t>
            </a:fld>
            <a:endParaRPr>
              <a:solidFill>
                <a:prstClr val="black"/>
              </a:solidFill>
            </a:endParaRPr>
          </a:p>
        </p:txBody>
      </p:sp>
      <p:sp>
        <p:nvSpPr>
          <p:cNvPr id="2" name="TextBox 1"/>
          <p:cNvSpPr txBox="1"/>
          <p:nvPr/>
        </p:nvSpPr>
        <p:spPr>
          <a:xfrm>
            <a:off x="3383075" y="954774"/>
            <a:ext cx="5455890" cy="1194090"/>
          </a:xfrm>
          <a:prstGeom prst="rect">
            <a:avLst/>
          </a:prstGeom>
          <a:noFill/>
          <a:ln>
            <a:noFill/>
          </a:ln>
        </p:spPr>
        <p:txBody>
          <a:bodyPr vert="horz" wrap="none" lIns="72821" tIns="36408" rIns="72821" bIns="36408" compatLnSpc="0">
            <a:spAutoFit/>
          </a:bodyPr>
          <a:lstStyle/>
          <a:p>
            <a:pPr defTabSz="739852"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Let us assume filter is an “eye” detector.</a:t>
            </a:r>
          </a:p>
          <a:p>
            <a:pPr defTabSz="739852" fontAlgn="auto" hangingPunct="0">
              <a:spcBef>
                <a:spcPts val="0"/>
              </a:spcBef>
              <a:spcAft>
                <a:spcPts val="0"/>
              </a:spcAft>
            </a:pPr>
            <a:endParaRPr lang="en-US" sz="1900" dirty="0">
              <a:solidFill>
                <a:prstClr val="black"/>
              </a:solidFill>
              <a:latin typeface="FreeSans" pitchFamily="34"/>
              <a:ea typeface="DejaVu Sans" pitchFamily="2"/>
              <a:cs typeface="DejaVu Sans" pitchFamily="2"/>
            </a:endParaRPr>
          </a:p>
          <a:p>
            <a:pPr defTabSz="739852" fontAlgn="auto" hangingPunct="0">
              <a:spcBef>
                <a:spcPts val="0"/>
              </a:spcBef>
              <a:spcAft>
                <a:spcPts val="0"/>
              </a:spcAft>
            </a:pPr>
            <a:r>
              <a:rPr lang="en-US" sz="1900" b="1" dirty="0">
                <a:solidFill>
                  <a:srgbClr val="FF0000"/>
                </a:solidFill>
                <a:latin typeface="FreeSans" pitchFamily="34"/>
                <a:ea typeface="DejaVu Sans" pitchFamily="2"/>
                <a:cs typeface="DejaVu Sans" pitchFamily="2"/>
              </a:rPr>
              <a:t>Q.:</a:t>
            </a:r>
            <a:r>
              <a:rPr lang="en-US" sz="1900" dirty="0">
                <a:solidFill>
                  <a:prstClr val="black"/>
                </a:solidFill>
                <a:latin typeface="FreeSans" pitchFamily="34"/>
                <a:ea typeface="DejaVu Sans" pitchFamily="2"/>
                <a:cs typeface="DejaVu Sans" pitchFamily="2"/>
              </a:rPr>
              <a:t> how can we make the detection robust to the </a:t>
            </a:r>
          </a:p>
          <a:p>
            <a:pPr defTabSz="739852"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exact location of the eye?</a:t>
            </a:r>
          </a:p>
        </p:txBody>
      </p:sp>
      <p:sp>
        <p:nvSpPr>
          <p:cNvPr id="3" name="TextBox 2"/>
          <p:cNvSpPr txBox="1"/>
          <p:nvPr/>
        </p:nvSpPr>
        <p:spPr>
          <a:xfrm>
            <a:off x="3084559" y="57805"/>
            <a:ext cx="2860371" cy="545388"/>
          </a:xfrm>
          <a:prstGeom prst="rect">
            <a:avLst/>
          </a:prstGeom>
          <a:noFill/>
          <a:ln>
            <a:noFill/>
          </a:ln>
        </p:spPr>
        <p:txBody>
          <a:bodyPr vert="horz" wrap="none" lIns="72821" tIns="36408" rIns="72821" bIns="36408" compatLnSpc="0">
            <a:spAutoFit/>
          </a:bodyPr>
          <a:lstStyle/>
          <a:p>
            <a:pPr algn="ctr" defTabSz="739852" fontAlgn="auto" hangingPunct="0">
              <a:spcBef>
                <a:spcPts val="0"/>
              </a:spcBef>
              <a:spcAft>
                <a:spcPts val="0"/>
              </a:spcAft>
            </a:pPr>
            <a:r>
              <a:rPr lang="en-US" sz="3200" b="1">
                <a:solidFill>
                  <a:srgbClr val="000080"/>
                </a:solidFill>
                <a:latin typeface="FreeSans" pitchFamily="34"/>
                <a:ea typeface="DejaVu Sans" pitchFamily="2"/>
                <a:cs typeface="DejaVu Sans" pitchFamily="2"/>
              </a:rPr>
              <a:t>Pooling Layer</a:t>
            </a:r>
          </a:p>
        </p:txBody>
      </p:sp>
      <p:pic>
        <p:nvPicPr>
          <p:cNvPr id="4" name="Picture 3"/>
          <p:cNvPicPr>
            <a:picLocks noChangeAspect="1"/>
          </p:cNvPicPr>
          <p:nvPr/>
        </p:nvPicPr>
        <p:blipFill>
          <a:blip r:embed="rId3">
            <a:lum/>
            <a:alphaModFix/>
          </a:blip>
          <a:srcRect/>
          <a:stretch>
            <a:fillRect/>
          </a:stretch>
        </p:blipFill>
        <p:spPr>
          <a:xfrm>
            <a:off x="262225" y="573159"/>
            <a:ext cx="4706908" cy="4520350"/>
          </a:xfrm>
          <a:prstGeom prst="rect">
            <a:avLst/>
          </a:prstGeom>
          <a:noFill/>
          <a:ln>
            <a:noFill/>
          </a:ln>
        </p:spPr>
      </p:pic>
      <p:grpSp>
        <p:nvGrpSpPr>
          <p:cNvPr id="5" name="Group 4"/>
          <p:cNvGrpSpPr/>
          <p:nvPr/>
        </p:nvGrpSpPr>
        <p:grpSpPr>
          <a:xfrm>
            <a:off x="7824165" y="4841246"/>
            <a:ext cx="1302286" cy="289908"/>
            <a:chOff x="8625599" y="7115399"/>
            <a:chExt cx="1435680" cy="426093"/>
          </a:xfrm>
        </p:grpSpPr>
        <p:sp>
          <p:nvSpPr>
            <p:cNvPr id="6" name="TextBox 5"/>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852"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7" name="Picture 6"/>
            <p:cNvPicPr>
              <a:picLocks noChangeAspect="1"/>
            </p:cNvPicPr>
            <p:nvPr/>
          </p:nvPicPr>
          <p:blipFill>
            <a:blip r:embed="rId4">
              <a:lum/>
              <a:alphaModFix/>
            </a:blip>
            <a:srcRect/>
            <a:stretch>
              <a:fillRect/>
            </a:stretch>
          </p:blipFill>
          <p:spPr>
            <a:xfrm>
              <a:off x="9695519" y="7122599"/>
              <a:ext cx="365760" cy="365760"/>
            </a:xfrm>
            <a:prstGeom prst="rect">
              <a:avLst/>
            </a:prstGeom>
            <a:noFill/>
            <a:ln>
              <a:noFill/>
            </a:ln>
          </p:spPr>
        </p:pic>
      </p:grpSp>
    </p:spTree>
    <p:extLst>
      <p:ext uri="{BB962C8B-B14F-4D97-AF65-F5344CB8AC3E}">
        <p14:creationId xmlns:p14="http://schemas.microsoft.com/office/powerpoint/2010/main" val="662877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CD62B616-9D93-4C38-81B1-6F8259D5B50E}" type="slidenum">
              <a:rPr>
                <a:solidFill>
                  <a:prstClr val="black"/>
                </a:solidFill>
              </a:rPr>
              <a:pPr/>
              <a:t>121</a:t>
            </a:fld>
            <a:endParaRPr>
              <a:solidFill>
                <a:prstClr val="black"/>
              </a:solidFill>
            </a:endParaRPr>
          </a:p>
        </p:txBody>
      </p:sp>
      <p:sp>
        <p:nvSpPr>
          <p:cNvPr id="2" name="TextBox 1"/>
          <p:cNvSpPr txBox="1"/>
          <p:nvPr/>
        </p:nvSpPr>
        <p:spPr>
          <a:xfrm>
            <a:off x="3383074" y="954774"/>
            <a:ext cx="4422274" cy="1194090"/>
          </a:xfrm>
          <a:prstGeom prst="rect">
            <a:avLst/>
          </a:prstGeom>
          <a:noFill/>
          <a:ln>
            <a:noFill/>
          </a:ln>
        </p:spPr>
        <p:txBody>
          <a:bodyPr vert="horz" wrap="none" lIns="72821" tIns="36408" rIns="72821" bIns="36408" compatLnSpc="0">
            <a:spAutoFit/>
          </a:bodyPr>
          <a:lstStyle/>
          <a:p>
            <a:pPr defTabSz="739852" fontAlgn="auto" hangingPunct="0">
              <a:spcBef>
                <a:spcPts val="0"/>
              </a:spcBef>
              <a:spcAft>
                <a:spcPts val="0"/>
              </a:spcAft>
            </a:pPr>
            <a:r>
              <a:rPr lang="en-US" sz="1900">
                <a:solidFill>
                  <a:prstClr val="black"/>
                </a:solidFill>
                <a:latin typeface="FreeSans" pitchFamily="34"/>
                <a:ea typeface="DejaVu Sans" pitchFamily="2"/>
                <a:cs typeface="DejaVu Sans" pitchFamily="2"/>
              </a:rPr>
              <a:t>By “</a:t>
            </a:r>
            <a:r>
              <a:rPr lang="en-US" sz="1900">
                <a:solidFill>
                  <a:srgbClr val="FF0000"/>
                </a:solidFill>
                <a:latin typeface="FreeSans" pitchFamily="34"/>
                <a:ea typeface="DejaVu Sans" pitchFamily="2"/>
                <a:cs typeface="DejaVu Sans" pitchFamily="2"/>
              </a:rPr>
              <a:t>pooling</a:t>
            </a:r>
            <a:r>
              <a:rPr lang="en-US" sz="1900">
                <a:solidFill>
                  <a:prstClr val="black"/>
                </a:solidFill>
                <a:latin typeface="FreeSans" pitchFamily="34"/>
                <a:ea typeface="DejaVu Sans" pitchFamily="2"/>
                <a:cs typeface="DejaVu Sans" pitchFamily="2"/>
              </a:rPr>
              <a:t>” (e.g., taking max) filter</a:t>
            </a:r>
          </a:p>
          <a:p>
            <a:pPr defTabSz="739852" fontAlgn="auto" hangingPunct="0">
              <a:spcBef>
                <a:spcPts val="0"/>
              </a:spcBef>
              <a:spcAft>
                <a:spcPts val="0"/>
              </a:spcAft>
            </a:pPr>
            <a:r>
              <a:rPr lang="en-US" sz="1900">
                <a:solidFill>
                  <a:prstClr val="black"/>
                </a:solidFill>
                <a:latin typeface="FreeSans" pitchFamily="34"/>
                <a:ea typeface="DejaVu Sans" pitchFamily="2"/>
                <a:cs typeface="DejaVu Sans" pitchFamily="2"/>
              </a:rPr>
              <a:t>responses at different locations we gain</a:t>
            </a:r>
          </a:p>
          <a:p>
            <a:pPr defTabSz="739852" fontAlgn="auto" hangingPunct="0">
              <a:spcBef>
                <a:spcPts val="0"/>
              </a:spcBef>
              <a:spcAft>
                <a:spcPts val="0"/>
              </a:spcAft>
            </a:pPr>
            <a:r>
              <a:rPr lang="en-US" sz="1900">
                <a:solidFill>
                  <a:prstClr val="black"/>
                </a:solidFill>
                <a:latin typeface="FreeSans" pitchFamily="34"/>
                <a:ea typeface="DejaVu Sans" pitchFamily="2"/>
                <a:cs typeface="DejaVu Sans" pitchFamily="2"/>
              </a:rPr>
              <a:t>robustness to the exact spatial location</a:t>
            </a:r>
          </a:p>
          <a:p>
            <a:pPr defTabSz="739852" fontAlgn="auto" hangingPunct="0">
              <a:spcBef>
                <a:spcPts val="0"/>
              </a:spcBef>
              <a:spcAft>
                <a:spcPts val="0"/>
              </a:spcAft>
            </a:pPr>
            <a:r>
              <a:rPr lang="en-US" sz="1900">
                <a:solidFill>
                  <a:prstClr val="black"/>
                </a:solidFill>
                <a:latin typeface="FreeSans" pitchFamily="34"/>
                <a:ea typeface="DejaVu Sans" pitchFamily="2"/>
                <a:cs typeface="DejaVu Sans" pitchFamily="2"/>
              </a:rPr>
              <a:t>of features.</a:t>
            </a:r>
          </a:p>
        </p:txBody>
      </p:sp>
      <p:pic>
        <p:nvPicPr>
          <p:cNvPr id="3" name="Picture 2"/>
          <p:cNvPicPr>
            <a:picLocks noChangeAspect="1"/>
          </p:cNvPicPr>
          <p:nvPr/>
        </p:nvPicPr>
        <p:blipFill>
          <a:blip r:embed="rId3">
            <a:lum/>
            <a:alphaModFix/>
          </a:blip>
          <a:srcRect/>
          <a:stretch>
            <a:fillRect/>
          </a:stretch>
        </p:blipFill>
        <p:spPr>
          <a:xfrm>
            <a:off x="262232" y="573159"/>
            <a:ext cx="7410099" cy="4520350"/>
          </a:xfrm>
          <a:prstGeom prst="rect">
            <a:avLst/>
          </a:prstGeom>
          <a:noFill/>
          <a:ln>
            <a:noFill/>
          </a:ln>
        </p:spPr>
      </p:pic>
      <p:grpSp>
        <p:nvGrpSpPr>
          <p:cNvPr id="4" name="Group 3"/>
          <p:cNvGrpSpPr/>
          <p:nvPr/>
        </p:nvGrpSpPr>
        <p:grpSpPr>
          <a:xfrm>
            <a:off x="7824165" y="4841246"/>
            <a:ext cx="1302286" cy="289908"/>
            <a:chOff x="8625599" y="7115399"/>
            <a:chExt cx="1435680" cy="426093"/>
          </a:xfrm>
        </p:grpSpPr>
        <p:sp>
          <p:nvSpPr>
            <p:cNvPr id="5" name="TextBox 4"/>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852"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6" name="Picture 5"/>
            <p:cNvPicPr>
              <a:picLocks noChangeAspect="1"/>
            </p:cNvPicPr>
            <p:nvPr/>
          </p:nvPicPr>
          <p:blipFill>
            <a:blip r:embed="rId4">
              <a:lum/>
              <a:alphaModFix/>
            </a:blip>
            <a:srcRect/>
            <a:stretch>
              <a:fillRect/>
            </a:stretch>
          </p:blipFill>
          <p:spPr>
            <a:xfrm>
              <a:off x="9695519" y="7122599"/>
              <a:ext cx="365760" cy="365760"/>
            </a:xfrm>
            <a:prstGeom prst="rect">
              <a:avLst/>
            </a:prstGeom>
            <a:noFill/>
            <a:ln>
              <a:noFill/>
            </a:ln>
          </p:spPr>
        </p:pic>
      </p:grpSp>
      <p:sp>
        <p:nvSpPr>
          <p:cNvPr id="7" name="TextBox 6"/>
          <p:cNvSpPr txBox="1"/>
          <p:nvPr/>
        </p:nvSpPr>
        <p:spPr>
          <a:xfrm>
            <a:off x="3084887" y="57805"/>
            <a:ext cx="2860371" cy="545388"/>
          </a:xfrm>
          <a:prstGeom prst="rect">
            <a:avLst/>
          </a:prstGeom>
          <a:noFill/>
          <a:ln>
            <a:noFill/>
          </a:ln>
        </p:spPr>
        <p:txBody>
          <a:bodyPr vert="horz" wrap="none" lIns="72821" tIns="36408" rIns="72821" bIns="36408" compatLnSpc="0">
            <a:spAutoFit/>
          </a:bodyPr>
          <a:lstStyle/>
          <a:p>
            <a:pPr algn="ctr" defTabSz="739852" fontAlgn="auto" hangingPunct="0">
              <a:spcBef>
                <a:spcPts val="0"/>
              </a:spcBef>
              <a:spcAft>
                <a:spcPts val="0"/>
              </a:spcAft>
            </a:pPr>
            <a:r>
              <a:rPr lang="en-US" sz="3200" b="1">
                <a:solidFill>
                  <a:srgbClr val="000080"/>
                </a:solidFill>
                <a:latin typeface="FreeSans" pitchFamily="34"/>
                <a:ea typeface="DejaVu Sans" pitchFamily="2"/>
                <a:cs typeface="DejaVu Sans" pitchFamily="2"/>
              </a:rPr>
              <a:t>Pooling Layer</a:t>
            </a:r>
          </a:p>
        </p:txBody>
      </p:sp>
    </p:spTree>
    <p:extLst>
      <p:ext uri="{BB962C8B-B14F-4D97-AF65-F5344CB8AC3E}">
        <p14:creationId xmlns:p14="http://schemas.microsoft.com/office/powerpoint/2010/main" val="1537713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9" name="Shape 749"/>
          <p:cNvPicPr preferRelativeResize="0"/>
          <p:nvPr/>
        </p:nvPicPr>
        <p:blipFill>
          <a:blip r:embed="rId3">
            <a:alphaModFix/>
          </a:blip>
          <a:stretch>
            <a:fillRect/>
          </a:stretch>
        </p:blipFill>
        <p:spPr>
          <a:xfrm>
            <a:off x="2385950" y="1356125"/>
            <a:ext cx="3996924" cy="3157099"/>
          </a:xfrm>
          <a:prstGeom prst="rect">
            <a:avLst/>
          </a:prstGeom>
          <a:noFill/>
          <a:ln>
            <a:noFill/>
          </a:ln>
        </p:spPr>
      </p:pic>
      <p:sp>
        <p:nvSpPr>
          <p:cNvPr id="750" name="Shape 750"/>
          <p:cNvSpPr txBox="1"/>
          <p:nvPr/>
        </p:nvSpPr>
        <p:spPr>
          <a:xfrm>
            <a:off x="222200" y="36325"/>
            <a:ext cx="8810699" cy="12476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Pooling layer</a:t>
            </a:r>
          </a:p>
          <a:p>
            <a:pPr marL="457200" indent="-342900" fontAlgn="auto">
              <a:spcBef>
                <a:spcPts val="0"/>
              </a:spcBef>
              <a:spcAft>
                <a:spcPts val="0"/>
              </a:spcAft>
              <a:buSzPct val="100000"/>
              <a:buFontTx/>
              <a:buChar char="-"/>
            </a:pPr>
            <a:r>
              <a:rPr lang="en" sz="1800" kern="0">
                <a:solidFill>
                  <a:srgbClr val="000000"/>
                </a:solidFill>
                <a:latin typeface="Arial"/>
                <a:cs typeface="Arial"/>
                <a:sym typeface="Arial"/>
              </a:rPr>
              <a:t>makes the representations smaller and more manageable </a:t>
            </a:r>
          </a:p>
          <a:p>
            <a:pPr marL="457200" indent="-342900" fontAlgn="auto">
              <a:spcBef>
                <a:spcPts val="0"/>
              </a:spcBef>
              <a:spcAft>
                <a:spcPts val="0"/>
              </a:spcAft>
              <a:buSzPct val="100000"/>
              <a:buFontTx/>
              <a:buChar char="-"/>
            </a:pPr>
            <a:r>
              <a:rPr lang="en" sz="1800" kern="0">
                <a:solidFill>
                  <a:srgbClr val="000000"/>
                </a:solidFill>
                <a:latin typeface="Arial"/>
                <a:cs typeface="Arial"/>
                <a:sym typeface="Arial"/>
              </a:rPr>
              <a:t>operates over each activation map independently:</a:t>
            </a:r>
          </a:p>
          <a:p>
            <a:pPr fontAlgn="auto">
              <a:spcBef>
                <a:spcPts val="0"/>
              </a:spcBef>
              <a:spcAft>
                <a:spcPts val="0"/>
              </a:spcAft>
            </a:pPr>
            <a:endParaRPr sz="1800" kern="0">
              <a:solidFill>
                <a:srgbClr val="000000"/>
              </a:solidFill>
              <a:latin typeface="Arial"/>
              <a:cs typeface="Arial"/>
              <a:sym typeface="Arial"/>
            </a:endParaRPr>
          </a:p>
        </p:txBody>
      </p:sp>
    </p:spTree>
    <p:extLst>
      <p:ext uri="{BB962C8B-B14F-4D97-AF65-F5344CB8AC3E}">
        <p14:creationId xmlns:p14="http://schemas.microsoft.com/office/powerpoint/2010/main" val="12594535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aphicFrame>
        <p:nvGraphicFramePr>
          <p:cNvPr id="756" name="Shape 756"/>
          <p:cNvGraphicFramePr/>
          <p:nvPr/>
        </p:nvGraphicFramePr>
        <p:xfrm>
          <a:off x="952500" y="1409700"/>
          <a:ext cx="2423500" cy="242350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gridCol w="605875">
                  <a:extLst>
                    <a:ext uri="{9D8B030D-6E8A-4147-A177-3AD203B41FA5}">
                      <a16:colId xmlns:a16="http://schemas.microsoft.com/office/drawing/2014/main" val="20002"/>
                    </a:ext>
                  </a:extLst>
                </a:gridCol>
                <a:gridCol w="605875">
                  <a:extLst>
                    <a:ext uri="{9D8B030D-6E8A-4147-A177-3AD203B41FA5}">
                      <a16:colId xmlns:a16="http://schemas.microsoft.com/office/drawing/2014/main" val="20003"/>
                    </a:ext>
                  </a:extLst>
                </a:gridCol>
              </a:tblGrid>
              <a:tr h="605875">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2</a:t>
                      </a:r>
                    </a:p>
                  </a:txBody>
                  <a:tcPr marL="91425" marR="91425" marT="91425" marB="91425">
                    <a:solidFill>
                      <a:srgbClr val="D9EAD3"/>
                    </a:solidFill>
                  </a:tcPr>
                </a:tc>
                <a:tc>
                  <a:txBody>
                    <a:bodyPr/>
                    <a:lstStyle/>
                    <a:p>
                      <a:pPr lvl="0" algn="ctr" rtl="0">
                        <a:spcBef>
                          <a:spcPts val="0"/>
                        </a:spcBef>
                        <a:buNone/>
                      </a:pPr>
                      <a:r>
                        <a:rPr lang="en" sz="2400"/>
                        <a:t>4</a:t>
                      </a:r>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lvl="0" algn="ctr" rtl="0">
                        <a:spcBef>
                          <a:spcPts val="0"/>
                        </a:spcBef>
                        <a:buNone/>
                      </a:pPr>
                      <a:r>
                        <a:rPr lang="en" sz="2400"/>
                        <a:t>5</a:t>
                      </a:r>
                    </a:p>
                  </a:txBody>
                  <a:tcPr marL="91425" marR="91425" marT="91425" marB="91425">
                    <a:solidFill>
                      <a:srgbClr val="F4CCCC"/>
                    </a:solidFill>
                  </a:tcPr>
                </a:tc>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7</a:t>
                      </a:r>
                    </a:p>
                  </a:txBody>
                  <a:tcPr marL="91425" marR="91425" marT="91425" marB="91425">
                    <a:solidFill>
                      <a:srgbClr val="D9EAD3"/>
                    </a:solidFill>
                  </a:tcPr>
                </a:tc>
                <a:tc>
                  <a:txBody>
                    <a:bodyPr/>
                    <a:lstStyle/>
                    <a:p>
                      <a:pPr lvl="0" algn="ctr" rtl="0">
                        <a:spcBef>
                          <a:spcPts val="0"/>
                        </a:spcBef>
                        <a:buNone/>
                      </a:pPr>
                      <a:r>
                        <a:rPr lang="en" sz="2400"/>
                        <a:t>8</a:t>
                      </a:r>
                    </a:p>
                  </a:txBody>
                  <a:tcPr marL="91425" marR="91425" marT="91425" marB="91425">
                    <a:solidFill>
                      <a:srgbClr val="D9EAD3"/>
                    </a:solidFill>
                  </a:tcPr>
                </a:tc>
                <a:extLst>
                  <a:ext uri="{0D108BD9-81ED-4DB2-BD59-A6C34878D82A}">
                    <a16:rowId xmlns:a16="http://schemas.microsoft.com/office/drawing/2014/main" val="10001"/>
                  </a:ext>
                </a:extLst>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1</a:t>
                      </a:r>
                    </a:p>
                  </a:txBody>
                  <a:tcPr marL="91425" marR="91425" marT="91425" marB="91425">
                    <a:solidFill>
                      <a:srgbClr val="C9DAF8"/>
                    </a:solidFill>
                  </a:tcPr>
                </a:tc>
                <a:tc>
                  <a:txBody>
                    <a:bodyPr/>
                    <a:lstStyle/>
                    <a:p>
                      <a:pPr lvl="0" algn="ctr" rtl="0">
                        <a:spcBef>
                          <a:spcPts val="0"/>
                        </a:spcBef>
                        <a:buNone/>
                      </a:pPr>
                      <a:r>
                        <a:rPr lang="en" sz="2400"/>
                        <a:t>0</a:t>
                      </a:r>
                    </a:p>
                  </a:txBody>
                  <a:tcPr marL="91425" marR="91425" marT="91425" marB="91425">
                    <a:solidFill>
                      <a:srgbClr val="C9DAF8"/>
                    </a:solidFill>
                  </a:tcPr>
                </a:tc>
                <a:extLst>
                  <a:ext uri="{0D108BD9-81ED-4DB2-BD59-A6C34878D82A}">
                    <a16:rowId xmlns:a16="http://schemas.microsoft.com/office/drawing/2014/main" val="10002"/>
                  </a:ext>
                </a:extLst>
              </a:tr>
              <a:tr h="605875">
                <a:tc>
                  <a:txBody>
                    <a:bodyPr/>
                    <a:lstStyle/>
                    <a:p>
                      <a:pPr lvl="0" algn="ctr" rtl="0">
                        <a:spcBef>
                          <a:spcPts val="0"/>
                        </a:spcBef>
                        <a:buNone/>
                      </a:pPr>
                      <a:r>
                        <a:rPr lang="en" sz="2400"/>
                        <a:t>1</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3</a:t>
                      </a:r>
                    </a:p>
                  </a:txBody>
                  <a:tcPr marL="91425" marR="91425" marT="91425" marB="91425">
                    <a:solidFill>
                      <a:srgbClr val="C9DAF8"/>
                    </a:solidFill>
                  </a:tcPr>
                </a:tc>
                <a:tc>
                  <a:txBody>
                    <a:bodyPr/>
                    <a:lstStyle/>
                    <a:p>
                      <a:pPr lvl="0" algn="ctr" rtl="0">
                        <a:spcBef>
                          <a:spcPts val="0"/>
                        </a:spcBef>
                        <a:buNone/>
                      </a:pPr>
                      <a:r>
                        <a:rPr lang="en" sz="2400"/>
                        <a:t>4</a:t>
                      </a:r>
                    </a:p>
                  </a:txBody>
                  <a:tcPr marL="91425" marR="91425" marT="91425" marB="91425">
                    <a:solidFill>
                      <a:srgbClr val="C9DAF8"/>
                    </a:solidFill>
                  </a:tcPr>
                </a:tc>
                <a:extLst>
                  <a:ext uri="{0D108BD9-81ED-4DB2-BD59-A6C34878D82A}">
                    <a16:rowId xmlns:a16="http://schemas.microsoft.com/office/drawing/2014/main" val="10003"/>
                  </a:ext>
                </a:extLst>
              </a:tr>
            </a:tbl>
          </a:graphicData>
        </a:graphic>
      </p:graphicFrame>
      <p:sp>
        <p:nvSpPr>
          <p:cNvPr id="757" name="Shape 757"/>
          <p:cNvSpPr txBox="1"/>
          <p:nvPr/>
        </p:nvSpPr>
        <p:spPr>
          <a:xfrm>
            <a:off x="931850" y="900125"/>
            <a:ext cx="2617199" cy="564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Single depth slice</a:t>
            </a:r>
          </a:p>
        </p:txBody>
      </p:sp>
      <p:cxnSp>
        <p:nvCxnSpPr>
          <p:cNvPr id="758" name="Shape 758"/>
          <p:cNvCxnSpPr/>
          <p:nvPr/>
        </p:nvCxnSpPr>
        <p:spPr>
          <a:xfrm rot="10800000">
            <a:off x="642925" y="1439450"/>
            <a:ext cx="0" cy="2363999"/>
          </a:xfrm>
          <a:prstGeom prst="straightConnector1">
            <a:avLst/>
          </a:prstGeom>
          <a:noFill/>
          <a:ln w="19050" cap="flat" cmpd="sng">
            <a:solidFill>
              <a:srgbClr val="000000"/>
            </a:solidFill>
            <a:prstDash val="solid"/>
            <a:round/>
            <a:headEnd type="none" w="lg" len="lg"/>
            <a:tailEnd type="triangle" w="lg" len="lg"/>
          </a:ln>
        </p:spPr>
      </p:cxnSp>
      <p:sp>
        <p:nvSpPr>
          <p:cNvPr id="759" name="Shape 759"/>
          <p:cNvSpPr txBox="1"/>
          <p:nvPr/>
        </p:nvSpPr>
        <p:spPr>
          <a:xfrm>
            <a:off x="277525" y="1563825"/>
            <a:ext cx="389699" cy="467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x</a:t>
            </a:r>
          </a:p>
        </p:txBody>
      </p:sp>
      <p:cxnSp>
        <p:nvCxnSpPr>
          <p:cNvPr id="760" name="Shape 760"/>
          <p:cNvCxnSpPr/>
          <p:nvPr/>
        </p:nvCxnSpPr>
        <p:spPr>
          <a:xfrm>
            <a:off x="926000" y="4150675"/>
            <a:ext cx="2476500" cy="0"/>
          </a:xfrm>
          <a:prstGeom prst="straightConnector1">
            <a:avLst/>
          </a:prstGeom>
          <a:noFill/>
          <a:ln w="19050" cap="flat" cmpd="sng">
            <a:solidFill>
              <a:srgbClr val="000000"/>
            </a:solidFill>
            <a:prstDash val="solid"/>
            <a:round/>
            <a:headEnd type="none" w="lg" len="lg"/>
            <a:tailEnd type="triangle" w="lg" len="lg"/>
          </a:ln>
        </p:spPr>
      </p:cxnSp>
      <p:sp>
        <p:nvSpPr>
          <p:cNvPr id="761" name="Shape 761"/>
          <p:cNvSpPr txBox="1"/>
          <p:nvPr/>
        </p:nvSpPr>
        <p:spPr>
          <a:xfrm>
            <a:off x="2878275" y="4081025"/>
            <a:ext cx="389699" cy="366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y</a:t>
            </a:r>
          </a:p>
        </p:txBody>
      </p:sp>
      <p:cxnSp>
        <p:nvCxnSpPr>
          <p:cNvPr id="762" name="Shape 762"/>
          <p:cNvCxnSpPr/>
          <p:nvPr/>
        </p:nvCxnSpPr>
        <p:spPr>
          <a:xfrm>
            <a:off x="3753700" y="2621450"/>
            <a:ext cx="2032800" cy="0"/>
          </a:xfrm>
          <a:prstGeom prst="straightConnector1">
            <a:avLst/>
          </a:prstGeom>
          <a:noFill/>
          <a:ln w="19050" cap="flat" cmpd="sng">
            <a:solidFill>
              <a:srgbClr val="000000"/>
            </a:solidFill>
            <a:prstDash val="solid"/>
            <a:round/>
            <a:headEnd type="none" w="lg" len="lg"/>
            <a:tailEnd type="triangle" w="lg" len="lg"/>
          </a:ln>
        </p:spPr>
      </p:cxnSp>
      <p:sp>
        <p:nvSpPr>
          <p:cNvPr id="763" name="Shape 763"/>
          <p:cNvSpPr txBox="1"/>
          <p:nvPr/>
        </p:nvSpPr>
        <p:spPr>
          <a:xfrm>
            <a:off x="3661275" y="1788525"/>
            <a:ext cx="2675700" cy="7272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max pool with 2x2 filters and stride 2</a:t>
            </a:r>
          </a:p>
        </p:txBody>
      </p:sp>
      <p:graphicFrame>
        <p:nvGraphicFramePr>
          <p:cNvPr id="764" name="Shape 764"/>
          <p:cNvGraphicFramePr/>
          <p:nvPr/>
        </p:nvGraphicFramePr>
        <p:xfrm>
          <a:off x="6622250" y="1976625"/>
          <a:ext cx="1211750" cy="121175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tblGrid>
              <a:tr h="605875">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8</a:t>
                      </a:r>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4</a:t>
                      </a:r>
                    </a:p>
                  </a:txBody>
                  <a:tcPr marL="91425" marR="91425" marT="91425" marB="91425">
                    <a:solidFill>
                      <a:srgbClr val="C9DAF8"/>
                    </a:solidFill>
                  </a:tcPr>
                </a:tc>
                <a:extLst>
                  <a:ext uri="{0D108BD9-81ED-4DB2-BD59-A6C34878D82A}">
                    <a16:rowId xmlns:a16="http://schemas.microsoft.com/office/drawing/2014/main" val="10001"/>
                  </a:ext>
                </a:extLst>
              </a:tr>
            </a:tbl>
          </a:graphicData>
        </a:graphic>
      </p:graphicFrame>
      <p:sp>
        <p:nvSpPr>
          <p:cNvPr id="765" name="Shape 765"/>
          <p:cNvSpPr txBox="1"/>
          <p:nvPr/>
        </p:nvSpPr>
        <p:spPr>
          <a:xfrm>
            <a:off x="2918925" y="47475"/>
            <a:ext cx="4266899" cy="6623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dirty="0">
                <a:solidFill>
                  <a:srgbClr val="000000"/>
                </a:solidFill>
                <a:latin typeface="Arial"/>
                <a:cs typeface="Arial"/>
                <a:sym typeface="Arial"/>
              </a:rPr>
              <a:t>MAX POOLING</a:t>
            </a:r>
          </a:p>
          <a:p>
            <a:pPr fontAlgn="auto">
              <a:spcBef>
                <a:spcPts val="0"/>
              </a:spcBef>
              <a:spcAft>
                <a:spcPts val="0"/>
              </a:spcAft>
            </a:pPr>
            <a:endParaRPr sz="3000" kern="0" dirty="0">
              <a:solidFill>
                <a:srgbClr val="000000"/>
              </a:solidFill>
              <a:latin typeface="Arial"/>
              <a:cs typeface="Arial"/>
              <a:sym typeface="Arial"/>
            </a:endParaRPr>
          </a:p>
        </p:txBody>
      </p:sp>
    </p:spTree>
    <p:extLst>
      <p:ext uri="{BB962C8B-B14F-4D97-AF65-F5344CB8AC3E}">
        <p14:creationId xmlns:p14="http://schemas.microsoft.com/office/powerpoint/2010/main" val="284627979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灯片编号占位符 4"/>
          <p:cNvSpPr>
            <a:spLocks noGrp="1"/>
          </p:cNvSpPr>
          <p:nvPr>
            <p:ph type="sldNum" idx="12"/>
          </p:nvPr>
        </p:nvSpPr>
        <p:spPr/>
        <p:txBody>
          <a:bodyPr/>
          <a:lstStyle/>
          <a:p>
            <a:fld id="{00000000-1234-1234-1234-123412341234}" type="slidenum">
              <a:rPr lang="en" smtClean="0"/>
              <a:pPr/>
              <a:t>124</a:t>
            </a:fld>
            <a:endParaRPr lang="en"/>
          </a:p>
        </p:txBody>
      </p:sp>
      <p:pic>
        <p:nvPicPr>
          <p:cNvPr id="13314" name="Picture 2" descr="figure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126151"/>
            <a:ext cx="5254724" cy="3400116"/>
          </a:xfrm>
          <a:prstGeom prst="rect">
            <a:avLst/>
          </a:prstGeom>
          <a:noFill/>
          <a:extLst>
            <a:ext uri="{909E8E84-426E-40DD-AFC4-6F175D3DCCD1}">
              <a14:hiddenFill xmlns:a14="http://schemas.microsoft.com/office/drawing/2010/main">
                <a:solidFill>
                  <a:srgbClr val="FFFFFF"/>
                </a:solidFill>
              </a14:hiddenFill>
            </a:ext>
          </a:extLst>
        </p:spPr>
      </p:pic>
      <p:sp>
        <p:nvSpPr>
          <p:cNvPr id="7" name="Shape 765"/>
          <p:cNvSpPr txBox="1"/>
          <p:nvPr/>
        </p:nvSpPr>
        <p:spPr>
          <a:xfrm>
            <a:off x="2918925" y="47475"/>
            <a:ext cx="4266899" cy="662399"/>
          </a:xfrm>
          <a:prstGeom prst="rect">
            <a:avLst/>
          </a:prstGeom>
          <a:noFill/>
          <a:ln>
            <a:noFill/>
          </a:ln>
        </p:spPr>
        <p:txBody>
          <a:bodyPr lIns="91425" tIns="91425" rIns="91425" bIns="91425" anchor="t" anchorCtr="0">
            <a:noAutofit/>
          </a:bodyPr>
          <a:lstStyle/>
          <a:p>
            <a:pPr fontAlgn="auto">
              <a:spcBef>
                <a:spcPts val="0"/>
              </a:spcBef>
              <a:spcAft>
                <a:spcPts val="0"/>
              </a:spcAft>
            </a:pPr>
            <a:r>
              <a:rPr lang="en-US" altLang="zh-CN" sz="3000" kern="0" dirty="0" smtClean="0">
                <a:solidFill>
                  <a:srgbClr val="000000"/>
                </a:solidFill>
                <a:latin typeface="Arial"/>
                <a:cs typeface="Arial"/>
                <a:sym typeface="Arial"/>
              </a:rPr>
              <a:t>AVERAGE</a:t>
            </a:r>
            <a:r>
              <a:rPr lang="en" sz="3000" kern="0" dirty="0" smtClean="0">
                <a:solidFill>
                  <a:srgbClr val="000000"/>
                </a:solidFill>
                <a:latin typeface="Arial"/>
                <a:cs typeface="Arial"/>
                <a:sym typeface="Arial"/>
              </a:rPr>
              <a:t> </a:t>
            </a:r>
            <a:r>
              <a:rPr lang="en" sz="3000" kern="0" dirty="0">
                <a:solidFill>
                  <a:srgbClr val="000000"/>
                </a:solidFill>
                <a:latin typeface="Arial"/>
                <a:cs typeface="Arial"/>
                <a:sym typeface="Arial"/>
              </a:rPr>
              <a:t>POOLING</a:t>
            </a:r>
          </a:p>
          <a:p>
            <a:pPr fontAlgn="auto">
              <a:spcBef>
                <a:spcPts val="0"/>
              </a:spcBef>
              <a:spcAft>
                <a:spcPts val="0"/>
              </a:spcAft>
            </a:pPr>
            <a:endParaRPr sz="3000" kern="0" dirty="0">
              <a:solidFill>
                <a:srgbClr val="000000"/>
              </a:solidFill>
              <a:latin typeface="Arial"/>
              <a:cs typeface="Arial"/>
              <a:sym typeface="Arial"/>
            </a:endParaRPr>
          </a:p>
        </p:txBody>
      </p:sp>
    </p:spTree>
    <p:extLst>
      <p:ext uri="{BB962C8B-B14F-4D97-AF65-F5344CB8AC3E}">
        <p14:creationId xmlns:p14="http://schemas.microsoft.com/office/powerpoint/2010/main" val="32819355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idx="2"/>
          </p:nvPr>
        </p:nvSpPr>
        <p:spPr/>
        <p:txBody>
          <a:bodyPr/>
          <a:lstStyle/>
          <a:p>
            <a:endParaRPr lang="zh-CN" altLang="en-US" dirty="0"/>
          </a:p>
        </p:txBody>
      </p:sp>
      <p:sp>
        <p:nvSpPr>
          <p:cNvPr id="5" name="灯片编号占位符 4"/>
          <p:cNvSpPr>
            <a:spLocks noGrp="1"/>
          </p:cNvSpPr>
          <p:nvPr>
            <p:ph type="sldNum" idx="12"/>
          </p:nvPr>
        </p:nvSpPr>
        <p:spPr/>
        <p:txBody>
          <a:bodyPr/>
          <a:lstStyle/>
          <a:p>
            <a:endParaRPr lang="en" dirty="0"/>
          </a:p>
        </p:txBody>
      </p:sp>
      <p:pic>
        <p:nvPicPr>
          <p:cNvPr id="6" name="图片 5"/>
          <p:cNvPicPr>
            <a:picLocks noChangeAspect="1"/>
          </p:cNvPicPr>
          <p:nvPr/>
        </p:nvPicPr>
        <p:blipFill>
          <a:blip r:embed="rId3"/>
          <a:stretch>
            <a:fillRect/>
          </a:stretch>
        </p:blipFill>
        <p:spPr>
          <a:xfrm>
            <a:off x="1480707" y="0"/>
            <a:ext cx="5942035" cy="4569815"/>
          </a:xfrm>
          <a:prstGeom prst="rect">
            <a:avLst/>
          </a:prstGeom>
        </p:spPr>
      </p:pic>
    </p:spTree>
    <p:extLst>
      <p:ext uri="{BB962C8B-B14F-4D97-AF65-F5344CB8AC3E}">
        <p14:creationId xmlns:p14="http://schemas.microsoft.com/office/powerpoint/2010/main" val="124120211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endParaRPr lang="zh-CN" altLang="en-US"/>
          </a:p>
        </p:txBody>
      </p:sp>
      <p:sp>
        <p:nvSpPr>
          <p:cNvPr id="5" name="灯片编号占位符 4"/>
          <p:cNvSpPr>
            <a:spLocks noGrp="1"/>
          </p:cNvSpPr>
          <p:nvPr>
            <p:ph type="sldNum" idx="12"/>
          </p:nvPr>
        </p:nvSpPr>
        <p:spPr/>
        <p:txBody>
          <a:bodyPr/>
          <a:lstStyle/>
          <a:p>
            <a:fld id="{00000000-1234-1234-1234-123412341234}" type="slidenum">
              <a:rPr lang="en" smtClean="0"/>
              <a:pPr/>
              <a:t>126</a:t>
            </a:fld>
            <a:endParaRPr lang="en"/>
          </a:p>
        </p:txBody>
      </p:sp>
      <p:sp>
        <p:nvSpPr>
          <p:cNvPr id="8" name="矩形 7"/>
          <p:cNvSpPr/>
          <p:nvPr/>
        </p:nvSpPr>
        <p:spPr>
          <a:xfrm>
            <a:off x="755576" y="620657"/>
            <a:ext cx="7326560" cy="4708981"/>
          </a:xfrm>
          <a:prstGeom prst="rect">
            <a:avLst/>
          </a:prstGeom>
        </p:spPr>
        <p:txBody>
          <a:bodyPr wrap="square">
            <a:spAutoFit/>
          </a:bodyPr>
          <a:lstStyle/>
          <a:p>
            <a:pPr marL="342900" indent="-342900">
              <a:buFont typeface="Arial" panose="020B0604020202020204" pitchFamily="34" charset="0"/>
              <a:buChar char="•"/>
            </a:pPr>
            <a:r>
              <a:rPr lang="zh-CN" altLang="en-US" sz="2000" dirty="0"/>
              <a:t>各种卷积可视化：</a:t>
            </a:r>
            <a:r>
              <a:rPr lang="zh-CN" altLang="en-US" sz="2000" dirty="0">
                <a:hlinkClick r:id="rId2"/>
              </a:rPr>
              <a:t>https://ezyang.github.io/convolution-visualizer/index.</a:t>
            </a:r>
            <a:r>
              <a:rPr lang="zh-CN" altLang="en-US" sz="2000" dirty="0" smtClean="0">
                <a:hlinkClick r:id="rId2"/>
              </a:rPr>
              <a:t>html</a:t>
            </a:r>
            <a:endParaRPr lang="en-US" altLang="zh-CN" sz="2000" dirty="0" smtClean="0"/>
          </a:p>
          <a:p>
            <a:pPr marL="342900" indent="-342900">
              <a:buFont typeface="Arial" panose="020B0604020202020204" pitchFamily="34" charset="0"/>
              <a:buChar char="•"/>
            </a:pPr>
            <a:endParaRPr lang="en-US" altLang="zh-CN" sz="2000" dirty="0" smtClean="0"/>
          </a:p>
          <a:p>
            <a:pPr marL="342900" indent="-342900">
              <a:buFont typeface="Arial" panose="020B0604020202020204" pitchFamily="34" charset="0"/>
              <a:buChar char="•"/>
            </a:pPr>
            <a:r>
              <a:rPr lang="zh-CN" altLang="en-US" sz="2000" dirty="0" smtClean="0"/>
              <a:t>多</a:t>
            </a:r>
            <a:r>
              <a:rPr lang="zh-CN" altLang="en-US" sz="2000" dirty="0"/>
              <a:t>通道卷积可视化：</a:t>
            </a:r>
            <a:r>
              <a:rPr lang="zh-CN" altLang="en-US" sz="2000" dirty="0">
                <a:hlinkClick r:id="rId3"/>
              </a:rPr>
              <a:t>https://thomelane.github.io/convolutions/2DConvRGB.</a:t>
            </a:r>
            <a:r>
              <a:rPr lang="zh-CN" altLang="en-US" sz="2000" dirty="0" smtClean="0">
                <a:hlinkClick r:id="rId3"/>
              </a:rPr>
              <a:t>html</a:t>
            </a:r>
            <a:endParaRPr lang="en-US" altLang="zh-CN" sz="2000" dirty="0" smtClean="0"/>
          </a:p>
          <a:p>
            <a:pPr marL="342900" indent="-342900">
              <a:buFont typeface="Arial" panose="020B0604020202020204" pitchFamily="34" charset="0"/>
              <a:buChar char="•"/>
            </a:pPr>
            <a:endParaRPr lang="en-US" altLang="zh-CN" sz="2000" dirty="0" smtClean="0"/>
          </a:p>
          <a:p>
            <a:pPr marL="342900" indent="-342900">
              <a:buFont typeface="Arial" panose="020B0604020202020204" pitchFamily="34" charset="0"/>
              <a:buChar char="•"/>
            </a:pPr>
            <a:r>
              <a:rPr lang="zh-CN" altLang="en-US" sz="2000" dirty="0" smtClean="0"/>
              <a:t>ConvNetjs-cifar10卷积</a:t>
            </a:r>
            <a:r>
              <a:rPr lang="zh-CN" altLang="en-US" sz="2000" dirty="0"/>
              <a:t>神经网络可视化：</a:t>
            </a:r>
            <a:r>
              <a:rPr lang="zh-CN" altLang="en-US" sz="2000" dirty="0">
                <a:hlinkClick r:id="rId4"/>
              </a:rPr>
              <a:t>https://cs.stanford.edu/people/karpathy/convnetjs/demo/cifar10.</a:t>
            </a:r>
            <a:r>
              <a:rPr lang="zh-CN" altLang="en-US" sz="2000" dirty="0" smtClean="0">
                <a:hlinkClick r:id="rId4"/>
              </a:rPr>
              <a:t>html</a:t>
            </a:r>
            <a:endParaRPr lang="en-US" altLang="zh-CN" sz="2000" dirty="0" smtClean="0"/>
          </a:p>
          <a:p>
            <a:pPr marL="342900" indent="-342900">
              <a:buFont typeface="Arial" panose="020B0604020202020204" pitchFamily="34" charset="0"/>
              <a:buChar char="•"/>
            </a:pPr>
            <a:endParaRPr lang="en-US" altLang="zh-CN" sz="2000" dirty="0" smtClean="0"/>
          </a:p>
          <a:p>
            <a:pPr marL="342900" indent="-342900">
              <a:buFont typeface="Arial" panose="020B0604020202020204" pitchFamily="34" charset="0"/>
              <a:buChar char="•"/>
            </a:pPr>
            <a:r>
              <a:rPr lang="zh-CN" altLang="en-US" sz="2000" dirty="0" smtClean="0"/>
              <a:t>LeNet5手写</a:t>
            </a:r>
            <a:r>
              <a:rPr lang="zh-CN" altLang="en-US" sz="2000" dirty="0"/>
              <a:t>数字识别卷积神经网络可视化：</a:t>
            </a:r>
            <a:r>
              <a:rPr lang="zh-CN" altLang="en-US" sz="2000" dirty="0">
                <a:hlinkClick r:id="rId5"/>
              </a:rPr>
              <a:t>https://www.cs.ryerson.ca/~aharley/vis/conv</a:t>
            </a:r>
            <a:r>
              <a:rPr lang="zh-CN" altLang="en-US" sz="2000" dirty="0" smtClean="0">
                <a:hlinkClick r:id="rId5"/>
              </a:rPr>
              <a:t>/</a:t>
            </a:r>
            <a:endParaRPr lang="en-US" altLang="zh-CN" sz="2000" dirty="0" smtClean="0"/>
          </a:p>
          <a:p>
            <a:pPr marL="342900" indent="-342900">
              <a:buFont typeface="Arial" panose="020B0604020202020204" pitchFamily="34" charset="0"/>
              <a:buChar char="•"/>
            </a:pPr>
            <a:endParaRPr lang="en-US" altLang="zh-CN" sz="2000" dirty="0" smtClean="0"/>
          </a:p>
          <a:p>
            <a:pPr marL="342900" indent="-342900">
              <a:buFont typeface="Arial" panose="020B0604020202020204" pitchFamily="34" charset="0"/>
              <a:buChar char="•"/>
            </a:pPr>
            <a:r>
              <a:rPr lang="zh-CN" altLang="en-US" sz="2000" dirty="0" smtClean="0"/>
              <a:t>手写</a:t>
            </a:r>
            <a:r>
              <a:rPr lang="zh-CN" altLang="en-US" sz="2000" dirty="0"/>
              <a:t>数字识别卷积神经网络可视化：https://transcranial.github.io/keras-js/#/mnist-</a:t>
            </a:r>
            <a:r>
              <a:rPr lang="zh-CN" altLang="en-US" sz="2000" dirty="0" smtClean="0"/>
              <a:t>cnn</a:t>
            </a:r>
            <a:endParaRPr lang="zh-CN" altLang="en-US" sz="2000" dirty="0"/>
          </a:p>
        </p:txBody>
      </p:sp>
    </p:spTree>
    <p:extLst>
      <p:ext uri="{BB962C8B-B14F-4D97-AF65-F5344CB8AC3E}">
        <p14:creationId xmlns:p14="http://schemas.microsoft.com/office/powerpoint/2010/main" val="27922372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endParaRPr lang="en" dirty="0"/>
          </a:p>
        </p:txBody>
      </p:sp>
      <p:pic>
        <p:nvPicPr>
          <p:cNvPr id="4" name="图片 3"/>
          <p:cNvPicPr>
            <a:picLocks noChangeAspect="1"/>
          </p:cNvPicPr>
          <p:nvPr/>
        </p:nvPicPr>
        <p:blipFill rotWithShape="1">
          <a:blip r:embed="rId2"/>
          <a:srcRect b="5213"/>
          <a:stretch/>
        </p:blipFill>
        <p:spPr>
          <a:xfrm>
            <a:off x="1043608" y="267495"/>
            <a:ext cx="6774767" cy="2304256"/>
          </a:xfrm>
          <a:prstGeom prst="rect">
            <a:avLst/>
          </a:prstGeom>
        </p:spPr>
      </p:pic>
      <p:pic>
        <p:nvPicPr>
          <p:cNvPr id="5" name="图片 4"/>
          <p:cNvPicPr>
            <a:picLocks noChangeAspect="1"/>
          </p:cNvPicPr>
          <p:nvPr/>
        </p:nvPicPr>
        <p:blipFill>
          <a:blip r:embed="rId3"/>
          <a:stretch>
            <a:fillRect/>
          </a:stretch>
        </p:blipFill>
        <p:spPr>
          <a:xfrm>
            <a:off x="683568" y="2315462"/>
            <a:ext cx="3528392" cy="2144465"/>
          </a:xfrm>
          <a:prstGeom prst="rect">
            <a:avLst/>
          </a:prstGeom>
        </p:spPr>
      </p:pic>
      <p:pic>
        <p:nvPicPr>
          <p:cNvPr id="6" name="Picture 2"/>
          <p:cNvPicPr>
            <a:picLocks noChangeAspect="1"/>
          </p:cNvPicPr>
          <p:nvPr/>
        </p:nvPicPr>
        <p:blipFill>
          <a:blip r:embed="rId4">
            <a:lum/>
            <a:alphaModFix/>
          </a:blip>
          <a:srcRect/>
          <a:stretch>
            <a:fillRect/>
          </a:stretch>
        </p:blipFill>
        <p:spPr>
          <a:xfrm>
            <a:off x="5076056" y="2787774"/>
            <a:ext cx="2520280" cy="1537436"/>
          </a:xfrm>
          <a:prstGeom prst="rect">
            <a:avLst/>
          </a:prstGeom>
          <a:noFill/>
          <a:ln>
            <a:noFill/>
          </a:ln>
        </p:spPr>
      </p:pic>
      <p:sp>
        <p:nvSpPr>
          <p:cNvPr id="7" name="文本框 6"/>
          <p:cNvSpPr txBox="1"/>
          <p:nvPr/>
        </p:nvSpPr>
        <p:spPr>
          <a:xfrm>
            <a:off x="5796136" y="4155926"/>
            <a:ext cx="595035" cy="338554"/>
          </a:xfrm>
          <a:prstGeom prst="rect">
            <a:avLst/>
          </a:prstGeom>
          <a:noFill/>
        </p:spPr>
        <p:txBody>
          <a:bodyPr wrap="none" rtlCol="0">
            <a:spAutoFit/>
          </a:bodyPr>
          <a:lstStyle/>
          <a:p>
            <a:r>
              <a:rPr lang="zh-CN" altLang="en-US" sz="1600" dirty="0" smtClean="0"/>
              <a:t>池化</a:t>
            </a:r>
            <a:endParaRPr lang="zh-CN" altLang="en-US" sz="1600" dirty="0"/>
          </a:p>
        </p:txBody>
      </p:sp>
      <p:sp>
        <p:nvSpPr>
          <p:cNvPr id="2" name="矩形 1"/>
          <p:cNvSpPr/>
          <p:nvPr/>
        </p:nvSpPr>
        <p:spPr>
          <a:xfrm>
            <a:off x="323528" y="4290650"/>
            <a:ext cx="5253570" cy="338554"/>
          </a:xfrm>
          <a:prstGeom prst="rect">
            <a:avLst/>
          </a:prstGeom>
        </p:spPr>
        <p:txBody>
          <a:bodyPr wrap="square">
            <a:spAutoFit/>
          </a:bodyPr>
          <a:lstStyle/>
          <a:p>
            <a:r>
              <a:rPr lang="zh-CN" altLang="en-US" sz="1600" dirty="0">
                <a:solidFill>
                  <a:srgbClr val="000000"/>
                </a:solidFill>
                <a:latin typeface="PingFang SC"/>
              </a:rPr>
              <a:t>卷积层的参数 </a:t>
            </a:r>
            <a:r>
              <a:rPr lang="en-US" altLang="zh-CN" sz="1600" dirty="0">
                <a:solidFill>
                  <a:srgbClr val="000000"/>
                </a:solidFill>
                <a:latin typeface="PingFang SC"/>
              </a:rPr>
              <a:t>= </a:t>
            </a:r>
            <a:r>
              <a:rPr lang="zh-CN" altLang="en-US" sz="1600" dirty="0">
                <a:solidFill>
                  <a:srgbClr val="000000"/>
                </a:solidFill>
                <a:latin typeface="PingFang SC"/>
              </a:rPr>
              <a:t>卷积核的数量 * 卷积核 </a:t>
            </a:r>
            <a:r>
              <a:rPr lang="en-US" altLang="zh-CN" sz="1600" dirty="0">
                <a:solidFill>
                  <a:srgbClr val="000000"/>
                </a:solidFill>
                <a:latin typeface="PingFang SC"/>
              </a:rPr>
              <a:t>+ </a:t>
            </a:r>
            <a:r>
              <a:rPr lang="zh-CN" altLang="en-US" sz="1600" dirty="0">
                <a:solidFill>
                  <a:srgbClr val="000000"/>
                </a:solidFill>
                <a:latin typeface="PingFang SC"/>
              </a:rPr>
              <a:t>偏置</a:t>
            </a:r>
            <a:endParaRPr lang="zh-CN" altLang="en-US" sz="1600" dirty="0"/>
          </a:p>
        </p:txBody>
      </p:sp>
    </p:spTree>
    <p:extLst>
      <p:ext uri="{BB962C8B-B14F-4D97-AF65-F5344CB8AC3E}">
        <p14:creationId xmlns:p14="http://schemas.microsoft.com/office/powerpoint/2010/main" val="43764440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2"/>
          </p:nvPr>
        </p:nvSpPr>
        <p:spPr/>
        <p:txBody>
          <a:bodyPr/>
          <a:lstStyle/>
          <a:p>
            <a:fld id="{160B3D32-07CC-4667-AF02-88906F5B18CD}" type="slidenum">
              <a:rPr>
                <a:solidFill>
                  <a:prstClr val="black"/>
                </a:solidFill>
              </a:rPr>
              <a:pPr/>
              <a:t>128</a:t>
            </a:fld>
            <a:endParaRPr>
              <a:solidFill>
                <a:prstClr val="black"/>
              </a:solidFill>
            </a:endParaRPr>
          </a:p>
        </p:txBody>
      </p:sp>
      <p:sp>
        <p:nvSpPr>
          <p:cNvPr id="2" name="Freeform 1"/>
          <p:cNvSpPr/>
          <p:nvPr/>
        </p:nvSpPr>
        <p:spPr>
          <a:xfrm>
            <a:off x="1658880" y="1088767"/>
            <a:ext cx="3939840" cy="124429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50000"/>
            </a:srgbClr>
          </a:solidFill>
          <a:ln w="0">
            <a:solidFill>
              <a:srgbClr val="000000"/>
            </a:solidFill>
            <a:prstDash val="solid"/>
          </a:ln>
        </p:spPr>
        <p:txBody>
          <a:bodyPr vert="horz" wrap="none" lIns="72828" tIns="36412" rIns="72828" bIns="36412" anchor="ctr" anchorCtr="0" compatLnSpc="0"/>
          <a:lstStyle/>
          <a:p>
            <a:pPr defTabSz="739924"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3" name="TextBox 2"/>
          <p:cNvSpPr txBox="1"/>
          <p:nvPr/>
        </p:nvSpPr>
        <p:spPr>
          <a:xfrm>
            <a:off x="2050801" y="82054"/>
            <a:ext cx="4927874" cy="545396"/>
          </a:xfrm>
          <a:prstGeom prst="rect">
            <a:avLst/>
          </a:prstGeom>
          <a:noFill/>
          <a:ln>
            <a:noFill/>
          </a:ln>
        </p:spPr>
        <p:txBody>
          <a:bodyPr vert="horz" wrap="none" lIns="72828" tIns="36412" rIns="72828" bIns="36412" compatLnSpc="0">
            <a:spAutoFit/>
          </a:bodyPr>
          <a:lstStyle/>
          <a:p>
            <a:pPr algn="ctr" defTabSz="739924"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ConvNets: Typical Stage</a:t>
            </a:r>
          </a:p>
        </p:txBody>
      </p:sp>
      <p:sp>
        <p:nvSpPr>
          <p:cNvPr id="4" name="Straight Connector 3"/>
          <p:cNvSpPr/>
          <p:nvPr/>
        </p:nvSpPr>
        <p:spPr>
          <a:xfrm>
            <a:off x="1311102" y="1685180"/>
            <a:ext cx="622080" cy="0"/>
          </a:xfrm>
          <a:prstGeom prst="line">
            <a:avLst/>
          </a:prstGeom>
          <a:noFill/>
          <a:ln w="36720">
            <a:solidFill>
              <a:srgbClr val="000000"/>
            </a:solidFill>
            <a:prstDash val="solid"/>
            <a:tailEnd type="arrow"/>
          </a:ln>
        </p:spPr>
        <p:txBody>
          <a:bodyPr vert="horz" wrap="none" lIns="87391" tIns="50979" rIns="87391" bIns="50979" anchor="ctr" anchorCtr="1" compatLnSpc="0"/>
          <a:lstStyle/>
          <a:p>
            <a:pPr defTabSz="739924"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5" name="Freeform 4"/>
          <p:cNvSpPr/>
          <p:nvPr/>
        </p:nvSpPr>
        <p:spPr>
          <a:xfrm>
            <a:off x="1933182" y="1300637"/>
            <a:ext cx="1451520" cy="7776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vert="horz" wrap="none" lIns="87391" tIns="50979" rIns="87391" bIns="50979" anchor="ctr" anchorCtr="0" compatLnSpc="0"/>
          <a:lstStyle/>
          <a:p>
            <a:pPr algn="ctr" defTabSz="739924" fontAlgn="auto" hangingPunct="0">
              <a:spcBef>
                <a:spcPts val="0"/>
              </a:spcBef>
              <a:spcAft>
                <a:spcPts val="0"/>
              </a:spcAft>
            </a:pPr>
            <a:r>
              <a:rPr lang="en-US" b="1" smtClean="0">
                <a:solidFill>
                  <a:prstClr val="black"/>
                </a:solidFill>
                <a:latin typeface="Arial" pitchFamily="18"/>
                <a:ea typeface="DejaVu Sans" pitchFamily="2"/>
                <a:cs typeface="DejaVu Sans" pitchFamily="2"/>
              </a:rPr>
              <a:t>Convol.</a:t>
            </a:r>
          </a:p>
        </p:txBody>
      </p:sp>
      <p:sp>
        <p:nvSpPr>
          <p:cNvPr id="6" name="Straight Connector 5"/>
          <p:cNvSpPr/>
          <p:nvPr/>
        </p:nvSpPr>
        <p:spPr>
          <a:xfrm>
            <a:off x="3335719" y="1685670"/>
            <a:ext cx="622080" cy="0"/>
          </a:xfrm>
          <a:prstGeom prst="line">
            <a:avLst/>
          </a:prstGeom>
          <a:noFill/>
          <a:ln w="36720">
            <a:solidFill>
              <a:srgbClr val="000000"/>
            </a:solidFill>
            <a:prstDash val="solid"/>
            <a:tailEnd type="arrow"/>
          </a:ln>
        </p:spPr>
        <p:txBody>
          <a:bodyPr vert="horz" wrap="none" lIns="87391" tIns="50979" rIns="87391" bIns="50979" anchor="ctr" anchorCtr="1" compatLnSpc="0"/>
          <a:lstStyle/>
          <a:p>
            <a:pPr defTabSz="739924"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7" name="Freeform 6"/>
          <p:cNvSpPr/>
          <p:nvPr/>
        </p:nvSpPr>
        <p:spPr>
          <a:xfrm>
            <a:off x="3957799" y="1301126"/>
            <a:ext cx="1451520" cy="7776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custDash>
              <a:ds d="0" sp="0"/>
            </a:custDash>
          </a:ln>
        </p:spPr>
        <p:txBody>
          <a:bodyPr vert="horz" wrap="none" lIns="87391" tIns="50979" rIns="87391" bIns="50979" anchor="ctr" anchorCtr="0" compatLnSpc="0"/>
          <a:lstStyle/>
          <a:p>
            <a:pPr algn="ctr" defTabSz="739924" fontAlgn="auto" hangingPunct="0">
              <a:spcBef>
                <a:spcPts val="0"/>
              </a:spcBef>
              <a:spcAft>
                <a:spcPts val="0"/>
              </a:spcAft>
            </a:pPr>
            <a:r>
              <a:rPr lang="en-US" b="1" smtClean="0">
                <a:solidFill>
                  <a:prstClr val="black"/>
                </a:solidFill>
                <a:latin typeface="Arial" pitchFamily="18"/>
                <a:ea typeface="DejaVu Sans" pitchFamily="2"/>
                <a:cs typeface="DejaVu Sans" pitchFamily="2"/>
              </a:rPr>
              <a:t>Pooling</a:t>
            </a:r>
          </a:p>
        </p:txBody>
      </p:sp>
      <p:sp>
        <p:nvSpPr>
          <p:cNvPr id="8" name="Straight Connector 7"/>
          <p:cNvSpPr/>
          <p:nvPr/>
        </p:nvSpPr>
        <p:spPr>
          <a:xfrm>
            <a:off x="5393333" y="1685670"/>
            <a:ext cx="622079" cy="0"/>
          </a:xfrm>
          <a:prstGeom prst="line">
            <a:avLst/>
          </a:prstGeom>
          <a:noFill/>
          <a:ln w="36720">
            <a:solidFill>
              <a:srgbClr val="000000"/>
            </a:solidFill>
            <a:prstDash val="solid"/>
            <a:tailEnd type="arrow"/>
          </a:ln>
        </p:spPr>
        <p:txBody>
          <a:bodyPr vert="horz" wrap="none" lIns="87391" tIns="50979" rIns="87391" bIns="50979" anchor="ctr" anchorCtr="1" compatLnSpc="0"/>
          <a:lstStyle/>
          <a:p>
            <a:pPr defTabSz="739924"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9" name="TextBox 8"/>
          <p:cNvSpPr txBox="1"/>
          <p:nvPr/>
        </p:nvSpPr>
        <p:spPr>
          <a:xfrm>
            <a:off x="1658889" y="695636"/>
            <a:ext cx="3159570" cy="486469"/>
          </a:xfrm>
          <a:prstGeom prst="rect">
            <a:avLst/>
          </a:prstGeom>
          <a:noFill/>
          <a:ln>
            <a:noFill/>
          </a:ln>
        </p:spPr>
        <p:txBody>
          <a:bodyPr vert="horz" wrap="none" lIns="72828" tIns="36412" rIns="72828" bIns="36412" compatLnSpc="0">
            <a:spAutoFit/>
          </a:bodyPr>
          <a:lstStyle/>
          <a:p>
            <a:pPr defTabSz="739924" fontAlgn="auto" hangingPunct="0">
              <a:spcBef>
                <a:spcPts val="0"/>
              </a:spcBef>
              <a:spcAft>
                <a:spcPts val="0"/>
              </a:spcAft>
            </a:pPr>
            <a:r>
              <a:rPr lang="en-US" b="1" smtClean="0">
                <a:solidFill>
                  <a:srgbClr val="FF0000"/>
                </a:solidFill>
                <a:latin typeface="FreeSans" pitchFamily="34"/>
                <a:ea typeface="DejaVu Sans" pitchFamily="2"/>
                <a:cs typeface="DejaVu Sans" pitchFamily="2"/>
              </a:rPr>
              <a:t>One stage (zoom)</a:t>
            </a:r>
          </a:p>
        </p:txBody>
      </p:sp>
      <p:pic>
        <p:nvPicPr>
          <p:cNvPr id="10" name="Picture 9"/>
          <p:cNvPicPr>
            <a:picLocks noChangeAspect="1"/>
          </p:cNvPicPr>
          <p:nvPr/>
        </p:nvPicPr>
        <p:blipFill>
          <a:blip r:embed="rId3">
            <a:lum/>
            <a:alphaModFix/>
          </a:blip>
          <a:srcRect/>
          <a:stretch>
            <a:fillRect/>
          </a:stretch>
        </p:blipFill>
        <p:spPr>
          <a:xfrm>
            <a:off x="938834" y="2357552"/>
            <a:ext cx="8106632" cy="2799653"/>
          </a:xfrm>
          <a:prstGeom prst="rect">
            <a:avLst/>
          </a:prstGeom>
          <a:noFill/>
          <a:ln>
            <a:noFill/>
          </a:ln>
        </p:spPr>
      </p:pic>
      <p:sp>
        <p:nvSpPr>
          <p:cNvPr id="11" name="TextBox 10"/>
          <p:cNvSpPr txBox="1"/>
          <p:nvPr/>
        </p:nvSpPr>
        <p:spPr>
          <a:xfrm>
            <a:off x="-202462" y="4624460"/>
            <a:ext cx="1982166" cy="403905"/>
          </a:xfrm>
          <a:prstGeom prst="rect">
            <a:avLst/>
          </a:prstGeom>
          <a:noFill/>
          <a:ln>
            <a:noFill/>
          </a:ln>
        </p:spPr>
        <p:txBody>
          <a:bodyPr vert="horz" wrap="none" lIns="72828" tIns="36412" rIns="72828" bIns="36412" compatLnSpc="0"/>
          <a:lstStyle/>
          <a:p>
            <a:pPr algn="ctr" defTabSz="739924" fontAlgn="auto" hangingPunct="0">
              <a:spcBef>
                <a:spcPts val="0"/>
              </a:spcBef>
              <a:spcAft>
                <a:spcPts val="0"/>
              </a:spcAft>
            </a:pPr>
            <a:r>
              <a:rPr lang="en-US" sz="1500">
                <a:solidFill>
                  <a:srgbClr val="FF0000"/>
                </a:solidFill>
                <a:latin typeface="FreeSans" pitchFamily="34"/>
                <a:ea typeface="DejaVu Sans" pitchFamily="2"/>
                <a:cs typeface="DejaVu Sans" pitchFamily="2"/>
              </a:rPr>
              <a:t>courtesy of</a:t>
            </a:r>
          </a:p>
          <a:p>
            <a:pPr algn="ctr" defTabSz="739924" fontAlgn="auto" hangingPunct="0">
              <a:spcBef>
                <a:spcPts val="0"/>
              </a:spcBef>
              <a:spcAft>
                <a:spcPts val="0"/>
              </a:spcAft>
            </a:pPr>
            <a:r>
              <a:rPr lang="en-US" sz="1500">
                <a:solidFill>
                  <a:srgbClr val="FF0000"/>
                </a:solidFill>
                <a:latin typeface="FreeSans" pitchFamily="34"/>
                <a:ea typeface="DejaVu Sans" pitchFamily="2"/>
                <a:cs typeface="DejaVu Sans" pitchFamily="2"/>
              </a:rPr>
              <a:t> K. Kavukcuoglu</a:t>
            </a:r>
          </a:p>
        </p:txBody>
      </p:sp>
      <p:grpSp>
        <p:nvGrpSpPr>
          <p:cNvPr id="12" name="Group 11"/>
          <p:cNvGrpSpPr/>
          <p:nvPr/>
        </p:nvGrpSpPr>
        <p:grpSpPr>
          <a:xfrm>
            <a:off x="7824165" y="4841246"/>
            <a:ext cx="1302286" cy="289908"/>
            <a:chOff x="8625599" y="7115399"/>
            <a:chExt cx="1435680" cy="426093"/>
          </a:xfrm>
        </p:grpSpPr>
        <p:sp>
          <p:nvSpPr>
            <p:cNvPr id="13" name="TextBox 12"/>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924"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14" name="Picture 13"/>
            <p:cNvPicPr>
              <a:picLocks noChangeAspect="1"/>
            </p:cNvPicPr>
            <p:nvPr/>
          </p:nvPicPr>
          <p:blipFill>
            <a:blip r:embed="rId4">
              <a:lum/>
              <a:alphaModFix/>
            </a:blip>
            <a:srcRect/>
            <a:stretch>
              <a:fillRect/>
            </a:stretch>
          </p:blipFill>
          <p:spPr>
            <a:xfrm>
              <a:off x="9695519" y="7122599"/>
              <a:ext cx="365760" cy="365760"/>
            </a:xfrm>
            <a:prstGeom prst="rect">
              <a:avLst/>
            </a:prstGeom>
            <a:noFill/>
            <a:ln>
              <a:noFill/>
            </a:ln>
          </p:spPr>
        </p:pic>
      </p:grpSp>
    </p:spTree>
    <p:extLst>
      <p:ext uri="{BB962C8B-B14F-4D97-AF65-F5344CB8AC3E}">
        <p14:creationId xmlns:p14="http://schemas.microsoft.com/office/powerpoint/2010/main" val="4131608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8" name="Shape 798"/>
          <p:cNvSpPr txBox="1"/>
          <p:nvPr/>
        </p:nvSpPr>
        <p:spPr>
          <a:xfrm>
            <a:off x="-30325" y="1269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LeNet-5</a:t>
            </a:r>
          </a:p>
        </p:txBody>
      </p:sp>
      <p:pic>
        <p:nvPicPr>
          <p:cNvPr id="799" name="Shape 799"/>
          <p:cNvPicPr preferRelativeResize="0"/>
          <p:nvPr/>
        </p:nvPicPr>
        <p:blipFill>
          <a:blip r:embed="rId3">
            <a:alphaModFix/>
          </a:blip>
          <a:stretch>
            <a:fillRect/>
          </a:stretch>
        </p:blipFill>
        <p:spPr>
          <a:xfrm>
            <a:off x="212949" y="1243725"/>
            <a:ext cx="8645224" cy="2380574"/>
          </a:xfrm>
          <a:prstGeom prst="rect">
            <a:avLst/>
          </a:prstGeom>
          <a:noFill/>
          <a:ln>
            <a:noFill/>
          </a:ln>
        </p:spPr>
      </p:pic>
      <p:sp>
        <p:nvSpPr>
          <p:cNvPr id="800" name="Shape 800"/>
          <p:cNvSpPr txBox="1"/>
          <p:nvPr/>
        </p:nvSpPr>
        <p:spPr>
          <a:xfrm>
            <a:off x="134825" y="753400"/>
            <a:ext cx="3322799"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000000"/>
                </a:solidFill>
                <a:latin typeface="Arial"/>
                <a:cs typeface="Arial"/>
                <a:sym typeface="Arial"/>
              </a:rPr>
              <a:t>[LeCun et al., 1998]</a:t>
            </a:r>
          </a:p>
        </p:txBody>
      </p:sp>
      <p:sp>
        <p:nvSpPr>
          <p:cNvPr id="801" name="Shape 801"/>
          <p:cNvSpPr txBox="1"/>
          <p:nvPr/>
        </p:nvSpPr>
        <p:spPr>
          <a:xfrm>
            <a:off x="323950" y="3624300"/>
            <a:ext cx="6631200" cy="3570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000000"/>
                </a:solidFill>
                <a:latin typeface="Arial"/>
                <a:cs typeface="Arial"/>
                <a:sym typeface="Arial"/>
              </a:rPr>
              <a:t>Conv filters were 5x5, applied at stride 1</a:t>
            </a:r>
          </a:p>
          <a:p>
            <a:pPr fontAlgn="auto">
              <a:spcBef>
                <a:spcPts val="0"/>
              </a:spcBef>
              <a:spcAft>
                <a:spcPts val="0"/>
              </a:spcAft>
            </a:pPr>
            <a:r>
              <a:rPr lang="en" sz="1400" kern="0">
                <a:solidFill>
                  <a:srgbClr val="000000"/>
                </a:solidFill>
                <a:latin typeface="Arial"/>
                <a:cs typeface="Arial"/>
                <a:sym typeface="Arial"/>
              </a:rPr>
              <a:t>Subsampling (Pooling) layers were 2x2 applied at stride 2</a:t>
            </a:r>
          </a:p>
          <a:p>
            <a:pPr fontAlgn="auto">
              <a:spcBef>
                <a:spcPts val="0"/>
              </a:spcBef>
              <a:spcAft>
                <a:spcPts val="0"/>
              </a:spcAft>
            </a:pPr>
            <a:r>
              <a:rPr lang="en" sz="1400" kern="0">
                <a:solidFill>
                  <a:srgbClr val="000000"/>
                </a:solidFill>
                <a:latin typeface="Arial"/>
                <a:cs typeface="Arial"/>
                <a:sym typeface="Arial"/>
              </a:rPr>
              <a:t>i.e. architecture is [CONV-POOL-CONV-POOL-CONV-FC]</a:t>
            </a:r>
          </a:p>
        </p:txBody>
      </p:sp>
    </p:spTree>
    <p:extLst>
      <p:ext uri="{BB962C8B-B14F-4D97-AF65-F5344CB8AC3E}">
        <p14:creationId xmlns:p14="http://schemas.microsoft.com/office/powerpoint/2010/main" val="4007642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6946" name="Group 2"/>
          <p:cNvGrpSpPr>
            <a:grpSpLocks/>
          </p:cNvGrpSpPr>
          <p:nvPr/>
        </p:nvGrpSpPr>
        <p:grpSpPr bwMode="auto">
          <a:xfrm>
            <a:off x="0" y="0"/>
            <a:ext cx="9144000" cy="5143500"/>
            <a:chOff x="0" y="0"/>
            <a:chExt cx="5760" cy="4320"/>
          </a:xfrm>
        </p:grpSpPr>
        <p:sp>
          <p:nvSpPr>
            <p:cNvPr id="466947" name="Rectangle 3"/>
            <p:cNvSpPr>
              <a:spLocks noChangeArrowheads="1"/>
            </p:cNvSpPr>
            <p:nvPr/>
          </p:nvSpPr>
          <p:spPr bwMode="auto">
            <a:xfrm>
              <a:off x="0" y="0"/>
              <a:ext cx="5760" cy="4320"/>
            </a:xfrm>
            <a:prstGeom prst="rect">
              <a:avLst/>
            </a:prstGeom>
            <a:gradFill rotWithShape="0">
              <a:gsLst>
                <a:gs pos="0">
                  <a:schemeClr val="accent2">
                    <a:gamma/>
                    <a:shade val="62745"/>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400">
                <a:solidFill>
                  <a:srgbClr val="000000"/>
                </a:solidFill>
                <a:latin typeface="Times" pitchFamily="18" charset="0"/>
                <a:ea typeface="+mn-ea"/>
              </a:endParaRPr>
            </a:p>
          </p:txBody>
        </p:sp>
        <p:grpSp>
          <p:nvGrpSpPr>
            <p:cNvPr id="466948" name="Group 4"/>
            <p:cNvGrpSpPr>
              <a:grpSpLocks/>
            </p:cNvGrpSpPr>
            <p:nvPr/>
          </p:nvGrpSpPr>
          <p:grpSpPr bwMode="auto">
            <a:xfrm>
              <a:off x="96" y="528"/>
              <a:ext cx="5472" cy="96"/>
              <a:chOff x="96" y="528"/>
              <a:chExt cx="5472" cy="96"/>
            </a:xfrm>
          </p:grpSpPr>
          <p:sp>
            <p:nvSpPr>
              <p:cNvPr id="466949" name="Line 5"/>
              <p:cNvSpPr>
                <a:spLocks noChangeShapeType="1"/>
              </p:cNvSpPr>
              <p:nvPr/>
            </p:nvSpPr>
            <p:spPr bwMode="auto">
              <a:xfrm>
                <a:off x="96" y="528"/>
                <a:ext cx="547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6950" name="Line 6"/>
              <p:cNvSpPr>
                <a:spLocks noChangeShapeType="1"/>
              </p:cNvSpPr>
              <p:nvPr/>
            </p:nvSpPr>
            <p:spPr bwMode="auto">
              <a:xfrm>
                <a:off x="213" y="576"/>
                <a:ext cx="518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6951" name="Line 7"/>
              <p:cNvSpPr>
                <a:spLocks noChangeShapeType="1"/>
              </p:cNvSpPr>
              <p:nvPr/>
            </p:nvSpPr>
            <p:spPr bwMode="auto">
              <a:xfrm>
                <a:off x="323" y="624"/>
                <a:ext cx="494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nvGrpSpPr>
            <p:cNvPr id="466952" name="Group 8"/>
            <p:cNvGrpSpPr>
              <a:grpSpLocks/>
            </p:cNvGrpSpPr>
            <p:nvPr/>
          </p:nvGrpSpPr>
          <p:grpSpPr bwMode="auto">
            <a:xfrm>
              <a:off x="383" y="96"/>
              <a:ext cx="97" cy="4128"/>
              <a:chOff x="383" y="96"/>
              <a:chExt cx="96" cy="4224"/>
            </a:xfrm>
          </p:grpSpPr>
          <p:sp>
            <p:nvSpPr>
              <p:cNvPr id="466953" name="Line 9"/>
              <p:cNvSpPr>
                <a:spLocks noChangeShapeType="1"/>
              </p:cNvSpPr>
              <p:nvPr/>
            </p:nvSpPr>
            <p:spPr bwMode="auto">
              <a:xfrm rot="-5400000">
                <a:off x="-1729" y="2208"/>
                <a:ext cx="422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6954" name="Line 10"/>
              <p:cNvSpPr>
                <a:spLocks noChangeShapeType="1"/>
              </p:cNvSpPr>
              <p:nvPr/>
            </p:nvSpPr>
            <p:spPr bwMode="auto">
              <a:xfrm rot="-5400000">
                <a:off x="-1570" y="2229"/>
                <a:ext cx="400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6955" name="Line 11"/>
              <p:cNvSpPr>
                <a:spLocks noChangeShapeType="1"/>
              </p:cNvSpPr>
              <p:nvPr/>
            </p:nvSpPr>
            <p:spPr bwMode="auto">
              <a:xfrm rot="-5400000">
                <a:off x="-1430" y="2236"/>
                <a:ext cx="3817"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sp>
        <p:nvSpPr>
          <p:cNvPr id="466956" name="Text Box 12"/>
          <p:cNvSpPr txBox="1">
            <a:spLocks noChangeArrowheads="1"/>
          </p:cNvSpPr>
          <p:nvPr/>
        </p:nvSpPr>
        <p:spPr bwMode="auto">
          <a:xfrm>
            <a:off x="1821147" y="90493"/>
            <a:ext cx="5673166" cy="64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600" b="1">
                <a:solidFill>
                  <a:srgbClr val="FFFF00"/>
                </a:solidFill>
                <a:latin typeface="Helvetica" pitchFamily="34" charset="0"/>
                <a:ea typeface="+mn-ea"/>
              </a:rPr>
              <a:t>Cortical Receptive Fields</a:t>
            </a:r>
          </a:p>
        </p:txBody>
      </p:sp>
      <p:sp>
        <p:nvSpPr>
          <p:cNvPr id="466957" name="Text Box 13"/>
          <p:cNvSpPr txBox="1">
            <a:spLocks noChangeArrowheads="1"/>
          </p:cNvSpPr>
          <p:nvPr/>
        </p:nvSpPr>
        <p:spPr bwMode="auto">
          <a:xfrm>
            <a:off x="3400192" y="1108488"/>
            <a:ext cx="2827837" cy="58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200">
                <a:solidFill>
                  <a:srgbClr val="FFFF00"/>
                </a:solidFill>
                <a:latin typeface="Helvetica" pitchFamily="34" charset="0"/>
                <a:ea typeface="+mn-ea"/>
              </a:rPr>
              <a:t>Complex Cells</a:t>
            </a:r>
          </a:p>
        </p:txBody>
      </p:sp>
      <p:grpSp>
        <p:nvGrpSpPr>
          <p:cNvPr id="466958" name="Group 14"/>
          <p:cNvGrpSpPr>
            <a:grpSpLocks/>
          </p:cNvGrpSpPr>
          <p:nvPr/>
        </p:nvGrpSpPr>
        <p:grpSpPr bwMode="auto">
          <a:xfrm>
            <a:off x="1701800" y="2114550"/>
            <a:ext cx="6375400" cy="1600200"/>
            <a:chOff x="1072" y="1776"/>
            <a:chExt cx="4016" cy="1344"/>
          </a:xfrm>
        </p:grpSpPr>
        <p:pic>
          <p:nvPicPr>
            <p:cNvPr id="46695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 y="1776"/>
              <a:ext cx="4016"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6960" name="Text Box 16"/>
            <p:cNvSpPr txBox="1">
              <a:spLocks noChangeArrowheads="1"/>
            </p:cNvSpPr>
            <p:nvPr/>
          </p:nvSpPr>
          <p:spPr bwMode="auto">
            <a:xfrm>
              <a:off x="2630" y="2260"/>
              <a:ext cx="453" cy="4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mtClean="0">
                  <a:solidFill>
                    <a:srgbClr val="000000"/>
                  </a:solidFill>
                  <a:latin typeface="Helvetica" pitchFamily="34" charset="0"/>
                  <a:ea typeface="+mn-ea"/>
                </a:rPr>
                <a:t>90</a:t>
              </a:r>
              <a:r>
                <a:rPr lang="en-US" altLang="en-US" baseline="30000" smtClean="0">
                  <a:solidFill>
                    <a:srgbClr val="000000"/>
                  </a:solidFill>
                  <a:latin typeface="Helvetica" pitchFamily="34" charset="0"/>
                  <a:ea typeface="+mn-ea"/>
                </a:rPr>
                <a:t>o</a:t>
              </a:r>
              <a:endParaRPr lang="en-US" altLang="en-US" smtClean="0">
                <a:solidFill>
                  <a:srgbClr val="000000"/>
                </a:solidFill>
                <a:latin typeface="Helvetica" pitchFamily="34" charset="0"/>
                <a:ea typeface="+mn-ea"/>
              </a:endParaRPr>
            </a:p>
          </p:txBody>
        </p:sp>
      </p:grpSp>
      <p:pic>
        <p:nvPicPr>
          <p:cNvPr id="46696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628916"/>
            <a:ext cx="857250"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66962" name="Group 18"/>
          <p:cNvGrpSpPr>
            <a:grpSpLocks/>
          </p:cNvGrpSpPr>
          <p:nvPr/>
        </p:nvGrpSpPr>
        <p:grpSpPr bwMode="auto">
          <a:xfrm>
            <a:off x="3048000" y="2628916"/>
            <a:ext cx="3200400" cy="728663"/>
            <a:chOff x="1920" y="2208"/>
            <a:chExt cx="2016" cy="612"/>
          </a:xfrm>
        </p:grpSpPr>
        <p:pic>
          <p:nvPicPr>
            <p:cNvPr id="466963"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2208"/>
              <a:ext cx="540"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6964"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2338"/>
              <a:ext cx="240"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6965" name="Rectangle 21"/>
          <p:cNvSpPr>
            <a:spLocks noChangeArrowheads="1"/>
          </p:cNvSpPr>
          <p:nvPr/>
        </p:nvSpPr>
        <p:spPr bwMode="auto">
          <a:xfrm>
            <a:off x="7335854" y="4902999"/>
            <a:ext cx="1736191" cy="2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eaLnBrk="0" hangingPunct="0"/>
            <a:r>
              <a:rPr lang="en-US" altLang="en-US" sz="1000">
                <a:solidFill>
                  <a:srgbClr val="FFFFFF"/>
                </a:solidFill>
                <a:latin typeface="EngraversGothic BT Regular" charset="0"/>
                <a:ea typeface="+mn-ea"/>
              </a:rPr>
              <a:t>© Stephen E. Palmer, 2002</a:t>
            </a:r>
          </a:p>
        </p:txBody>
      </p:sp>
    </p:spTree>
    <p:extLst>
      <p:ext uri="{BB962C8B-B14F-4D97-AF65-F5344CB8AC3E}">
        <p14:creationId xmlns:p14="http://schemas.microsoft.com/office/powerpoint/2010/main" val="9594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69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66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4"/>
            <a:ext cx="4343400" cy="461580"/>
          </a:xfrm>
          <a:prstGeom prst="rect">
            <a:avLst/>
          </a:prstGeom>
          <a:noFill/>
        </p:spPr>
        <p:txBody>
          <a:bodyPr wrap="square" lIns="91350" tIns="45678" rIns="91350" bIns="45678" rtlCol="0">
            <a:spAutoFit/>
          </a:bodyPr>
          <a:lstStyle/>
          <a:p>
            <a:pPr fontAlgn="auto">
              <a:spcBef>
                <a:spcPts val="0"/>
              </a:spcBef>
              <a:spcAft>
                <a:spcPts val="0"/>
              </a:spcAft>
            </a:pPr>
            <a:r>
              <a:rPr lang="en-US" sz="2400" b="1" dirty="0">
                <a:solidFill>
                  <a:prstClr val="black"/>
                </a:solidFill>
                <a:latin typeface="Calibri"/>
              </a:rPr>
              <a:t>Handwritten digit classification</a:t>
            </a:r>
          </a:p>
        </p:txBody>
      </p:sp>
      <p:sp>
        <p:nvSpPr>
          <p:cNvPr id="5" name="TextBox 4"/>
          <p:cNvSpPr txBox="1"/>
          <p:nvPr/>
        </p:nvSpPr>
        <p:spPr>
          <a:xfrm>
            <a:off x="7" y="4866507"/>
            <a:ext cx="1744142" cy="276914"/>
          </a:xfrm>
          <a:prstGeom prst="rect">
            <a:avLst/>
          </a:prstGeom>
          <a:noFill/>
        </p:spPr>
        <p:txBody>
          <a:bodyPr wrap="none" lIns="91350" tIns="45678" rIns="91350" bIns="45678" rtlCol="0">
            <a:spAutoFit/>
          </a:bodyPr>
          <a:lstStyle/>
          <a:p>
            <a:pPr fontAlgn="auto">
              <a:spcAft>
                <a:spcPts val="0"/>
              </a:spcAft>
            </a:pPr>
            <a:r>
              <a:rPr lang="en-US" sz="1200" dirty="0">
                <a:solidFill>
                  <a:prstClr val="white">
                    <a:lumMod val="50000"/>
                  </a:prstClr>
                </a:solidFill>
                <a:latin typeface="Calibri"/>
              </a:rPr>
              <a:t>[Courtesy of </a:t>
            </a:r>
            <a:r>
              <a:rPr lang="en-US" sz="1200" dirty="0" err="1">
                <a:solidFill>
                  <a:prstClr val="white">
                    <a:lumMod val="50000"/>
                  </a:prstClr>
                </a:solidFill>
                <a:latin typeface="Calibri"/>
              </a:rPr>
              <a:t>Yann</a:t>
            </a:r>
            <a:r>
              <a:rPr lang="en-US" sz="1200" dirty="0">
                <a:solidFill>
                  <a:prstClr val="white">
                    <a:lumMod val="50000"/>
                  </a:prstClr>
                </a:solidFill>
                <a:latin typeface="Calibri"/>
              </a:rPr>
              <a:t> </a:t>
            </a:r>
            <a:r>
              <a:rPr lang="en-US" sz="1200" dirty="0" err="1">
                <a:solidFill>
                  <a:prstClr val="white">
                    <a:lumMod val="50000"/>
                  </a:prstClr>
                </a:solidFill>
                <a:latin typeface="Calibri"/>
              </a:rPr>
              <a:t>LeCun</a:t>
            </a:r>
            <a:r>
              <a:rPr lang="en-US" sz="1200" dirty="0">
                <a:solidFill>
                  <a:prstClr val="white">
                    <a:lumMod val="50000"/>
                  </a:prstClr>
                </a:solidFill>
                <a:latin typeface="Calibri"/>
              </a:rPr>
              <a:t>]</a:t>
            </a:r>
          </a:p>
        </p:txBody>
      </p:sp>
      <p:pic>
        <p:nvPicPr>
          <p:cNvPr id="4" name="lenet-reencoded-Dec2009.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747415"/>
            <a:ext cx="5257800" cy="3943350"/>
          </a:xfrm>
          <a:prstGeom prst="rect">
            <a:avLst/>
          </a:prstGeom>
        </p:spPr>
      </p:pic>
    </p:spTree>
    <p:extLst>
      <p:ext uri="{BB962C8B-B14F-4D97-AF65-F5344CB8AC3E}">
        <p14:creationId xmlns:p14="http://schemas.microsoft.com/office/powerpoint/2010/main" val="31110582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Shape 807"/>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AlexNet</a:t>
            </a:r>
          </a:p>
        </p:txBody>
      </p:sp>
      <p:pic>
        <p:nvPicPr>
          <p:cNvPr id="808" name="Shape 808"/>
          <p:cNvPicPr preferRelativeResize="0"/>
          <p:nvPr/>
        </p:nvPicPr>
        <p:blipFill>
          <a:blip r:embed="rId3">
            <a:alphaModFix/>
          </a:blip>
          <a:stretch>
            <a:fillRect/>
          </a:stretch>
        </p:blipFill>
        <p:spPr>
          <a:xfrm>
            <a:off x="72480" y="2067694"/>
            <a:ext cx="9036496" cy="2592288"/>
          </a:xfrm>
          <a:prstGeom prst="rect">
            <a:avLst/>
          </a:prstGeom>
          <a:noFill/>
          <a:ln>
            <a:noFill/>
          </a:ln>
        </p:spPr>
      </p:pic>
      <p:sp>
        <p:nvSpPr>
          <p:cNvPr id="809" name="Shape 809"/>
          <p:cNvSpPr txBox="1"/>
          <p:nvPr/>
        </p:nvSpPr>
        <p:spPr>
          <a:xfrm>
            <a:off x="185125" y="614200"/>
            <a:ext cx="3474900" cy="490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[Krizhevsky et al. 2012]</a:t>
            </a:r>
          </a:p>
        </p:txBody>
      </p:sp>
      <p:sp>
        <p:nvSpPr>
          <p:cNvPr id="810" name="Shape 810"/>
          <p:cNvSpPr txBox="1"/>
          <p:nvPr/>
        </p:nvSpPr>
        <p:spPr>
          <a:xfrm>
            <a:off x="2195736" y="651926"/>
            <a:ext cx="8428499" cy="105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dirty="0">
                <a:solidFill>
                  <a:srgbClr val="000000"/>
                </a:solidFill>
                <a:latin typeface="Arial"/>
                <a:cs typeface="Arial"/>
                <a:sym typeface="Arial"/>
              </a:rPr>
              <a:t>Input: </a:t>
            </a:r>
            <a:r>
              <a:rPr lang="en" sz="1800" kern="0" dirty="0" smtClean="0">
                <a:solidFill>
                  <a:srgbClr val="000000"/>
                </a:solidFill>
                <a:latin typeface="Arial"/>
                <a:cs typeface="Arial"/>
                <a:sym typeface="Arial"/>
              </a:rPr>
              <a:t>227x227x3 </a:t>
            </a:r>
            <a:r>
              <a:rPr lang="en" sz="1800" kern="0" dirty="0">
                <a:solidFill>
                  <a:srgbClr val="000000"/>
                </a:solidFill>
                <a:latin typeface="Arial"/>
                <a:cs typeface="Arial"/>
                <a:sym typeface="Arial"/>
              </a:rPr>
              <a:t>images</a:t>
            </a:r>
          </a:p>
          <a:p>
            <a:pPr fontAlgn="auto">
              <a:spcBef>
                <a:spcPts val="0"/>
              </a:spcBef>
              <a:spcAft>
                <a:spcPts val="0"/>
              </a:spcAft>
            </a:pPr>
            <a:endParaRPr sz="1800" kern="0" dirty="0">
              <a:solidFill>
                <a:srgbClr val="000000"/>
              </a:solidFill>
              <a:latin typeface="Arial"/>
              <a:cs typeface="Arial"/>
              <a:sym typeface="Arial"/>
            </a:endParaRPr>
          </a:p>
          <a:p>
            <a:pPr fontAlgn="auto">
              <a:spcBef>
                <a:spcPts val="0"/>
              </a:spcBef>
              <a:spcAft>
                <a:spcPts val="0"/>
              </a:spcAft>
            </a:pPr>
            <a:r>
              <a:rPr lang="en" sz="1800" b="1" kern="0" dirty="0">
                <a:solidFill>
                  <a:srgbClr val="000000"/>
                </a:solidFill>
                <a:latin typeface="Arial"/>
                <a:cs typeface="Arial"/>
                <a:sym typeface="Arial"/>
              </a:rPr>
              <a:t>First layer </a:t>
            </a:r>
            <a:r>
              <a:rPr lang="en" sz="1800" kern="0" dirty="0">
                <a:solidFill>
                  <a:srgbClr val="000000"/>
                </a:solidFill>
                <a:latin typeface="Arial"/>
                <a:cs typeface="Arial"/>
                <a:sym typeface="Arial"/>
              </a:rPr>
              <a:t>(CONV1): 96 </a:t>
            </a:r>
            <a:r>
              <a:rPr lang="en" sz="1800" kern="0" dirty="0" smtClean="0">
                <a:solidFill>
                  <a:srgbClr val="000000"/>
                </a:solidFill>
                <a:latin typeface="Arial"/>
                <a:cs typeface="Arial"/>
                <a:sym typeface="Arial"/>
              </a:rPr>
              <a:t>11x11</a:t>
            </a:r>
            <a:r>
              <a:rPr lang="en" altLang="zh-CN" sz="1800" kern="0" dirty="0" smtClean="0">
                <a:solidFill>
                  <a:srgbClr val="000000"/>
                </a:solidFill>
                <a:latin typeface="Arial"/>
                <a:cs typeface="Arial"/>
                <a:sym typeface="Arial"/>
              </a:rPr>
              <a:t>x3</a:t>
            </a:r>
            <a:r>
              <a:rPr lang="en" sz="1800" kern="0" dirty="0" smtClean="0">
                <a:solidFill>
                  <a:srgbClr val="000000"/>
                </a:solidFill>
                <a:latin typeface="Arial"/>
                <a:cs typeface="Arial"/>
                <a:sym typeface="Arial"/>
              </a:rPr>
              <a:t> </a:t>
            </a:r>
            <a:r>
              <a:rPr lang="en" sz="1800" kern="0" dirty="0">
                <a:solidFill>
                  <a:srgbClr val="000000"/>
                </a:solidFill>
                <a:latin typeface="Arial"/>
                <a:cs typeface="Arial"/>
                <a:sym typeface="Arial"/>
              </a:rPr>
              <a:t>filters applied at stride 4</a:t>
            </a:r>
          </a:p>
          <a:p>
            <a:pPr fontAlgn="auto">
              <a:spcBef>
                <a:spcPts val="0"/>
              </a:spcBef>
              <a:spcAft>
                <a:spcPts val="0"/>
              </a:spcAft>
            </a:pPr>
            <a:r>
              <a:rPr lang="en" sz="1800" kern="0" dirty="0">
                <a:solidFill>
                  <a:srgbClr val="000000"/>
                </a:solidFill>
                <a:latin typeface="Arial"/>
                <a:cs typeface="Arial"/>
                <a:sym typeface="Arial"/>
              </a:rPr>
              <a:t>=&gt;</a:t>
            </a:r>
          </a:p>
          <a:p>
            <a:pPr fontAlgn="auto">
              <a:spcBef>
                <a:spcPts val="0"/>
              </a:spcBef>
              <a:spcAft>
                <a:spcPts val="0"/>
              </a:spcAft>
            </a:pPr>
            <a:r>
              <a:rPr lang="en" sz="1800" kern="0" dirty="0">
                <a:solidFill>
                  <a:srgbClr val="0000FF"/>
                </a:solidFill>
                <a:latin typeface="Arial"/>
                <a:cs typeface="Arial"/>
                <a:sym typeface="Arial"/>
              </a:rPr>
              <a:t>Q: what is the output volume size? </a:t>
            </a:r>
          </a:p>
        </p:txBody>
      </p:sp>
      <p:sp>
        <p:nvSpPr>
          <p:cNvPr id="2" name="矩形 1"/>
          <p:cNvSpPr/>
          <p:nvPr/>
        </p:nvSpPr>
        <p:spPr>
          <a:xfrm>
            <a:off x="3851920" y="104003"/>
            <a:ext cx="5112568" cy="523220"/>
          </a:xfrm>
          <a:prstGeom prst="rect">
            <a:avLst/>
          </a:prstGeom>
          <a:ln>
            <a:solidFill>
              <a:srgbClr val="3333CC"/>
            </a:solidFill>
          </a:ln>
        </p:spPr>
        <p:txBody>
          <a:bodyPr wrap="square">
            <a:spAutoFit/>
          </a:bodyPr>
          <a:lstStyle/>
          <a:p>
            <a:r>
              <a:rPr lang="en-US" altLang="zh-CN" sz="1400" dirty="0">
                <a:solidFill>
                  <a:srgbClr val="555666"/>
                </a:solidFill>
                <a:latin typeface="-apple-system"/>
              </a:rPr>
              <a:t>wide = (</a:t>
            </a:r>
            <a:r>
              <a:rPr lang="en-US" altLang="zh-CN" sz="1400" dirty="0" smtClean="0">
                <a:solidFill>
                  <a:srgbClr val="555666"/>
                </a:solidFill>
                <a:latin typeface="-apple-system"/>
              </a:rPr>
              <a:t>227 </a:t>
            </a:r>
            <a:r>
              <a:rPr lang="en-US" altLang="zh-CN" sz="1400" dirty="0">
                <a:solidFill>
                  <a:srgbClr val="555666"/>
                </a:solidFill>
                <a:latin typeface="-apple-system"/>
              </a:rPr>
              <a:t>+ 2 * padding - </a:t>
            </a:r>
            <a:r>
              <a:rPr lang="en-US" altLang="zh-CN" sz="1400" dirty="0" err="1">
                <a:solidFill>
                  <a:srgbClr val="555666"/>
                </a:solidFill>
                <a:latin typeface="-apple-system"/>
              </a:rPr>
              <a:t>kernel_size</a:t>
            </a:r>
            <a:r>
              <a:rPr lang="en-US" altLang="zh-CN" sz="1400" dirty="0">
                <a:solidFill>
                  <a:srgbClr val="555666"/>
                </a:solidFill>
                <a:latin typeface="-apple-system"/>
              </a:rPr>
              <a:t>) / stride + 1 </a:t>
            </a:r>
            <a:r>
              <a:rPr lang="en-US" altLang="zh-CN" sz="1400" dirty="0"/>
              <a:t/>
            </a:r>
            <a:br>
              <a:rPr lang="en-US" altLang="zh-CN" sz="1400" dirty="0"/>
            </a:br>
            <a:r>
              <a:rPr lang="en-US" altLang="zh-CN" sz="1400" dirty="0">
                <a:solidFill>
                  <a:srgbClr val="555666"/>
                </a:solidFill>
                <a:latin typeface="-apple-system"/>
              </a:rPr>
              <a:t>height = (</a:t>
            </a:r>
            <a:r>
              <a:rPr lang="en-US" altLang="zh-CN" sz="1400" dirty="0" smtClean="0">
                <a:solidFill>
                  <a:srgbClr val="555666"/>
                </a:solidFill>
                <a:latin typeface="-apple-system"/>
              </a:rPr>
              <a:t>227 </a:t>
            </a:r>
            <a:r>
              <a:rPr lang="en-US" altLang="zh-CN" sz="1400" dirty="0">
                <a:solidFill>
                  <a:srgbClr val="555666"/>
                </a:solidFill>
                <a:latin typeface="-apple-system"/>
              </a:rPr>
              <a:t>+ 2 * padding - </a:t>
            </a:r>
            <a:r>
              <a:rPr lang="en-US" altLang="zh-CN" sz="1400" dirty="0" err="1">
                <a:solidFill>
                  <a:srgbClr val="555666"/>
                </a:solidFill>
                <a:latin typeface="-apple-system"/>
              </a:rPr>
              <a:t>kernel_size</a:t>
            </a:r>
            <a:r>
              <a:rPr lang="en-US" altLang="zh-CN" sz="1400" dirty="0">
                <a:solidFill>
                  <a:srgbClr val="555666"/>
                </a:solidFill>
                <a:latin typeface="-apple-system"/>
              </a:rPr>
              <a:t>) / stride + 1 </a:t>
            </a:r>
            <a:endParaRPr lang="zh-CN" altLang="en-US" sz="1400" dirty="0"/>
          </a:p>
        </p:txBody>
      </p:sp>
      <p:sp>
        <p:nvSpPr>
          <p:cNvPr id="3" name="矩形 2"/>
          <p:cNvSpPr/>
          <p:nvPr/>
        </p:nvSpPr>
        <p:spPr>
          <a:xfrm>
            <a:off x="5808130" y="1736121"/>
            <a:ext cx="3368230" cy="461665"/>
          </a:xfrm>
          <a:prstGeom prst="rect">
            <a:avLst/>
          </a:prstGeom>
        </p:spPr>
        <p:txBody>
          <a:bodyPr wrap="none">
            <a:spAutoFit/>
          </a:bodyPr>
          <a:lstStyle/>
          <a:p>
            <a:pPr fontAlgn="auto">
              <a:spcBef>
                <a:spcPts val="0"/>
              </a:spcBef>
              <a:spcAft>
                <a:spcPts val="0"/>
              </a:spcAft>
            </a:pPr>
            <a:r>
              <a:rPr lang="en" altLang="zh-CN" sz="2400" kern="0" dirty="0">
                <a:solidFill>
                  <a:srgbClr val="0000FF"/>
                </a:solidFill>
                <a:latin typeface="Arial"/>
                <a:cs typeface="Arial"/>
                <a:sym typeface="Arial"/>
              </a:rPr>
              <a:t>Hint: (227-11)/4+1 = 55</a:t>
            </a:r>
          </a:p>
        </p:txBody>
      </p:sp>
    </p:spTree>
    <p:extLst>
      <p:ext uri="{BB962C8B-B14F-4D97-AF65-F5344CB8AC3E}">
        <p14:creationId xmlns:p14="http://schemas.microsoft.com/office/powerpoint/2010/main" val="114931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6" name="Shape 816"/>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AlexNet</a:t>
            </a:r>
          </a:p>
        </p:txBody>
      </p:sp>
      <p:pic>
        <p:nvPicPr>
          <p:cNvPr id="817" name="Shape 817"/>
          <p:cNvPicPr preferRelativeResize="0"/>
          <p:nvPr/>
        </p:nvPicPr>
        <p:blipFill>
          <a:blip r:embed="rId3">
            <a:alphaModFix/>
          </a:blip>
          <a:stretch>
            <a:fillRect/>
          </a:stretch>
        </p:blipFill>
        <p:spPr>
          <a:xfrm>
            <a:off x="3911725" y="79300"/>
            <a:ext cx="5145048" cy="1720949"/>
          </a:xfrm>
          <a:prstGeom prst="rect">
            <a:avLst/>
          </a:prstGeom>
          <a:noFill/>
          <a:ln>
            <a:noFill/>
          </a:ln>
        </p:spPr>
      </p:pic>
      <p:sp>
        <p:nvSpPr>
          <p:cNvPr id="818" name="Shape 818"/>
          <p:cNvSpPr txBox="1"/>
          <p:nvPr/>
        </p:nvSpPr>
        <p:spPr>
          <a:xfrm>
            <a:off x="185125" y="614200"/>
            <a:ext cx="3474900" cy="490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[Krizhevsky et al. 2012]</a:t>
            </a:r>
          </a:p>
        </p:txBody>
      </p:sp>
      <p:sp>
        <p:nvSpPr>
          <p:cNvPr id="819" name="Shape 819"/>
          <p:cNvSpPr txBox="1"/>
          <p:nvPr/>
        </p:nvSpPr>
        <p:spPr>
          <a:xfrm>
            <a:off x="185125" y="1832437"/>
            <a:ext cx="8428499" cy="105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Input: 227x227x3 images</a:t>
            </a:r>
          </a:p>
          <a:p>
            <a:pPr fontAlgn="auto">
              <a:spcBef>
                <a:spcPts val="0"/>
              </a:spcBef>
              <a:spcAft>
                <a:spcPts val="0"/>
              </a:spcAft>
            </a:pPr>
            <a:endParaRPr sz="1800" kern="0">
              <a:solidFill>
                <a:srgbClr val="000000"/>
              </a:solidFill>
              <a:latin typeface="Arial"/>
              <a:cs typeface="Arial"/>
              <a:sym typeface="Arial"/>
            </a:endParaRPr>
          </a:p>
          <a:p>
            <a:pPr fontAlgn="auto">
              <a:spcBef>
                <a:spcPts val="0"/>
              </a:spcBef>
              <a:spcAft>
                <a:spcPts val="0"/>
              </a:spcAft>
            </a:pPr>
            <a:r>
              <a:rPr lang="en" sz="1800" b="1" kern="0">
                <a:solidFill>
                  <a:srgbClr val="000000"/>
                </a:solidFill>
                <a:latin typeface="Arial"/>
                <a:cs typeface="Arial"/>
                <a:sym typeface="Arial"/>
              </a:rPr>
              <a:t>First layer </a:t>
            </a:r>
            <a:r>
              <a:rPr lang="en" sz="1800" kern="0">
                <a:solidFill>
                  <a:srgbClr val="000000"/>
                </a:solidFill>
                <a:latin typeface="Arial"/>
                <a:cs typeface="Arial"/>
                <a:sym typeface="Arial"/>
              </a:rPr>
              <a:t>(CONV1): 96 11x11 filters applied at stride 4</a:t>
            </a:r>
          </a:p>
          <a:p>
            <a:pPr fontAlgn="auto">
              <a:spcBef>
                <a:spcPts val="0"/>
              </a:spcBef>
              <a:spcAft>
                <a:spcPts val="0"/>
              </a:spcAft>
            </a:pPr>
            <a:r>
              <a:rPr lang="en" sz="1800" kern="0">
                <a:solidFill>
                  <a:srgbClr val="000000"/>
                </a:solidFill>
                <a:latin typeface="Arial"/>
                <a:cs typeface="Arial"/>
                <a:sym typeface="Arial"/>
              </a:rPr>
              <a:t>=&gt;</a:t>
            </a:r>
          </a:p>
          <a:p>
            <a:pPr fontAlgn="auto">
              <a:spcBef>
                <a:spcPts val="0"/>
              </a:spcBef>
              <a:spcAft>
                <a:spcPts val="0"/>
              </a:spcAft>
            </a:pPr>
            <a:r>
              <a:rPr lang="en" sz="1800" kern="0">
                <a:solidFill>
                  <a:srgbClr val="000000"/>
                </a:solidFill>
                <a:latin typeface="Arial"/>
                <a:cs typeface="Arial"/>
                <a:sym typeface="Arial"/>
              </a:rPr>
              <a:t>Output volume </a:t>
            </a:r>
            <a:r>
              <a:rPr lang="en" sz="1800" b="1" kern="0">
                <a:solidFill>
                  <a:srgbClr val="000000"/>
                </a:solidFill>
                <a:latin typeface="Arial"/>
                <a:cs typeface="Arial"/>
                <a:sym typeface="Arial"/>
              </a:rPr>
              <a:t>[55x55x96]</a:t>
            </a:r>
          </a:p>
          <a:p>
            <a:pPr fontAlgn="auto">
              <a:spcBef>
                <a:spcPts val="0"/>
              </a:spcBef>
              <a:spcAft>
                <a:spcPts val="0"/>
              </a:spcAft>
            </a:pPr>
            <a:endParaRPr sz="1800" kern="0">
              <a:solidFill>
                <a:srgbClr val="000000"/>
              </a:solidFill>
              <a:latin typeface="Arial"/>
              <a:cs typeface="Arial"/>
              <a:sym typeface="Arial"/>
            </a:endParaRPr>
          </a:p>
          <a:p>
            <a:pPr fontAlgn="auto">
              <a:spcBef>
                <a:spcPts val="0"/>
              </a:spcBef>
              <a:spcAft>
                <a:spcPts val="0"/>
              </a:spcAft>
            </a:pPr>
            <a:r>
              <a:rPr lang="en" sz="1800" kern="0">
                <a:solidFill>
                  <a:srgbClr val="0000FF"/>
                </a:solidFill>
                <a:latin typeface="Arial"/>
                <a:cs typeface="Arial"/>
                <a:sym typeface="Arial"/>
              </a:rPr>
              <a:t>Q: What is the total number of parameters in this layer?</a:t>
            </a:r>
          </a:p>
        </p:txBody>
      </p:sp>
    </p:spTree>
    <p:extLst>
      <p:ext uri="{BB962C8B-B14F-4D97-AF65-F5344CB8AC3E}">
        <p14:creationId xmlns:p14="http://schemas.microsoft.com/office/powerpoint/2010/main" val="208452118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5" name="Shape 825"/>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AlexNet</a:t>
            </a:r>
          </a:p>
        </p:txBody>
      </p:sp>
      <p:pic>
        <p:nvPicPr>
          <p:cNvPr id="826" name="Shape 826"/>
          <p:cNvPicPr preferRelativeResize="0"/>
          <p:nvPr/>
        </p:nvPicPr>
        <p:blipFill>
          <a:blip r:embed="rId3">
            <a:alphaModFix/>
          </a:blip>
          <a:stretch>
            <a:fillRect/>
          </a:stretch>
        </p:blipFill>
        <p:spPr>
          <a:xfrm>
            <a:off x="3911725" y="79300"/>
            <a:ext cx="5145048" cy="1720949"/>
          </a:xfrm>
          <a:prstGeom prst="rect">
            <a:avLst/>
          </a:prstGeom>
          <a:noFill/>
          <a:ln>
            <a:noFill/>
          </a:ln>
        </p:spPr>
      </p:pic>
      <p:sp>
        <p:nvSpPr>
          <p:cNvPr id="827" name="Shape 827"/>
          <p:cNvSpPr txBox="1"/>
          <p:nvPr/>
        </p:nvSpPr>
        <p:spPr>
          <a:xfrm>
            <a:off x="185125" y="614200"/>
            <a:ext cx="3474900" cy="490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[Krizhevsky et al. 2012]</a:t>
            </a:r>
          </a:p>
        </p:txBody>
      </p:sp>
      <p:sp>
        <p:nvSpPr>
          <p:cNvPr id="828" name="Shape 828"/>
          <p:cNvSpPr txBox="1"/>
          <p:nvPr/>
        </p:nvSpPr>
        <p:spPr>
          <a:xfrm>
            <a:off x="185125" y="1832437"/>
            <a:ext cx="8428499" cy="105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dirty="0">
                <a:solidFill>
                  <a:srgbClr val="000000"/>
                </a:solidFill>
                <a:latin typeface="Arial"/>
                <a:cs typeface="Arial"/>
                <a:sym typeface="Arial"/>
              </a:rPr>
              <a:t>Input: 227x227x3 images</a:t>
            </a:r>
          </a:p>
          <a:p>
            <a:pPr fontAlgn="auto">
              <a:spcBef>
                <a:spcPts val="0"/>
              </a:spcBef>
              <a:spcAft>
                <a:spcPts val="0"/>
              </a:spcAft>
            </a:pPr>
            <a:endParaRPr sz="1800" kern="0" dirty="0">
              <a:solidFill>
                <a:srgbClr val="000000"/>
              </a:solidFill>
              <a:latin typeface="Arial"/>
              <a:cs typeface="Arial"/>
              <a:sym typeface="Arial"/>
            </a:endParaRPr>
          </a:p>
          <a:p>
            <a:pPr fontAlgn="auto">
              <a:spcBef>
                <a:spcPts val="0"/>
              </a:spcBef>
              <a:spcAft>
                <a:spcPts val="0"/>
              </a:spcAft>
            </a:pPr>
            <a:r>
              <a:rPr lang="en" sz="1800" b="1" kern="0" dirty="0">
                <a:solidFill>
                  <a:srgbClr val="000000"/>
                </a:solidFill>
                <a:latin typeface="Arial"/>
                <a:cs typeface="Arial"/>
                <a:sym typeface="Arial"/>
              </a:rPr>
              <a:t>First layer </a:t>
            </a:r>
            <a:r>
              <a:rPr lang="en" sz="1800" kern="0" dirty="0">
                <a:solidFill>
                  <a:srgbClr val="000000"/>
                </a:solidFill>
                <a:latin typeface="Arial"/>
                <a:cs typeface="Arial"/>
                <a:sym typeface="Arial"/>
              </a:rPr>
              <a:t>(CONV1): 96 11x11 filters applied at stride 4</a:t>
            </a:r>
          </a:p>
          <a:p>
            <a:pPr fontAlgn="auto">
              <a:spcBef>
                <a:spcPts val="0"/>
              </a:spcBef>
              <a:spcAft>
                <a:spcPts val="0"/>
              </a:spcAft>
            </a:pPr>
            <a:r>
              <a:rPr lang="en" sz="1800" kern="0" dirty="0">
                <a:solidFill>
                  <a:srgbClr val="000000"/>
                </a:solidFill>
                <a:latin typeface="Arial"/>
                <a:cs typeface="Arial"/>
                <a:sym typeface="Arial"/>
              </a:rPr>
              <a:t>=&gt;</a:t>
            </a:r>
          </a:p>
          <a:p>
            <a:pPr fontAlgn="auto">
              <a:spcBef>
                <a:spcPts val="0"/>
              </a:spcBef>
              <a:spcAft>
                <a:spcPts val="0"/>
              </a:spcAft>
            </a:pPr>
            <a:r>
              <a:rPr lang="en" sz="1800" kern="0" dirty="0">
                <a:solidFill>
                  <a:srgbClr val="000000"/>
                </a:solidFill>
                <a:latin typeface="Arial"/>
                <a:cs typeface="Arial"/>
                <a:sym typeface="Arial"/>
              </a:rPr>
              <a:t>Output volume </a:t>
            </a:r>
            <a:r>
              <a:rPr lang="en" sz="1800" b="1" kern="0" dirty="0">
                <a:solidFill>
                  <a:srgbClr val="000000"/>
                </a:solidFill>
                <a:latin typeface="Arial"/>
                <a:cs typeface="Arial"/>
                <a:sym typeface="Arial"/>
              </a:rPr>
              <a:t>[55x55x96]</a:t>
            </a:r>
          </a:p>
          <a:p>
            <a:pPr fontAlgn="auto">
              <a:spcBef>
                <a:spcPts val="0"/>
              </a:spcBef>
              <a:spcAft>
                <a:spcPts val="0"/>
              </a:spcAft>
            </a:pPr>
            <a:r>
              <a:rPr lang="en" sz="1800" kern="0" dirty="0">
                <a:solidFill>
                  <a:srgbClr val="000000"/>
                </a:solidFill>
                <a:latin typeface="Arial"/>
                <a:cs typeface="Arial"/>
                <a:sym typeface="Arial"/>
              </a:rPr>
              <a:t>Parameters: (</a:t>
            </a:r>
            <a:r>
              <a:rPr lang="en" sz="1800" kern="0" dirty="0" smtClean="0">
                <a:solidFill>
                  <a:srgbClr val="000000"/>
                </a:solidFill>
                <a:latin typeface="Arial"/>
                <a:cs typeface="Arial"/>
                <a:sym typeface="Arial"/>
              </a:rPr>
              <a:t>11*11*3+1)*</a:t>
            </a:r>
            <a:r>
              <a:rPr lang="en" sz="1800" kern="0" dirty="0">
                <a:solidFill>
                  <a:srgbClr val="000000"/>
                </a:solidFill>
                <a:latin typeface="Arial"/>
                <a:cs typeface="Arial"/>
                <a:sym typeface="Arial"/>
              </a:rPr>
              <a:t>96 = </a:t>
            </a:r>
            <a:r>
              <a:rPr lang="en" sz="1800" b="1" kern="0" dirty="0">
                <a:solidFill>
                  <a:srgbClr val="000000"/>
                </a:solidFill>
                <a:latin typeface="Arial"/>
                <a:cs typeface="Arial"/>
                <a:sym typeface="Arial"/>
              </a:rPr>
              <a:t>35K</a:t>
            </a:r>
          </a:p>
        </p:txBody>
      </p:sp>
      <p:pic>
        <p:nvPicPr>
          <p:cNvPr id="13314" name="Picture 2" descr="https://bkimg.cdn.bcebos.com/pic/3c6d55fbb2fb4316e902e8882ca4462309f7d327?x-bce-process=image/resize,m_lfit,w_268,limit_1/format,f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672" y="1635646"/>
            <a:ext cx="25527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3656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4" name="Shape 834"/>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AlexNet</a:t>
            </a:r>
          </a:p>
        </p:txBody>
      </p:sp>
      <p:pic>
        <p:nvPicPr>
          <p:cNvPr id="835" name="Shape 835"/>
          <p:cNvPicPr preferRelativeResize="0"/>
          <p:nvPr/>
        </p:nvPicPr>
        <p:blipFill>
          <a:blip r:embed="rId3">
            <a:alphaModFix/>
          </a:blip>
          <a:stretch>
            <a:fillRect/>
          </a:stretch>
        </p:blipFill>
        <p:spPr>
          <a:xfrm>
            <a:off x="3911725" y="79300"/>
            <a:ext cx="5145048" cy="1720949"/>
          </a:xfrm>
          <a:prstGeom prst="rect">
            <a:avLst/>
          </a:prstGeom>
          <a:noFill/>
          <a:ln>
            <a:noFill/>
          </a:ln>
        </p:spPr>
      </p:pic>
      <p:sp>
        <p:nvSpPr>
          <p:cNvPr id="836" name="Shape 836"/>
          <p:cNvSpPr txBox="1"/>
          <p:nvPr/>
        </p:nvSpPr>
        <p:spPr>
          <a:xfrm>
            <a:off x="185125" y="614200"/>
            <a:ext cx="3474900" cy="490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[Krizhevsky et al. 2012]</a:t>
            </a:r>
          </a:p>
        </p:txBody>
      </p:sp>
      <p:sp>
        <p:nvSpPr>
          <p:cNvPr id="837" name="Shape 837"/>
          <p:cNvSpPr txBox="1"/>
          <p:nvPr/>
        </p:nvSpPr>
        <p:spPr>
          <a:xfrm>
            <a:off x="185125" y="1832437"/>
            <a:ext cx="8428499" cy="105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dirty="0">
                <a:solidFill>
                  <a:srgbClr val="000000"/>
                </a:solidFill>
                <a:latin typeface="Arial"/>
                <a:cs typeface="Arial"/>
                <a:sym typeface="Arial"/>
              </a:rPr>
              <a:t>Input: 227x227x3 images</a:t>
            </a:r>
          </a:p>
          <a:p>
            <a:pPr fontAlgn="auto">
              <a:spcBef>
                <a:spcPts val="0"/>
              </a:spcBef>
              <a:spcAft>
                <a:spcPts val="0"/>
              </a:spcAft>
            </a:pPr>
            <a:r>
              <a:rPr lang="en" sz="1800" kern="0" dirty="0">
                <a:solidFill>
                  <a:srgbClr val="000000"/>
                </a:solidFill>
                <a:latin typeface="Arial"/>
                <a:cs typeface="Arial"/>
                <a:sym typeface="Arial"/>
              </a:rPr>
              <a:t>After CONV1: 55x55x96</a:t>
            </a:r>
          </a:p>
          <a:p>
            <a:pPr fontAlgn="auto">
              <a:spcBef>
                <a:spcPts val="0"/>
              </a:spcBef>
              <a:spcAft>
                <a:spcPts val="0"/>
              </a:spcAft>
            </a:pPr>
            <a:endParaRPr sz="1800" kern="0" dirty="0">
              <a:solidFill>
                <a:srgbClr val="000000"/>
              </a:solidFill>
              <a:latin typeface="Arial"/>
              <a:cs typeface="Arial"/>
              <a:sym typeface="Arial"/>
            </a:endParaRPr>
          </a:p>
          <a:p>
            <a:pPr fontAlgn="auto">
              <a:spcBef>
                <a:spcPts val="0"/>
              </a:spcBef>
              <a:spcAft>
                <a:spcPts val="0"/>
              </a:spcAft>
            </a:pPr>
            <a:endParaRPr sz="1800" kern="0" dirty="0">
              <a:solidFill>
                <a:srgbClr val="000000"/>
              </a:solidFill>
              <a:latin typeface="Arial"/>
              <a:cs typeface="Arial"/>
              <a:sym typeface="Arial"/>
            </a:endParaRPr>
          </a:p>
          <a:p>
            <a:pPr fontAlgn="auto">
              <a:spcBef>
                <a:spcPts val="0"/>
              </a:spcBef>
              <a:spcAft>
                <a:spcPts val="0"/>
              </a:spcAft>
              <a:buClr>
                <a:srgbClr val="000000"/>
              </a:buClr>
              <a:buSzPct val="61111"/>
              <a:buFont typeface="Arial"/>
              <a:buNone/>
            </a:pPr>
            <a:r>
              <a:rPr lang="en" sz="1800" kern="0" dirty="0">
                <a:solidFill>
                  <a:srgbClr val="0000FF"/>
                </a:solidFill>
                <a:latin typeface="Arial"/>
                <a:cs typeface="Arial"/>
                <a:sym typeface="Arial"/>
              </a:rPr>
              <a:t>Q: what is the output volume size? Hint: (55-3)/2+1 = 27</a:t>
            </a:r>
          </a:p>
        </p:txBody>
      </p:sp>
    </p:spTree>
    <p:extLst>
      <p:ext uri="{BB962C8B-B14F-4D97-AF65-F5344CB8AC3E}">
        <p14:creationId xmlns:p14="http://schemas.microsoft.com/office/powerpoint/2010/main" val="33161577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3" name="Shape 843"/>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AlexNet</a:t>
            </a:r>
          </a:p>
        </p:txBody>
      </p:sp>
      <p:pic>
        <p:nvPicPr>
          <p:cNvPr id="844" name="Shape 844"/>
          <p:cNvPicPr preferRelativeResize="0"/>
          <p:nvPr/>
        </p:nvPicPr>
        <p:blipFill>
          <a:blip r:embed="rId3">
            <a:alphaModFix/>
          </a:blip>
          <a:stretch>
            <a:fillRect/>
          </a:stretch>
        </p:blipFill>
        <p:spPr>
          <a:xfrm>
            <a:off x="3911725" y="79300"/>
            <a:ext cx="5145048" cy="1720949"/>
          </a:xfrm>
          <a:prstGeom prst="rect">
            <a:avLst/>
          </a:prstGeom>
          <a:noFill/>
          <a:ln>
            <a:noFill/>
          </a:ln>
        </p:spPr>
      </p:pic>
      <p:sp>
        <p:nvSpPr>
          <p:cNvPr id="845" name="Shape 845"/>
          <p:cNvSpPr txBox="1"/>
          <p:nvPr/>
        </p:nvSpPr>
        <p:spPr>
          <a:xfrm>
            <a:off x="185125" y="614200"/>
            <a:ext cx="3474900" cy="490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[Krizhevsky et al. 2012]</a:t>
            </a:r>
          </a:p>
        </p:txBody>
      </p:sp>
      <p:sp>
        <p:nvSpPr>
          <p:cNvPr id="846" name="Shape 846"/>
          <p:cNvSpPr txBox="1"/>
          <p:nvPr/>
        </p:nvSpPr>
        <p:spPr>
          <a:xfrm>
            <a:off x="185125" y="1832437"/>
            <a:ext cx="8428499" cy="105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Input: 227x227x3 images</a:t>
            </a:r>
          </a:p>
          <a:p>
            <a:pPr fontAlgn="auto">
              <a:spcBef>
                <a:spcPts val="0"/>
              </a:spcBef>
              <a:spcAft>
                <a:spcPts val="0"/>
              </a:spcAft>
            </a:pPr>
            <a:r>
              <a:rPr lang="en" sz="1800" kern="0">
                <a:solidFill>
                  <a:srgbClr val="000000"/>
                </a:solidFill>
                <a:latin typeface="Arial"/>
                <a:cs typeface="Arial"/>
                <a:sym typeface="Arial"/>
              </a:rPr>
              <a:t>After CONV1: 55x55x96</a:t>
            </a:r>
          </a:p>
          <a:p>
            <a:pPr fontAlgn="auto">
              <a:spcBef>
                <a:spcPts val="0"/>
              </a:spcBef>
              <a:spcAft>
                <a:spcPts val="0"/>
              </a:spcAft>
            </a:pPr>
            <a:endParaRPr sz="1800" kern="0">
              <a:solidFill>
                <a:srgbClr val="000000"/>
              </a:solidFill>
              <a:latin typeface="Arial"/>
              <a:cs typeface="Arial"/>
              <a:sym typeface="Arial"/>
            </a:endParaRPr>
          </a:p>
          <a:p>
            <a:pPr fontAlgn="auto">
              <a:spcBef>
                <a:spcPts val="0"/>
              </a:spcBef>
              <a:spcAft>
                <a:spcPts val="0"/>
              </a:spcAft>
            </a:pPr>
            <a:r>
              <a:rPr lang="en" sz="1800" b="1" kern="0">
                <a:solidFill>
                  <a:srgbClr val="000000"/>
                </a:solidFill>
                <a:latin typeface="Arial"/>
                <a:cs typeface="Arial"/>
                <a:sym typeface="Arial"/>
              </a:rPr>
              <a:t>Second layer </a:t>
            </a:r>
            <a:r>
              <a:rPr lang="en" sz="1800" kern="0">
                <a:solidFill>
                  <a:srgbClr val="000000"/>
                </a:solidFill>
                <a:latin typeface="Arial"/>
                <a:cs typeface="Arial"/>
                <a:sym typeface="Arial"/>
              </a:rPr>
              <a:t>(POOL1): 3x3 filters applied at stride 2</a:t>
            </a:r>
          </a:p>
          <a:p>
            <a:pPr fontAlgn="auto">
              <a:spcBef>
                <a:spcPts val="0"/>
              </a:spcBef>
              <a:spcAft>
                <a:spcPts val="0"/>
              </a:spcAft>
            </a:pPr>
            <a:r>
              <a:rPr lang="en" sz="1800" kern="0">
                <a:solidFill>
                  <a:srgbClr val="000000"/>
                </a:solidFill>
                <a:latin typeface="Arial"/>
                <a:cs typeface="Arial"/>
                <a:sym typeface="Arial"/>
              </a:rPr>
              <a:t>Output volume: 27x27x96</a:t>
            </a:r>
          </a:p>
          <a:p>
            <a:pPr fontAlgn="auto">
              <a:spcBef>
                <a:spcPts val="0"/>
              </a:spcBef>
              <a:spcAft>
                <a:spcPts val="0"/>
              </a:spcAft>
            </a:pPr>
            <a:endParaRPr sz="1800" kern="0">
              <a:solidFill>
                <a:srgbClr val="000000"/>
              </a:solidFill>
              <a:latin typeface="Arial"/>
              <a:cs typeface="Arial"/>
              <a:sym typeface="Arial"/>
            </a:endParaRPr>
          </a:p>
          <a:p>
            <a:pPr fontAlgn="auto">
              <a:spcBef>
                <a:spcPts val="0"/>
              </a:spcBef>
              <a:spcAft>
                <a:spcPts val="0"/>
              </a:spcAft>
            </a:pPr>
            <a:r>
              <a:rPr lang="en" sz="1800" kern="0">
                <a:solidFill>
                  <a:srgbClr val="0000FF"/>
                </a:solidFill>
                <a:latin typeface="Arial"/>
                <a:cs typeface="Arial"/>
                <a:sym typeface="Arial"/>
              </a:rPr>
              <a:t>Q: what is the number of parameters in this layer?</a:t>
            </a:r>
          </a:p>
        </p:txBody>
      </p:sp>
    </p:spTree>
    <p:extLst>
      <p:ext uri="{BB962C8B-B14F-4D97-AF65-F5344CB8AC3E}">
        <p14:creationId xmlns:p14="http://schemas.microsoft.com/office/powerpoint/2010/main" val="123374024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2" name="Shape 852"/>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AlexNet</a:t>
            </a:r>
          </a:p>
        </p:txBody>
      </p:sp>
      <p:pic>
        <p:nvPicPr>
          <p:cNvPr id="853" name="Shape 853"/>
          <p:cNvPicPr preferRelativeResize="0"/>
          <p:nvPr/>
        </p:nvPicPr>
        <p:blipFill>
          <a:blip r:embed="rId3">
            <a:alphaModFix/>
          </a:blip>
          <a:stretch>
            <a:fillRect/>
          </a:stretch>
        </p:blipFill>
        <p:spPr>
          <a:xfrm>
            <a:off x="3911725" y="79300"/>
            <a:ext cx="5145048" cy="1720949"/>
          </a:xfrm>
          <a:prstGeom prst="rect">
            <a:avLst/>
          </a:prstGeom>
          <a:noFill/>
          <a:ln>
            <a:noFill/>
          </a:ln>
        </p:spPr>
      </p:pic>
      <p:sp>
        <p:nvSpPr>
          <p:cNvPr id="854" name="Shape 854"/>
          <p:cNvSpPr txBox="1"/>
          <p:nvPr/>
        </p:nvSpPr>
        <p:spPr>
          <a:xfrm>
            <a:off x="185125" y="614200"/>
            <a:ext cx="3474900" cy="490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[Krizhevsky et al. 2012]</a:t>
            </a:r>
          </a:p>
        </p:txBody>
      </p:sp>
      <p:sp>
        <p:nvSpPr>
          <p:cNvPr id="855" name="Shape 855"/>
          <p:cNvSpPr txBox="1"/>
          <p:nvPr/>
        </p:nvSpPr>
        <p:spPr>
          <a:xfrm>
            <a:off x="185125" y="1832437"/>
            <a:ext cx="8428499" cy="105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Input: 227x227x3 images</a:t>
            </a:r>
          </a:p>
          <a:p>
            <a:pPr fontAlgn="auto">
              <a:spcBef>
                <a:spcPts val="0"/>
              </a:spcBef>
              <a:spcAft>
                <a:spcPts val="0"/>
              </a:spcAft>
            </a:pPr>
            <a:r>
              <a:rPr lang="en" sz="1800" kern="0">
                <a:solidFill>
                  <a:srgbClr val="000000"/>
                </a:solidFill>
                <a:latin typeface="Arial"/>
                <a:cs typeface="Arial"/>
                <a:sym typeface="Arial"/>
              </a:rPr>
              <a:t>After CONV1: 55x55x96</a:t>
            </a:r>
          </a:p>
          <a:p>
            <a:pPr fontAlgn="auto">
              <a:spcBef>
                <a:spcPts val="0"/>
              </a:spcBef>
              <a:spcAft>
                <a:spcPts val="0"/>
              </a:spcAft>
            </a:pPr>
            <a:endParaRPr sz="1800" kern="0">
              <a:solidFill>
                <a:srgbClr val="000000"/>
              </a:solidFill>
              <a:latin typeface="Arial"/>
              <a:cs typeface="Arial"/>
              <a:sym typeface="Arial"/>
            </a:endParaRPr>
          </a:p>
          <a:p>
            <a:pPr fontAlgn="auto">
              <a:spcBef>
                <a:spcPts val="0"/>
              </a:spcBef>
              <a:spcAft>
                <a:spcPts val="0"/>
              </a:spcAft>
            </a:pPr>
            <a:r>
              <a:rPr lang="en" sz="1800" b="1" kern="0">
                <a:solidFill>
                  <a:srgbClr val="000000"/>
                </a:solidFill>
                <a:latin typeface="Arial"/>
                <a:cs typeface="Arial"/>
                <a:sym typeface="Arial"/>
              </a:rPr>
              <a:t>Second layer </a:t>
            </a:r>
            <a:r>
              <a:rPr lang="en" sz="1800" kern="0">
                <a:solidFill>
                  <a:srgbClr val="000000"/>
                </a:solidFill>
                <a:latin typeface="Arial"/>
                <a:cs typeface="Arial"/>
                <a:sym typeface="Arial"/>
              </a:rPr>
              <a:t>(POOL1): 3x3 filters applied at stride 2</a:t>
            </a:r>
          </a:p>
          <a:p>
            <a:pPr fontAlgn="auto">
              <a:spcBef>
                <a:spcPts val="0"/>
              </a:spcBef>
              <a:spcAft>
                <a:spcPts val="0"/>
              </a:spcAft>
            </a:pPr>
            <a:r>
              <a:rPr lang="en" sz="1800" kern="0">
                <a:solidFill>
                  <a:srgbClr val="000000"/>
                </a:solidFill>
                <a:latin typeface="Arial"/>
                <a:cs typeface="Arial"/>
                <a:sym typeface="Arial"/>
              </a:rPr>
              <a:t>Output volume: 27x27x96</a:t>
            </a:r>
          </a:p>
          <a:p>
            <a:pPr fontAlgn="auto">
              <a:spcBef>
                <a:spcPts val="0"/>
              </a:spcBef>
              <a:spcAft>
                <a:spcPts val="0"/>
              </a:spcAft>
            </a:pPr>
            <a:r>
              <a:rPr lang="en" sz="1800" kern="0">
                <a:solidFill>
                  <a:srgbClr val="000000"/>
                </a:solidFill>
                <a:latin typeface="Arial"/>
                <a:cs typeface="Arial"/>
                <a:sym typeface="Arial"/>
              </a:rPr>
              <a:t>Parameters: 0!</a:t>
            </a:r>
          </a:p>
        </p:txBody>
      </p:sp>
    </p:spTree>
    <p:extLst>
      <p:ext uri="{BB962C8B-B14F-4D97-AF65-F5344CB8AC3E}">
        <p14:creationId xmlns:p14="http://schemas.microsoft.com/office/powerpoint/2010/main" val="379494044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1" name="Shape 861"/>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AlexNet</a:t>
            </a:r>
          </a:p>
        </p:txBody>
      </p:sp>
      <p:pic>
        <p:nvPicPr>
          <p:cNvPr id="862" name="Shape 862"/>
          <p:cNvPicPr preferRelativeResize="0"/>
          <p:nvPr/>
        </p:nvPicPr>
        <p:blipFill>
          <a:blip r:embed="rId3">
            <a:alphaModFix/>
          </a:blip>
          <a:stretch>
            <a:fillRect/>
          </a:stretch>
        </p:blipFill>
        <p:spPr>
          <a:xfrm>
            <a:off x="3911725" y="79300"/>
            <a:ext cx="5145048" cy="1720949"/>
          </a:xfrm>
          <a:prstGeom prst="rect">
            <a:avLst/>
          </a:prstGeom>
          <a:noFill/>
          <a:ln>
            <a:noFill/>
          </a:ln>
        </p:spPr>
      </p:pic>
      <p:sp>
        <p:nvSpPr>
          <p:cNvPr id="863" name="Shape 863"/>
          <p:cNvSpPr txBox="1"/>
          <p:nvPr/>
        </p:nvSpPr>
        <p:spPr>
          <a:xfrm>
            <a:off x="185125" y="614200"/>
            <a:ext cx="3474900" cy="490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[Krizhevsky et al. 2012]</a:t>
            </a:r>
          </a:p>
        </p:txBody>
      </p:sp>
      <p:sp>
        <p:nvSpPr>
          <p:cNvPr id="864" name="Shape 864"/>
          <p:cNvSpPr txBox="1"/>
          <p:nvPr/>
        </p:nvSpPr>
        <p:spPr>
          <a:xfrm>
            <a:off x="185125" y="1832437"/>
            <a:ext cx="8428499" cy="105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Input: 227x227x3 images</a:t>
            </a:r>
          </a:p>
          <a:p>
            <a:pPr fontAlgn="auto">
              <a:spcBef>
                <a:spcPts val="0"/>
              </a:spcBef>
              <a:spcAft>
                <a:spcPts val="0"/>
              </a:spcAft>
            </a:pPr>
            <a:r>
              <a:rPr lang="en" sz="1800" kern="0">
                <a:solidFill>
                  <a:srgbClr val="000000"/>
                </a:solidFill>
                <a:latin typeface="Arial"/>
                <a:cs typeface="Arial"/>
                <a:sym typeface="Arial"/>
              </a:rPr>
              <a:t>After CONV1: 55x55x96</a:t>
            </a:r>
          </a:p>
          <a:p>
            <a:pPr fontAlgn="auto">
              <a:spcBef>
                <a:spcPts val="0"/>
              </a:spcBef>
              <a:spcAft>
                <a:spcPts val="0"/>
              </a:spcAft>
            </a:pPr>
            <a:r>
              <a:rPr lang="en" sz="1800" kern="0">
                <a:solidFill>
                  <a:srgbClr val="000000"/>
                </a:solidFill>
                <a:latin typeface="Arial"/>
                <a:cs typeface="Arial"/>
                <a:sym typeface="Arial"/>
              </a:rPr>
              <a:t>After POOL1: 27x27x96</a:t>
            </a:r>
          </a:p>
          <a:p>
            <a:pPr fontAlgn="auto">
              <a:spcBef>
                <a:spcPts val="0"/>
              </a:spcBef>
              <a:spcAft>
                <a:spcPts val="0"/>
              </a:spcAft>
            </a:pPr>
            <a:r>
              <a:rPr lang="en" sz="1800" kern="0">
                <a:solidFill>
                  <a:srgbClr val="000000"/>
                </a:solidFill>
                <a:latin typeface="Arial"/>
                <a:cs typeface="Arial"/>
                <a:sym typeface="Arial"/>
              </a:rPr>
              <a:t>...</a:t>
            </a:r>
          </a:p>
        </p:txBody>
      </p:sp>
    </p:spTree>
    <p:extLst>
      <p:ext uri="{BB962C8B-B14F-4D97-AF65-F5344CB8AC3E}">
        <p14:creationId xmlns:p14="http://schemas.microsoft.com/office/powerpoint/2010/main" val="413879299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Shape 870"/>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AlexNet</a:t>
            </a:r>
          </a:p>
        </p:txBody>
      </p:sp>
      <p:pic>
        <p:nvPicPr>
          <p:cNvPr id="871" name="Shape 871"/>
          <p:cNvPicPr preferRelativeResize="0"/>
          <p:nvPr/>
        </p:nvPicPr>
        <p:blipFill>
          <a:blip r:embed="rId3">
            <a:alphaModFix/>
          </a:blip>
          <a:stretch>
            <a:fillRect/>
          </a:stretch>
        </p:blipFill>
        <p:spPr>
          <a:xfrm>
            <a:off x="3911725" y="79300"/>
            <a:ext cx="5145048" cy="1720949"/>
          </a:xfrm>
          <a:prstGeom prst="rect">
            <a:avLst/>
          </a:prstGeom>
          <a:noFill/>
          <a:ln>
            <a:noFill/>
          </a:ln>
        </p:spPr>
      </p:pic>
      <p:sp>
        <p:nvSpPr>
          <p:cNvPr id="872" name="Shape 872"/>
          <p:cNvSpPr txBox="1"/>
          <p:nvPr/>
        </p:nvSpPr>
        <p:spPr>
          <a:xfrm>
            <a:off x="185125" y="614200"/>
            <a:ext cx="3474900" cy="490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[Krizhevsky et al. 2012]</a:t>
            </a:r>
          </a:p>
        </p:txBody>
      </p:sp>
      <p:sp>
        <p:nvSpPr>
          <p:cNvPr id="873" name="Shape 873"/>
          <p:cNvSpPr txBox="1"/>
          <p:nvPr/>
        </p:nvSpPr>
        <p:spPr>
          <a:xfrm>
            <a:off x="93200" y="1241574"/>
            <a:ext cx="8428499" cy="105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000000"/>
                </a:solidFill>
                <a:latin typeface="Arial"/>
                <a:cs typeface="Arial"/>
                <a:sym typeface="Arial"/>
              </a:rPr>
              <a:t>Full (simplified) AlexNet architecture:</a:t>
            </a:r>
          </a:p>
          <a:p>
            <a:pPr fontAlgn="auto">
              <a:spcBef>
                <a:spcPts val="0"/>
              </a:spcBef>
              <a:spcAft>
                <a:spcPts val="0"/>
              </a:spcAft>
            </a:pPr>
            <a:r>
              <a:rPr lang="en" sz="1400" kern="0">
                <a:solidFill>
                  <a:srgbClr val="000000"/>
                </a:solidFill>
                <a:latin typeface="Arial"/>
                <a:cs typeface="Arial"/>
                <a:sym typeface="Arial"/>
              </a:rPr>
              <a:t>[227x227x3] INPUT</a:t>
            </a:r>
          </a:p>
          <a:p>
            <a:pPr fontAlgn="auto">
              <a:spcBef>
                <a:spcPts val="0"/>
              </a:spcBef>
              <a:spcAft>
                <a:spcPts val="0"/>
              </a:spcAft>
            </a:pPr>
            <a:r>
              <a:rPr lang="en" sz="1400" kern="0">
                <a:solidFill>
                  <a:srgbClr val="000000"/>
                </a:solidFill>
                <a:latin typeface="Arial"/>
                <a:cs typeface="Arial"/>
                <a:sym typeface="Arial"/>
              </a:rPr>
              <a:t>[55x55x96] </a:t>
            </a:r>
            <a:r>
              <a:rPr lang="en" sz="1400" kern="0">
                <a:solidFill>
                  <a:srgbClr val="FF0000"/>
                </a:solidFill>
                <a:latin typeface="Arial"/>
                <a:cs typeface="Arial"/>
                <a:sym typeface="Arial"/>
              </a:rPr>
              <a:t>CONV1</a:t>
            </a:r>
            <a:r>
              <a:rPr lang="en" sz="1400" kern="0">
                <a:solidFill>
                  <a:srgbClr val="000000"/>
                </a:solidFill>
                <a:latin typeface="Arial"/>
                <a:cs typeface="Arial"/>
                <a:sym typeface="Arial"/>
              </a:rPr>
              <a:t>: 96 11x11 filters at stride 4, pad 0</a:t>
            </a:r>
          </a:p>
          <a:p>
            <a:pPr fontAlgn="auto">
              <a:spcBef>
                <a:spcPts val="0"/>
              </a:spcBef>
              <a:spcAft>
                <a:spcPts val="0"/>
              </a:spcAft>
            </a:pPr>
            <a:r>
              <a:rPr lang="en" sz="1400" kern="0">
                <a:solidFill>
                  <a:srgbClr val="000000"/>
                </a:solidFill>
                <a:latin typeface="Arial"/>
                <a:cs typeface="Arial"/>
                <a:sym typeface="Arial"/>
              </a:rPr>
              <a:t>[27x27x96] </a:t>
            </a:r>
            <a:r>
              <a:rPr lang="en" sz="1400" kern="0">
                <a:solidFill>
                  <a:srgbClr val="0000FF"/>
                </a:solidFill>
                <a:latin typeface="Arial"/>
                <a:cs typeface="Arial"/>
                <a:sym typeface="Arial"/>
              </a:rPr>
              <a:t>MAX POOL1</a:t>
            </a:r>
            <a:r>
              <a:rPr lang="en" sz="1400" kern="0">
                <a:solidFill>
                  <a:srgbClr val="000000"/>
                </a:solidFill>
                <a:latin typeface="Arial"/>
                <a:cs typeface="Arial"/>
                <a:sym typeface="Arial"/>
              </a:rPr>
              <a:t>: 3x3 filters at stride 2</a:t>
            </a:r>
          </a:p>
          <a:p>
            <a:pPr fontAlgn="auto">
              <a:spcBef>
                <a:spcPts val="0"/>
              </a:spcBef>
              <a:spcAft>
                <a:spcPts val="0"/>
              </a:spcAft>
            </a:pPr>
            <a:r>
              <a:rPr lang="en" sz="1400" kern="0">
                <a:solidFill>
                  <a:srgbClr val="000000"/>
                </a:solidFill>
                <a:latin typeface="Arial"/>
                <a:cs typeface="Arial"/>
                <a:sym typeface="Arial"/>
              </a:rPr>
              <a:t>[27x27x96] </a:t>
            </a:r>
            <a:r>
              <a:rPr lang="en" sz="1400" kern="0">
                <a:solidFill>
                  <a:srgbClr val="38761D"/>
                </a:solidFill>
                <a:latin typeface="Arial"/>
                <a:cs typeface="Arial"/>
                <a:sym typeface="Arial"/>
              </a:rPr>
              <a:t>NORM1:</a:t>
            </a:r>
            <a:r>
              <a:rPr lang="en" sz="1400" kern="0">
                <a:solidFill>
                  <a:srgbClr val="000000"/>
                </a:solidFill>
                <a:latin typeface="Arial"/>
                <a:cs typeface="Arial"/>
                <a:sym typeface="Arial"/>
              </a:rPr>
              <a:t> Normalization layer</a:t>
            </a:r>
          </a:p>
          <a:p>
            <a:pPr fontAlgn="auto">
              <a:spcBef>
                <a:spcPts val="0"/>
              </a:spcBef>
              <a:spcAft>
                <a:spcPts val="0"/>
              </a:spcAft>
            </a:pPr>
            <a:r>
              <a:rPr lang="en" sz="1400" kern="0">
                <a:solidFill>
                  <a:srgbClr val="000000"/>
                </a:solidFill>
                <a:latin typeface="Arial"/>
                <a:cs typeface="Arial"/>
                <a:sym typeface="Arial"/>
              </a:rPr>
              <a:t>[27x27x256] </a:t>
            </a:r>
            <a:r>
              <a:rPr lang="en" sz="1400" kern="0">
                <a:solidFill>
                  <a:srgbClr val="FF0000"/>
                </a:solidFill>
                <a:latin typeface="Arial"/>
                <a:cs typeface="Arial"/>
                <a:sym typeface="Arial"/>
              </a:rPr>
              <a:t>CONV2</a:t>
            </a:r>
            <a:r>
              <a:rPr lang="en" sz="1400" kern="0">
                <a:solidFill>
                  <a:srgbClr val="000000"/>
                </a:solidFill>
                <a:latin typeface="Arial"/>
                <a:cs typeface="Arial"/>
                <a:sym typeface="Arial"/>
              </a:rPr>
              <a:t>: 256 5x5 filters at stride 1, pad 2</a:t>
            </a:r>
          </a:p>
          <a:p>
            <a:pPr fontAlgn="auto">
              <a:spcBef>
                <a:spcPts val="0"/>
              </a:spcBef>
              <a:spcAft>
                <a:spcPts val="0"/>
              </a:spcAft>
            </a:pPr>
            <a:r>
              <a:rPr lang="en" sz="1400" kern="0">
                <a:solidFill>
                  <a:srgbClr val="000000"/>
                </a:solidFill>
                <a:latin typeface="Arial"/>
                <a:cs typeface="Arial"/>
                <a:sym typeface="Arial"/>
              </a:rPr>
              <a:t>[13x13x256] </a:t>
            </a:r>
            <a:r>
              <a:rPr lang="en" sz="1400" kern="0">
                <a:solidFill>
                  <a:srgbClr val="0000FF"/>
                </a:solidFill>
                <a:latin typeface="Arial"/>
                <a:cs typeface="Arial"/>
                <a:sym typeface="Arial"/>
              </a:rPr>
              <a:t>MAX POOL2:</a:t>
            </a:r>
            <a:r>
              <a:rPr lang="en" sz="1400" kern="0">
                <a:solidFill>
                  <a:srgbClr val="000000"/>
                </a:solidFill>
                <a:latin typeface="Arial"/>
                <a:cs typeface="Arial"/>
                <a:sym typeface="Arial"/>
              </a:rPr>
              <a:t> 3x3 filters at stride 2</a:t>
            </a:r>
          </a:p>
          <a:p>
            <a:pPr fontAlgn="auto">
              <a:spcBef>
                <a:spcPts val="0"/>
              </a:spcBef>
              <a:spcAft>
                <a:spcPts val="0"/>
              </a:spcAft>
            </a:pPr>
            <a:r>
              <a:rPr lang="en" sz="1400" kern="0">
                <a:solidFill>
                  <a:srgbClr val="000000"/>
                </a:solidFill>
                <a:latin typeface="Arial"/>
                <a:cs typeface="Arial"/>
                <a:sym typeface="Arial"/>
              </a:rPr>
              <a:t>[13x13x256] </a:t>
            </a:r>
            <a:r>
              <a:rPr lang="en" sz="1400" kern="0">
                <a:solidFill>
                  <a:srgbClr val="38761D"/>
                </a:solidFill>
                <a:latin typeface="Arial"/>
                <a:cs typeface="Arial"/>
                <a:sym typeface="Arial"/>
              </a:rPr>
              <a:t>NORM2: </a:t>
            </a:r>
            <a:r>
              <a:rPr lang="en" sz="1400" kern="0">
                <a:solidFill>
                  <a:srgbClr val="000000"/>
                </a:solidFill>
                <a:latin typeface="Arial"/>
                <a:cs typeface="Arial"/>
                <a:sym typeface="Arial"/>
              </a:rPr>
              <a:t>Normalization layer</a:t>
            </a:r>
          </a:p>
          <a:p>
            <a:pPr fontAlgn="auto">
              <a:spcBef>
                <a:spcPts val="0"/>
              </a:spcBef>
              <a:spcAft>
                <a:spcPts val="0"/>
              </a:spcAft>
            </a:pPr>
            <a:r>
              <a:rPr lang="en" sz="1400" kern="0">
                <a:solidFill>
                  <a:srgbClr val="000000"/>
                </a:solidFill>
                <a:latin typeface="Arial"/>
                <a:cs typeface="Arial"/>
                <a:sym typeface="Arial"/>
              </a:rPr>
              <a:t>[13x13x384] </a:t>
            </a:r>
            <a:r>
              <a:rPr lang="en" sz="1400" kern="0">
                <a:solidFill>
                  <a:srgbClr val="FF0000"/>
                </a:solidFill>
                <a:latin typeface="Arial"/>
                <a:cs typeface="Arial"/>
                <a:sym typeface="Arial"/>
              </a:rPr>
              <a:t>CONV3</a:t>
            </a:r>
            <a:r>
              <a:rPr lang="en" sz="1400" kern="0">
                <a:solidFill>
                  <a:srgbClr val="000000"/>
                </a:solidFill>
                <a:latin typeface="Arial"/>
                <a:cs typeface="Arial"/>
                <a:sym typeface="Arial"/>
              </a:rPr>
              <a:t>: 384 3x3 filters at stride 1, pad 1</a:t>
            </a:r>
          </a:p>
          <a:p>
            <a:pPr fontAlgn="auto">
              <a:spcBef>
                <a:spcPts val="0"/>
              </a:spcBef>
              <a:spcAft>
                <a:spcPts val="0"/>
              </a:spcAft>
            </a:pPr>
            <a:r>
              <a:rPr lang="en" sz="1400" kern="0">
                <a:solidFill>
                  <a:srgbClr val="000000"/>
                </a:solidFill>
                <a:latin typeface="Arial"/>
                <a:cs typeface="Arial"/>
                <a:sym typeface="Arial"/>
              </a:rPr>
              <a:t>[13x13x384] </a:t>
            </a:r>
            <a:r>
              <a:rPr lang="en" sz="1400" kern="0">
                <a:solidFill>
                  <a:srgbClr val="FF0000"/>
                </a:solidFill>
                <a:latin typeface="Arial"/>
                <a:cs typeface="Arial"/>
                <a:sym typeface="Arial"/>
              </a:rPr>
              <a:t>CONV4</a:t>
            </a:r>
            <a:r>
              <a:rPr lang="en" sz="1400" kern="0">
                <a:solidFill>
                  <a:srgbClr val="000000"/>
                </a:solidFill>
                <a:latin typeface="Arial"/>
                <a:cs typeface="Arial"/>
                <a:sym typeface="Arial"/>
              </a:rPr>
              <a:t>: 384 3x3 filters at stride 1, pad 1</a:t>
            </a:r>
          </a:p>
          <a:p>
            <a:pPr fontAlgn="auto">
              <a:spcBef>
                <a:spcPts val="0"/>
              </a:spcBef>
              <a:spcAft>
                <a:spcPts val="0"/>
              </a:spcAft>
            </a:pPr>
            <a:r>
              <a:rPr lang="en" sz="1400" kern="0">
                <a:solidFill>
                  <a:srgbClr val="000000"/>
                </a:solidFill>
                <a:latin typeface="Arial"/>
                <a:cs typeface="Arial"/>
                <a:sym typeface="Arial"/>
              </a:rPr>
              <a:t>[13x13x256] </a:t>
            </a:r>
            <a:r>
              <a:rPr lang="en" sz="1400" kern="0">
                <a:solidFill>
                  <a:srgbClr val="FF0000"/>
                </a:solidFill>
                <a:latin typeface="Arial"/>
                <a:cs typeface="Arial"/>
                <a:sym typeface="Arial"/>
              </a:rPr>
              <a:t>CONV5</a:t>
            </a:r>
            <a:r>
              <a:rPr lang="en" sz="1400" kern="0">
                <a:solidFill>
                  <a:srgbClr val="000000"/>
                </a:solidFill>
                <a:latin typeface="Arial"/>
                <a:cs typeface="Arial"/>
                <a:sym typeface="Arial"/>
              </a:rPr>
              <a:t>: 256 3x3 filters at stride 1, pad 1</a:t>
            </a:r>
          </a:p>
          <a:p>
            <a:pPr fontAlgn="auto">
              <a:spcBef>
                <a:spcPts val="0"/>
              </a:spcBef>
              <a:spcAft>
                <a:spcPts val="0"/>
              </a:spcAft>
            </a:pPr>
            <a:r>
              <a:rPr lang="en" sz="1400" kern="0">
                <a:solidFill>
                  <a:srgbClr val="000000"/>
                </a:solidFill>
                <a:latin typeface="Arial"/>
                <a:cs typeface="Arial"/>
                <a:sym typeface="Arial"/>
              </a:rPr>
              <a:t>[6x6x256] </a:t>
            </a:r>
            <a:r>
              <a:rPr lang="en" sz="1400" kern="0">
                <a:solidFill>
                  <a:srgbClr val="0000FF"/>
                </a:solidFill>
                <a:latin typeface="Arial"/>
                <a:cs typeface="Arial"/>
                <a:sym typeface="Arial"/>
              </a:rPr>
              <a:t>MAX POOL3</a:t>
            </a:r>
            <a:r>
              <a:rPr lang="en" sz="1400" kern="0">
                <a:solidFill>
                  <a:srgbClr val="000000"/>
                </a:solidFill>
                <a:latin typeface="Arial"/>
                <a:cs typeface="Arial"/>
                <a:sym typeface="Arial"/>
              </a:rPr>
              <a:t>: 3x3 filters at stride 2</a:t>
            </a:r>
          </a:p>
          <a:p>
            <a:pPr fontAlgn="auto">
              <a:spcBef>
                <a:spcPts val="0"/>
              </a:spcBef>
              <a:spcAft>
                <a:spcPts val="0"/>
              </a:spcAft>
            </a:pPr>
            <a:r>
              <a:rPr lang="en" sz="1400" kern="0">
                <a:solidFill>
                  <a:srgbClr val="000000"/>
                </a:solidFill>
                <a:latin typeface="Arial"/>
                <a:cs typeface="Arial"/>
                <a:sym typeface="Arial"/>
              </a:rPr>
              <a:t>[4096] </a:t>
            </a:r>
            <a:r>
              <a:rPr lang="en" sz="1400" kern="0">
                <a:solidFill>
                  <a:srgbClr val="E69138"/>
                </a:solidFill>
                <a:latin typeface="Arial"/>
                <a:cs typeface="Arial"/>
                <a:sym typeface="Arial"/>
              </a:rPr>
              <a:t>FC6:</a:t>
            </a:r>
            <a:r>
              <a:rPr lang="en" sz="1400" kern="0">
                <a:solidFill>
                  <a:srgbClr val="000000"/>
                </a:solidFill>
                <a:latin typeface="Arial"/>
                <a:cs typeface="Arial"/>
                <a:sym typeface="Arial"/>
              </a:rPr>
              <a:t> 4096 neurons</a:t>
            </a:r>
          </a:p>
          <a:p>
            <a:pPr fontAlgn="auto">
              <a:spcBef>
                <a:spcPts val="0"/>
              </a:spcBef>
              <a:spcAft>
                <a:spcPts val="0"/>
              </a:spcAft>
            </a:pPr>
            <a:r>
              <a:rPr lang="en" sz="1400" kern="0">
                <a:solidFill>
                  <a:srgbClr val="000000"/>
                </a:solidFill>
                <a:latin typeface="Arial"/>
                <a:cs typeface="Arial"/>
                <a:sym typeface="Arial"/>
              </a:rPr>
              <a:t>[4096] </a:t>
            </a:r>
            <a:r>
              <a:rPr lang="en" sz="1400" kern="0">
                <a:solidFill>
                  <a:srgbClr val="E69138"/>
                </a:solidFill>
                <a:latin typeface="Arial"/>
                <a:cs typeface="Arial"/>
                <a:sym typeface="Arial"/>
              </a:rPr>
              <a:t>FC7: </a:t>
            </a:r>
            <a:r>
              <a:rPr lang="en" sz="1400" kern="0">
                <a:solidFill>
                  <a:srgbClr val="000000"/>
                </a:solidFill>
                <a:latin typeface="Arial"/>
                <a:cs typeface="Arial"/>
                <a:sym typeface="Arial"/>
              </a:rPr>
              <a:t>4096 neurons</a:t>
            </a:r>
          </a:p>
          <a:p>
            <a:pPr fontAlgn="auto">
              <a:spcBef>
                <a:spcPts val="0"/>
              </a:spcBef>
              <a:spcAft>
                <a:spcPts val="0"/>
              </a:spcAft>
            </a:pPr>
            <a:r>
              <a:rPr lang="en" sz="1400" kern="0">
                <a:solidFill>
                  <a:srgbClr val="000000"/>
                </a:solidFill>
                <a:latin typeface="Arial"/>
                <a:cs typeface="Arial"/>
                <a:sym typeface="Arial"/>
              </a:rPr>
              <a:t>[1000] </a:t>
            </a:r>
            <a:r>
              <a:rPr lang="en" sz="1400" kern="0">
                <a:solidFill>
                  <a:srgbClr val="E69138"/>
                </a:solidFill>
                <a:latin typeface="Arial"/>
                <a:cs typeface="Arial"/>
                <a:sym typeface="Arial"/>
              </a:rPr>
              <a:t>FC8: </a:t>
            </a:r>
            <a:r>
              <a:rPr lang="en" sz="1400" kern="0">
                <a:solidFill>
                  <a:srgbClr val="000000"/>
                </a:solidFill>
                <a:latin typeface="Arial"/>
                <a:cs typeface="Arial"/>
                <a:sym typeface="Arial"/>
              </a:rPr>
              <a:t>1000 neurons (class scores)</a:t>
            </a: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buClr>
                <a:srgbClr val="000000"/>
              </a:buClr>
              <a:buFont typeface="Arial"/>
              <a:buNone/>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p:txBody>
      </p:sp>
    </p:spTree>
    <p:extLst>
      <p:ext uri="{BB962C8B-B14F-4D97-AF65-F5344CB8AC3E}">
        <p14:creationId xmlns:p14="http://schemas.microsoft.com/office/powerpoint/2010/main" val="189683372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9" name="Shape 879"/>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AlexNet</a:t>
            </a:r>
          </a:p>
        </p:txBody>
      </p:sp>
      <p:pic>
        <p:nvPicPr>
          <p:cNvPr id="880" name="Shape 880"/>
          <p:cNvPicPr preferRelativeResize="0"/>
          <p:nvPr/>
        </p:nvPicPr>
        <p:blipFill>
          <a:blip r:embed="rId3">
            <a:alphaModFix/>
          </a:blip>
          <a:stretch>
            <a:fillRect/>
          </a:stretch>
        </p:blipFill>
        <p:spPr>
          <a:xfrm>
            <a:off x="3911725" y="79300"/>
            <a:ext cx="5145048" cy="1720949"/>
          </a:xfrm>
          <a:prstGeom prst="rect">
            <a:avLst/>
          </a:prstGeom>
          <a:noFill/>
          <a:ln>
            <a:noFill/>
          </a:ln>
        </p:spPr>
      </p:pic>
      <p:sp>
        <p:nvSpPr>
          <p:cNvPr id="881" name="Shape 881"/>
          <p:cNvSpPr txBox="1"/>
          <p:nvPr/>
        </p:nvSpPr>
        <p:spPr>
          <a:xfrm>
            <a:off x="185125" y="614200"/>
            <a:ext cx="3474900" cy="490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[Krizhevsky et al. 2012]</a:t>
            </a:r>
          </a:p>
        </p:txBody>
      </p:sp>
      <p:sp>
        <p:nvSpPr>
          <p:cNvPr id="882" name="Shape 882"/>
          <p:cNvSpPr txBox="1"/>
          <p:nvPr/>
        </p:nvSpPr>
        <p:spPr>
          <a:xfrm>
            <a:off x="93200" y="1241574"/>
            <a:ext cx="8428499" cy="105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000000"/>
                </a:solidFill>
                <a:latin typeface="Arial"/>
                <a:cs typeface="Arial"/>
                <a:sym typeface="Arial"/>
              </a:rPr>
              <a:t>Full (simplified) AlexNet architecture:</a:t>
            </a:r>
          </a:p>
          <a:p>
            <a:pPr fontAlgn="auto">
              <a:spcBef>
                <a:spcPts val="0"/>
              </a:spcBef>
              <a:spcAft>
                <a:spcPts val="0"/>
              </a:spcAft>
            </a:pPr>
            <a:r>
              <a:rPr lang="en" sz="1400" kern="0">
                <a:solidFill>
                  <a:srgbClr val="000000"/>
                </a:solidFill>
                <a:latin typeface="Arial"/>
                <a:cs typeface="Arial"/>
                <a:sym typeface="Arial"/>
              </a:rPr>
              <a:t>[227x227x3] INPUT</a:t>
            </a:r>
          </a:p>
          <a:p>
            <a:pPr fontAlgn="auto">
              <a:spcBef>
                <a:spcPts val="0"/>
              </a:spcBef>
              <a:spcAft>
                <a:spcPts val="0"/>
              </a:spcAft>
            </a:pPr>
            <a:r>
              <a:rPr lang="en" sz="1400" kern="0">
                <a:solidFill>
                  <a:srgbClr val="000000"/>
                </a:solidFill>
                <a:latin typeface="Arial"/>
                <a:cs typeface="Arial"/>
                <a:sym typeface="Arial"/>
              </a:rPr>
              <a:t>[55x55x96] </a:t>
            </a:r>
            <a:r>
              <a:rPr lang="en" sz="1400" kern="0">
                <a:solidFill>
                  <a:srgbClr val="FF0000"/>
                </a:solidFill>
                <a:latin typeface="Arial"/>
                <a:cs typeface="Arial"/>
                <a:sym typeface="Arial"/>
              </a:rPr>
              <a:t>CONV1</a:t>
            </a:r>
            <a:r>
              <a:rPr lang="en" sz="1400" kern="0">
                <a:solidFill>
                  <a:srgbClr val="000000"/>
                </a:solidFill>
                <a:latin typeface="Arial"/>
                <a:cs typeface="Arial"/>
                <a:sym typeface="Arial"/>
              </a:rPr>
              <a:t>: 96 11x11 filters at stride 4, pad 0</a:t>
            </a:r>
          </a:p>
          <a:p>
            <a:pPr fontAlgn="auto">
              <a:spcBef>
                <a:spcPts val="0"/>
              </a:spcBef>
              <a:spcAft>
                <a:spcPts val="0"/>
              </a:spcAft>
            </a:pPr>
            <a:r>
              <a:rPr lang="en" sz="1400" kern="0">
                <a:solidFill>
                  <a:srgbClr val="000000"/>
                </a:solidFill>
                <a:latin typeface="Arial"/>
                <a:cs typeface="Arial"/>
                <a:sym typeface="Arial"/>
              </a:rPr>
              <a:t>[27x27x96] </a:t>
            </a:r>
            <a:r>
              <a:rPr lang="en" sz="1400" kern="0">
                <a:solidFill>
                  <a:srgbClr val="0000FF"/>
                </a:solidFill>
                <a:latin typeface="Arial"/>
                <a:cs typeface="Arial"/>
                <a:sym typeface="Arial"/>
              </a:rPr>
              <a:t>MAX POOL1</a:t>
            </a:r>
            <a:r>
              <a:rPr lang="en" sz="1400" kern="0">
                <a:solidFill>
                  <a:srgbClr val="000000"/>
                </a:solidFill>
                <a:latin typeface="Arial"/>
                <a:cs typeface="Arial"/>
                <a:sym typeface="Arial"/>
              </a:rPr>
              <a:t>: 3x3 filters at stride 2</a:t>
            </a:r>
          </a:p>
          <a:p>
            <a:pPr fontAlgn="auto">
              <a:spcBef>
                <a:spcPts val="0"/>
              </a:spcBef>
              <a:spcAft>
                <a:spcPts val="0"/>
              </a:spcAft>
            </a:pPr>
            <a:r>
              <a:rPr lang="en" sz="1400" kern="0">
                <a:solidFill>
                  <a:srgbClr val="000000"/>
                </a:solidFill>
                <a:latin typeface="Arial"/>
                <a:cs typeface="Arial"/>
                <a:sym typeface="Arial"/>
              </a:rPr>
              <a:t>[27x27x96] </a:t>
            </a:r>
            <a:r>
              <a:rPr lang="en" sz="1400" kern="0">
                <a:solidFill>
                  <a:srgbClr val="38761D"/>
                </a:solidFill>
                <a:latin typeface="Arial"/>
                <a:cs typeface="Arial"/>
                <a:sym typeface="Arial"/>
              </a:rPr>
              <a:t>NORM1:</a:t>
            </a:r>
            <a:r>
              <a:rPr lang="en" sz="1400" kern="0">
                <a:solidFill>
                  <a:srgbClr val="000000"/>
                </a:solidFill>
                <a:latin typeface="Arial"/>
                <a:cs typeface="Arial"/>
                <a:sym typeface="Arial"/>
              </a:rPr>
              <a:t> Normalization layer</a:t>
            </a:r>
          </a:p>
          <a:p>
            <a:pPr fontAlgn="auto">
              <a:spcBef>
                <a:spcPts val="0"/>
              </a:spcBef>
              <a:spcAft>
                <a:spcPts val="0"/>
              </a:spcAft>
            </a:pPr>
            <a:r>
              <a:rPr lang="en" sz="1400" kern="0">
                <a:solidFill>
                  <a:srgbClr val="000000"/>
                </a:solidFill>
                <a:latin typeface="Arial"/>
                <a:cs typeface="Arial"/>
                <a:sym typeface="Arial"/>
              </a:rPr>
              <a:t>[27x27x256] </a:t>
            </a:r>
            <a:r>
              <a:rPr lang="en" sz="1400" kern="0">
                <a:solidFill>
                  <a:srgbClr val="FF0000"/>
                </a:solidFill>
                <a:latin typeface="Arial"/>
                <a:cs typeface="Arial"/>
                <a:sym typeface="Arial"/>
              </a:rPr>
              <a:t>CONV2</a:t>
            </a:r>
            <a:r>
              <a:rPr lang="en" sz="1400" kern="0">
                <a:solidFill>
                  <a:srgbClr val="000000"/>
                </a:solidFill>
                <a:latin typeface="Arial"/>
                <a:cs typeface="Arial"/>
                <a:sym typeface="Arial"/>
              </a:rPr>
              <a:t>: 256 5x5 filters at stride 1, pad 2</a:t>
            </a:r>
          </a:p>
          <a:p>
            <a:pPr fontAlgn="auto">
              <a:spcBef>
                <a:spcPts val="0"/>
              </a:spcBef>
              <a:spcAft>
                <a:spcPts val="0"/>
              </a:spcAft>
            </a:pPr>
            <a:r>
              <a:rPr lang="en" sz="1400" kern="0">
                <a:solidFill>
                  <a:srgbClr val="000000"/>
                </a:solidFill>
                <a:latin typeface="Arial"/>
                <a:cs typeface="Arial"/>
                <a:sym typeface="Arial"/>
              </a:rPr>
              <a:t>[13x13x256] </a:t>
            </a:r>
            <a:r>
              <a:rPr lang="en" sz="1400" kern="0">
                <a:solidFill>
                  <a:srgbClr val="0000FF"/>
                </a:solidFill>
                <a:latin typeface="Arial"/>
                <a:cs typeface="Arial"/>
                <a:sym typeface="Arial"/>
              </a:rPr>
              <a:t>MAX POOL2:</a:t>
            </a:r>
            <a:r>
              <a:rPr lang="en" sz="1400" kern="0">
                <a:solidFill>
                  <a:srgbClr val="000000"/>
                </a:solidFill>
                <a:latin typeface="Arial"/>
                <a:cs typeface="Arial"/>
                <a:sym typeface="Arial"/>
              </a:rPr>
              <a:t> 3x3 filters at stride 2</a:t>
            </a:r>
          </a:p>
          <a:p>
            <a:pPr fontAlgn="auto">
              <a:spcBef>
                <a:spcPts val="0"/>
              </a:spcBef>
              <a:spcAft>
                <a:spcPts val="0"/>
              </a:spcAft>
            </a:pPr>
            <a:r>
              <a:rPr lang="en" sz="1400" kern="0">
                <a:solidFill>
                  <a:srgbClr val="000000"/>
                </a:solidFill>
                <a:latin typeface="Arial"/>
                <a:cs typeface="Arial"/>
                <a:sym typeface="Arial"/>
              </a:rPr>
              <a:t>[13x13x256] </a:t>
            </a:r>
            <a:r>
              <a:rPr lang="en" sz="1400" kern="0">
                <a:solidFill>
                  <a:srgbClr val="38761D"/>
                </a:solidFill>
                <a:latin typeface="Arial"/>
                <a:cs typeface="Arial"/>
                <a:sym typeface="Arial"/>
              </a:rPr>
              <a:t>NORM2: </a:t>
            </a:r>
            <a:r>
              <a:rPr lang="en" sz="1400" kern="0">
                <a:solidFill>
                  <a:srgbClr val="000000"/>
                </a:solidFill>
                <a:latin typeface="Arial"/>
                <a:cs typeface="Arial"/>
                <a:sym typeface="Arial"/>
              </a:rPr>
              <a:t>Normalization layer</a:t>
            </a:r>
          </a:p>
          <a:p>
            <a:pPr fontAlgn="auto">
              <a:spcBef>
                <a:spcPts val="0"/>
              </a:spcBef>
              <a:spcAft>
                <a:spcPts val="0"/>
              </a:spcAft>
            </a:pPr>
            <a:r>
              <a:rPr lang="en" sz="1400" kern="0">
                <a:solidFill>
                  <a:srgbClr val="000000"/>
                </a:solidFill>
                <a:latin typeface="Arial"/>
                <a:cs typeface="Arial"/>
                <a:sym typeface="Arial"/>
              </a:rPr>
              <a:t>[13x13x384] </a:t>
            </a:r>
            <a:r>
              <a:rPr lang="en" sz="1400" kern="0">
                <a:solidFill>
                  <a:srgbClr val="FF0000"/>
                </a:solidFill>
                <a:latin typeface="Arial"/>
                <a:cs typeface="Arial"/>
                <a:sym typeface="Arial"/>
              </a:rPr>
              <a:t>CONV3</a:t>
            </a:r>
            <a:r>
              <a:rPr lang="en" sz="1400" kern="0">
                <a:solidFill>
                  <a:srgbClr val="000000"/>
                </a:solidFill>
                <a:latin typeface="Arial"/>
                <a:cs typeface="Arial"/>
                <a:sym typeface="Arial"/>
              </a:rPr>
              <a:t>: 384 3x3 filters at stride 1, pad 1</a:t>
            </a:r>
          </a:p>
          <a:p>
            <a:pPr fontAlgn="auto">
              <a:spcBef>
                <a:spcPts val="0"/>
              </a:spcBef>
              <a:spcAft>
                <a:spcPts val="0"/>
              </a:spcAft>
            </a:pPr>
            <a:r>
              <a:rPr lang="en" sz="1400" kern="0">
                <a:solidFill>
                  <a:srgbClr val="000000"/>
                </a:solidFill>
                <a:latin typeface="Arial"/>
                <a:cs typeface="Arial"/>
                <a:sym typeface="Arial"/>
              </a:rPr>
              <a:t>[13x13x384] </a:t>
            </a:r>
            <a:r>
              <a:rPr lang="en" sz="1400" kern="0">
                <a:solidFill>
                  <a:srgbClr val="FF0000"/>
                </a:solidFill>
                <a:latin typeface="Arial"/>
                <a:cs typeface="Arial"/>
                <a:sym typeface="Arial"/>
              </a:rPr>
              <a:t>CONV4</a:t>
            </a:r>
            <a:r>
              <a:rPr lang="en" sz="1400" kern="0">
                <a:solidFill>
                  <a:srgbClr val="000000"/>
                </a:solidFill>
                <a:latin typeface="Arial"/>
                <a:cs typeface="Arial"/>
                <a:sym typeface="Arial"/>
              </a:rPr>
              <a:t>: 384 3x3 filters at stride 1, pad 1</a:t>
            </a:r>
          </a:p>
          <a:p>
            <a:pPr fontAlgn="auto">
              <a:spcBef>
                <a:spcPts val="0"/>
              </a:spcBef>
              <a:spcAft>
                <a:spcPts val="0"/>
              </a:spcAft>
            </a:pPr>
            <a:r>
              <a:rPr lang="en" sz="1400" kern="0">
                <a:solidFill>
                  <a:srgbClr val="000000"/>
                </a:solidFill>
                <a:latin typeface="Arial"/>
                <a:cs typeface="Arial"/>
                <a:sym typeface="Arial"/>
              </a:rPr>
              <a:t>[13x13x256] </a:t>
            </a:r>
            <a:r>
              <a:rPr lang="en" sz="1400" kern="0">
                <a:solidFill>
                  <a:srgbClr val="FF0000"/>
                </a:solidFill>
                <a:latin typeface="Arial"/>
                <a:cs typeface="Arial"/>
                <a:sym typeface="Arial"/>
              </a:rPr>
              <a:t>CONV5</a:t>
            </a:r>
            <a:r>
              <a:rPr lang="en" sz="1400" kern="0">
                <a:solidFill>
                  <a:srgbClr val="000000"/>
                </a:solidFill>
                <a:latin typeface="Arial"/>
                <a:cs typeface="Arial"/>
                <a:sym typeface="Arial"/>
              </a:rPr>
              <a:t>: 256 3x3 filters at stride 1, pad 1</a:t>
            </a:r>
          </a:p>
          <a:p>
            <a:pPr fontAlgn="auto">
              <a:spcBef>
                <a:spcPts val="0"/>
              </a:spcBef>
              <a:spcAft>
                <a:spcPts val="0"/>
              </a:spcAft>
            </a:pPr>
            <a:r>
              <a:rPr lang="en" sz="1400" kern="0">
                <a:solidFill>
                  <a:srgbClr val="000000"/>
                </a:solidFill>
                <a:latin typeface="Arial"/>
                <a:cs typeface="Arial"/>
                <a:sym typeface="Arial"/>
              </a:rPr>
              <a:t>[6x6x256] </a:t>
            </a:r>
            <a:r>
              <a:rPr lang="en" sz="1400" kern="0">
                <a:solidFill>
                  <a:srgbClr val="0000FF"/>
                </a:solidFill>
                <a:latin typeface="Arial"/>
                <a:cs typeface="Arial"/>
                <a:sym typeface="Arial"/>
              </a:rPr>
              <a:t>MAX POOL3</a:t>
            </a:r>
            <a:r>
              <a:rPr lang="en" sz="1400" kern="0">
                <a:solidFill>
                  <a:srgbClr val="000000"/>
                </a:solidFill>
                <a:latin typeface="Arial"/>
                <a:cs typeface="Arial"/>
                <a:sym typeface="Arial"/>
              </a:rPr>
              <a:t>: 3x3 filters at stride 2</a:t>
            </a:r>
          </a:p>
          <a:p>
            <a:pPr fontAlgn="auto">
              <a:spcBef>
                <a:spcPts val="0"/>
              </a:spcBef>
              <a:spcAft>
                <a:spcPts val="0"/>
              </a:spcAft>
            </a:pPr>
            <a:r>
              <a:rPr lang="en" sz="1400" kern="0">
                <a:solidFill>
                  <a:srgbClr val="000000"/>
                </a:solidFill>
                <a:latin typeface="Arial"/>
                <a:cs typeface="Arial"/>
                <a:sym typeface="Arial"/>
              </a:rPr>
              <a:t>[4096] </a:t>
            </a:r>
            <a:r>
              <a:rPr lang="en" sz="1400" kern="0">
                <a:solidFill>
                  <a:srgbClr val="E69138"/>
                </a:solidFill>
                <a:latin typeface="Arial"/>
                <a:cs typeface="Arial"/>
                <a:sym typeface="Arial"/>
              </a:rPr>
              <a:t>FC6:</a:t>
            </a:r>
            <a:r>
              <a:rPr lang="en" sz="1400" kern="0">
                <a:solidFill>
                  <a:srgbClr val="000000"/>
                </a:solidFill>
                <a:latin typeface="Arial"/>
                <a:cs typeface="Arial"/>
                <a:sym typeface="Arial"/>
              </a:rPr>
              <a:t> 4096 neurons</a:t>
            </a:r>
          </a:p>
          <a:p>
            <a:pPr fontAlgn="auto">
              <a:spcBef>
                <a:spcPts val="0"/>
              </a:spcBef>
              <a:spcAft>
                <a:spcPts val="0"/>
              </a:spcAft>
            </a:pPr>
            <a:r>
              <a:rPr lang="en" sz="1400" kern="0">
                <a:solidFill>
                  <a:srgbClr val="000000"/>
                </a:solidFill>
                <a:latin typeface="Arial"/>
                <a:cs typeface="Arial"/>
                <a:sym typeface="Arial"/>
              </a:rPr>
              <a:t>[4096] </a:t>
            </a:r>
            <a:r>
              <a:rPr lang="en" sz="1400" kern="0">
                <a:solidFill>
                  <a:srgbClr val="E69138"/>
                </a:solidFill>
                <a:latin typeface="Arial"/>
                <a:cs typeface="Arial"/>
                <a:sym typeface="Arial"/>
              </a:rPr>
              <a:t>FC7: </a:t>
            </a:r>
            <a:r>
              <a:rPr lang="en" sz="1400" kern="0">
                <a:solidFill>
                  <a:srgbClr val="000000"/>
                </a:solidFill>
                <a:latin typeface="Arial"/>
                <a:cs typeface="Arial"/>
                <a:sym typeface="Arial"/>
              </a:rPr>
              <a:t>4096 neurons</a:t>
            </a:r>
          </a:p>
          <a:p>
            <a:pPr fontAlgn="auto">
              <a:spcBef>
                <a:spcPts val="0"/>
              </a:spcBef>
              <a:spcAft>
                <a:spcPts val="0"/>
              </a:spcAft>
            </a:pPr>
            <a:r>
              <a:rPr lang="en" sz="1400" kern="0">
                <a:solidFill>
                  <a:srgbClr val="000000"/>
                </a:solidFill>
                <a:latin typeface="Arial"/>
                <a:cs typeface="Arial"/>
                <a:sym typeface="Arial"/>
              </a:rPr>
              <a:t>[1000] </a:t>
            </a:r>
            <a:r>
              <a:rPr lang="en" sz="1400" kern="0">
                <a:solidFill>
                  <a:srgbClr val="E69138"/>
                </a:solidFill>
                <a:latin typeface="Arial"/>
                <a:cs typeface="Arial"/>
                <a:sym typeface="Arial"/>
              </a:rPr>
              <a:t>FC8: </a:t>
            </a:r>
            <a:r>
              <a:rPr lang="en" sz="1400" kern="0">
                <a:solidFill>
                  <a:srgbClr val="000000"/>
                </a:solidFill>
                <a:latin typeface="Arial"/>
                <a:cs typeface="Arial"/>
                <a:sym typeface="Arial"/>
              </a:rPr>
              <a:t>1000 neurons (class scores)</a:t>
            </a: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p:txBody>
      </p:sp>
      <p:sp>
        <p:nvSpPr>
          <p:cNvPr id="883" name="Shape 883"/>
          <p:cNvSpPr txBox="1"/>
          <p:nvPr/>
        </p:nvSpPr>
        <p:spPr>
          <a:xfrm>
            <a:off x="5260825" y="1766025"/>
            <a:ext cx="4097100" cy="23352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b="1" kern="0" dirty="0">
                <a:solidFill>
                  <a:srgbClr val="0000FF"/>
                </a:solidFill>
                <a:latin typeface="Arial"/>
                <a:cs typeface="Arial"/>
                <a:sym typeface="Arial"/>
              </a:rPr>
              <a:t>Details/Retrospectives: </a:t>
            </a:r>
          </a:p>
          <a:p>
            <a:pPr marL="285750" indent="-285750" fontAlgn="auto">
              <a:spcBef>
                <a:spcPts val="0"/>
              </a:spcBef>
              <a:spcAft>
                <a:spcPts val="0"/>
              </a:spcAft>
              <a:buFontTx/>
              <a:buChar char="-"/>
            </a:pPr>
            <a:r>
              <a:rPr lang="en" sz="1400" kern="0" dirty="0" smtClean="0">
                <a:solidFill>
                  <a:srgbClr val="0000FF"/>
                </a:solidFill>
                <a:latin typeface="Arial"/>
                <a:cs typeface="Arial"/>
                <a:sym typeface="Arial"/>
              </a:rPr>
              <a:t>first </a:t>
            </a:r>
            <a:r>
              <a:rPr lang="en" sz="1400" kern="0" dirty="0">
                <a:solidFill>
                  <a:srgbClr val="0000FF"/>
                </a:solidFill>
                <a:latin typeface="Arial"/>
                <a:cs typeface="Arial"/>
                <a:sym typeface="Arial"/>
              </a:rPr>
              <a:t>use of </a:t>
            </a:r>
            <a:r>
              <a:rPr lang="en" sz="1400" kern="0" dirty="0" smtClean="0">
                <a:solidFill>
                  <a:srgbClr val="0000FF"/>
                </a:solidFill>
                <a:latin typeface="Arial"/>
                <a:cs typeface="Arial"/>
                <a:sym typeface="Arial"/>
              </a:rPr>
              <a:t>ReLU</a:t>
            </a:r>
          </a:p>
          <a:p>
            <a:pPr marL="285750" indent="-285750" fontAlgn="auto">
              <a:spcBef>
                <a:spcPts val="0"/>
              </a:spcBef>
              <a:spcAft>
                <a:spcPts val="0"/>
              </a:spcAft>
              <a:buFontTx/>
              <a:buChar char="-"/>
            </a:pPr>
            <a:r>
              <a:rPr lang="en" sz="1400" kern="0" dirty="0" smtClean="0">
                <a:solidFill>
                  <a:srgbClr val="0000FF"/>
                </a:solidFill>
                <a:latin typeface="Arial"/>
                <a:cs typeface="Arial"/>
                <a:sym typeface="Arial"/>
              </a:rPr>
              <a:t>LRN(local response normalization)</a:t>
            </a:r>
            <a:r>
              <a:rPr lang="en" altLang="zh-CN" sz="1400" kern="0" dirty="0">
                <a:solidFill>
                  <a:srgbClr val="0000FF"/>
                </a:solidFill>
                <a:latin typeface="Arial"/>
                <a:cs typeface="Arial"/>
                <a:sym typeface="Arial"/>
              </a:rPr>
              <a:t> (not common anymore</a:t>
            </a:r>
            <a:r>
              <a:rPr lang="en" altLang="zh-CN" sz="1400" kern="0" dirty="0" smtClean="0">
                <a:solidFill>
                  <a:srgbClr val="0000FF"/>
                </a:solidFill>
                <a:latin typeface="Arial"/>
                <a:cs typeface="Arial"/>
                <a:sym typeface="Arial"/>
              </a:rPr>
              <a:t>)</a:t>
            </a:r>
          </a:p>
          <a:p>
            <a:pPr marL="285750" indent="-285750" fontAlgn="auto">
              <a:spcBef>
                <a:spcPts val="0"/>
              </a:spcBef>
              <a:spcAft>
                <a:spcPts val="0"/>
              </a:spcAft>
              <a:buFontTx/>
              <a:buChar char="-"/>
            </a:pPr>
            <a:r>
              <a:rPr lang="en-US" altLang="zh-CN" sz="1400" kern="0" dirty="0" smtClean="0">
                <a:solidFill>
                  <a:srgbClr val="0000FF"/>
                </a:solidFill>
                <a:latin typeface="Arial"/>
                <a:cs typeface="Arial"/>
                <a:sym typeface="Arial"/>
              </a:rPr>
              <a:t>O</a:t>
            </a:r>
            <a:r>
              <a:rPr lang="en" altLang="zh-CN" sz="1400" kern="0" dirty="0" smtClean="0">
                <a:solidFill>
                  <a:srgbClr val="0000FF"/>
                </a:solidFill>
                <a:latin typeface="Arial"/>
                <a:cs typeface="Arial"/>
                <a:sym typeface="Arial"/>
              </a:rPr>
              <a:t>verlapping pool</a:t>
            </a:r>
          </a:p>
          <a:p>
            <a:pPr marL="285750" indent="-285750" fontAlgn="auto">
              <a:spcBef>
                <a:spcPts val="0"/>
              </a:spcBef>
              <a:spcAft>
                <a:spcPts val="0"/>
              </a:spcAft>
              <a:buFontTx/>
              <a:buChar char="-"/>
            </a:pPr>
            <a:r>
              <a:rPr lang="en" altLang="zh-CN" sz="1400" kern="0" dirty="0">
                <a:solidFill>
                  <a:srgbClr val="FF0000"/>
                </a:solidFill>
                <a:latin typeface="Arial"/>
                <a:cs typeface="Arial"/>
                <a:sym typeface="Arial"/>
              </a:rPr>
              <a:t>heavy data augmentation</a:t>
            </a:r>
          </a:p>
          <a:p>
            <a:pPr marL="285750" indent="-285750" fontAlgn="auto">
              <a:spcBef>
                <a:spcPts val="0"/>
              </a:spcBef>
              <a:spcAft>
                <a:spcPts val="0"/>
              </a:spcAft>
              <a:buFontTx/>
              <a:buChar char="-"/>
            </a:pPr>
            <a:r>
              <a:rPr lang="en" sz="1400" kern="0" dirty="0" smtClean="0">
                <a:solidFill>
                  <a:srgbClr val="FF0000"/>
                </a:solidFill>
                <a:latin typeface="Arial"/>
                <a:cs typeface="Arial"/>
                <a:sym typeface="Arial"/>
              </a:rPr>
              <a:t> </a:t>
            </a:r>
            <a:r>
              <a:rPr lang="en" sz="1400" kern="0" dirty="0">
                <a:solidFill>
                  <a:srgbClr val="FF0000"/>
                </a:solidFill>
                <a:latin typeface="Arial"/>
                <a:cs typeface="Arial"/>
                <a:sym typeface="Arial"/>
              </a:rPr>
              <a:t>dropout 0.5</a:t>
            </a:r>
          </a:p>
          <a:p>
            <a:pPr marL="285750" indent="-285750" fontAlgn="auto">
              <a:spcBef>
                <a:spcPts val="0"/>
              </a:spcBef>
              <a:spcAft>
                <a:spcPts val="0"/>
              </a:spcAft>
              <a:buFontTx/>
              <a:buChar char="-"/>
            </a:pPr>
            <a:r>
              <a:rPr lang="en" sz="1400" kern="0" dirty="0" smtClean="0">
                <a:solidFill>
                  <a:srgbClr val="0000FF"/>
                </a:solidFill>
                <a:latin typeface="Arial"/>
                <a:cs typeface="Arial"/>
                <a:sym typeface="Arial"/>
              </a:rPr>
              <a:t> </a:t>
            </a:r>
            <a:r>
              <a:rPr lang="en" sz="1400" kern="0" dirty="0">
                <a:solidFill>
                  <a:srgbClr val="0000FF"/>
                </a:solidFill>
                <a:latin typeface="Arial"/>
                <a:cs typeface="Arial"/>
                <a:sym typeface="Arial"/>
              </a:rPr>
              <a:t>batch size 128</a:t>
            </a:r>
          </a:p>
          <a:p>
            <a:pPr marL="285750" indent="-285750" fontAlgn="auto">
              <a:spcBef>
                <a:spcPts val="0"/>
              </a:spcBef>
              <a:spcAft>
                <a:spcPts val="0"/>
              </a:spcAft>
              <a:buFontTx/>
              <a:buChar char="-"/>
            </a:pPr>
            <a:r>
              <a:rPr lang="en" sz="1400" kern="0" dirty="0" smtClean="0">
                <a:solidFill>
                  <a:srgbClr val="0000FF"/>
                </a:solidFill>
                <a:latin typeface="Arial"/>
                <a:cs typeface="Arial"/>
                <a:sym typeface="Arial"/>
              </a:rPr>
              <a:t> </a:t>
            </a:r>
            <a:r>
              <a:rPr lang="en" sz="1400" kern="0" dirty="0">
                <a:solidFill>
                  <a:srgbClr val="0000FF"/>
                </a:solidFill>
                <a:latin typeface="Arial"/>
                <a:cs typeface="Arial"/>
                <a:sym typeface="Arial"/>
              </a:rPr>
              <a:t>SGD Momentum 0.9</a:t>
            </a:r>
          </a:p>
          <a:p>
            <a:pPr marL="285750" indent="-285750" fontAlgn="auto">
              <a:spcBef>
                <a:spcPts val="0"/>
              </a:spcBef>
              <a:spcAft>
                <a:spcPts val="0"/>
              </a:spcAft>
              <a:buFontTx/>
              <a:buChar char="-"/>
            </a:pPr>
            <a:r>
              <a:rPr lang="en" sz="1400" kern="0" dirty="0" smtClean="0">
                <a:solidFill>
                  <a:srgbClr val="0000FF"/>
                </a:solidFill>
                <a:latin typeface="Arial"/>
                <a:cs typeface="Arial"/>
                <a:sym typeface="Arial"/>
              </a:rPr>
              <a:t> </a:t>
            </a:r>
            <a:r>
              <a:rPr lang="en" sz="1400" kern="0" dirty="0">
                <a:solidFill>
                  <a:srgbClr val="0000FF"/>
                </a:solidFill>
                <a:latin typeface="Arial"/>
                <a:cs typeface="Arial"/>
                <a:sym typeface="Arial"/>
              </a:rPr>
              <a:t>Learning rate 1e-2, reduced by 10</a:t>
            </a:r>
          </a:p>
          <a:p>
            <a:pPr marL="285750" indent="-285750" fontAlgn="auto">
              <a:spcBef>
                <a:spcPts val="0"/>
              </a:spcBef>
              <a:spcAft>
                <a:spcPts val="0"/>
              </a:spcAft>
              <a:buClr>
                <a:srgbClr val="000000"/>
              </a:buClr>
              <a:buFontTx/>
              <a:buChar char="-"/>
            </a:pPr>
            <a:r>
              <a:rPr lang="en" sz="1400" kern="0" dirty="0">
                <a:solidFill>
                  <a:srgbClr val="0000FF"/>
                </a:solidFill>
                <a:latin typeface="Arial"/>
                <a:cs typeface="Arial"/>
                <a:sym typeface="Arial"/>
              </a:rPr>
              <a:t>manually when val accuracy plateaus</a:t>
            </a:r>
          </a:p>
          <a:p>
            <a:pPr marL="285750" indent="-285750" fontAlgn="auto">
              <a:spcBef>
                <a:spcPts val="0"/>
              </a:spcBef>
              <a:spcAft>
                <a:spcPts val="0"/>
              </a:spcAft>
              <a:buFontTx/>
              <a:buChar char="-"/>
            </a:pPr>
            <a:r>
              <a:rPr lang="en" sz="1400" kern="0" dirty="0" smtClean="0">
                <a:solidFill>
                  <a:srgbClr val="0000FF"/>
                </a:solidFill>
                <a:latin typeface="Arial"/>
                <a:cs typeface="Arial"/>
                <a:sym typeface="Arial"/>
              </a:rPr>
              <a:t> </a:t>
            </a:r>
            <a:r>
              <a:rPr lang="en" sz="1400" kern="0" dirty="0">
                <a:solidFill>
                  <a:srgbClr val="0000FF"/>
                </a:solidFill>
                <a:latin typeface="Arial"/>
                <a:cs typeface="Arial"/>
                <a:sym typeface="Arial"/>
              </a:rPr>
              <a:t>L2 weight decay 5e-4</a:t>
            </a:r>
          </a:p>
          <a:p>
            <a:pPr marL="285750" indent="-285750" fontAlgn="auto">
              <a:spcBef>
                <a:spcPts val="0"/>
              </a:spcBef>
              <a:spcAft>
                <a:spcPts val="0"/>
              </a:spcAft>
              <a:buFontTx/>
              <a:buChar char="-"/>
            </a:pPr>
            <a:r>
              <a:rPr lang="en" sz="1400" kern="0" dirty="0" smtClean="0">
                <a:solidFill>
                  <a:srgbClr val="0000FF"/>
                </a:solidFill>
                <a:latin typeface="Arial"/>
                <a:cs typeface="Arial"/>
                <a:sym typeface="Arial"/>
              </a:rPr>
              <a:t> </a:t>
            </a:r>
            <a:r>
              <a:rPr lang="en" sz="1400" kern="0" dirty="0">
                <a:solidFill>
                  <a:srgbClr val="0000FF"/>
                </a:solidFill>
                <a:latin typeface="Arial"/>
                <a:cs typeface="Arial"/>
                <a:sym typeface="Arial"/>
              </a:rPr>
              <a:t>7 CNN ensemble: 18.2% -&gt; 15.4%</a:t>
            </a:r>
          </a:p>
        </p:txBody>
      </p:sp>
    </p:spTree>
    <p:extLst>
      <p:ext uri="{BB962C8B-B14F-4D97-AF65-F5344CB8AC3E}">
        <p14:creationId xmlns:p14="http://schemas.microsoft.com/office/powerpoint/2010/main" val="42021206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7970" name="Group 2"/>
          <p:cNvGrpSpPr>
            <a:grpSpLocks/>
          </p:cNvGrpSpPr>
          <p:nvPr/>
        </p:nvGrpSpPr>
        <p:grpSpPr bwMode="auto">
          <a:xfrm>
            <a:off x="0" y="0"/>
            <a:ext cx="9144000" cy="5143500"/>
            <a:chOff x="0" y="0"/>
            <a:chExt cx="5760" cy="4320"/>
          </a:xfrm>
        </p:grpSpPr>
        <p:sp>
          <p:nvSpPr>
            <p:cNvPr id="467971" name="Rectangle 3"/>
            <p:cNvSpPr>
              <a:spLocks noChangeArrowheads="1"/>
            </p:cNvSpPr>
            <p:nvPr/>
          </p:nvSpPr>
          <p:spPr bwMode="auto">
            <a:xfrm>
              <a:off x="0" y="0"/>
              <a:ext cx="5760" cy="4320"/>
            </a:xfrm>
            <a:prstGeom prst="rect">
              <a:avLst/>
            </a:prstGeom>
            <a:gradFill rotWithShape="0">
              <a:gsLst>
                <a:gs pos="0">
                  <a:schemeClr val="accent2">
                    <a:gamma/>
                    <a:shade val="62745"/>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400">
                <a:solidFill>
                  <a:srgbClr val="000000"/>
                </a:solidFill>
                <a:latin typeface="Times" pitchFamily="18" charset="0"/>
                <a:ea typeface="+mn-ea"/>
              </a:endParaRPr>
            </a:p>
          </p:txBody>
        </p:sp>
        <p:grpSp>
          <p:nvGrpSpPr>
            <p:cNvPr id="467972" name="Group 4"/>
            <p:cNvGrpSpPr>
              <a:grpSpLocks/>
            </p:cNvGrpSpPr>
            <p:nvPr/>
          </p:nvGrpSpPr>
          <p:grpSpPr bwMode="auto">
            <a:xfrm>
              <a:off x="96" y="528"/>
              <a:ext cx="5472" cy="96"/>
              <a:chOff x="96" y="528"/>
              <a:chExt cx="5472" cy="96"/>
            </a:xfrm>
          </p:grpSpPr>
          <p:sp>
            <p:nvSpPr>
              <p:cNvPr id="467973" name="Line 5"/>
              <p:cNvSpPr>
                <a:spLocks noChangeShapeType="1"/>
              </p:cNvSpPr>
              <p:nvPr/>
            </p:nvSpPr>
            <p:spPr bwMode="auto">
              <a:xfrm>
                <a:off x="96" y="528"/>
                <a:ext cx="547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7974" name="Line 6"/>
              <p:cNvSpPr>
                <a:spLocks noChangeShapeType="1"/>
              </p:cNvSpPr>
              <p:nvPr/>
            </p:nvSpPr>
            <p:spPr bwMode="auto">
              <a:xfrm>
                <a:off x="213" y="576"/>
                <a:ext cx="518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7975" name="Line 7"/>
              <p:cNvSpPr>
                <a:spLocks noChangeShapeType="1"/>
              </p:cNvSpPr>
              <p:nvPr/>
            </p:nvSpPr>
            <p:spPr bwMode="auto">
              <a:xfrm>
                <a:off x="323" y="624"/>
                <a:ext cx="494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nvGrpSpPr>
            <p:cNvPr id="467976" name="Group 8"/>
            <p:cNvGrpSpPr>
              <a:grpSpLocks/>
            </p:cNvGrpSpPr>
            <p:nvPr/>
          </p:nvGrpSpPr>
          <p:grpSpPr bwMode="auto">
            <a:xfrm>
              <a:off x="383" y="96"/>
              <a:ext cx="97" cy="4128"/>
              <a:chOff x="383" y="96"/>
              <a:chExt cx="96" cy="4224"/>
            </a:xfrm>
          </p:grpSpPr>
          <p:sp>
            <p:nvSpPr>
              <p:cNvPr id="467977" name="Line 9"/>
              <p:cNvSpPr>
                <a:spLocks noChangeShapeType="1"/>
              </p:cNvSpPr>
              <p:nvPr/>
            </p:nvSpPr>
            <p:spPr bwMode="auto">
              <a:xfrm rot="-5400000">
                <a:off x="-1729" y="2208"/>
                <a:ext cx="422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7978" name="Line 10"/>
              <p:cNvSpPr>
                <a:spLocks noChangeShapeType="1"/>
              </p:cNvSpPr>
              <p:nvPr/>
            </p:nvSpPr>
            <p:spPr bwMode="auto">
              <a:xfrm rot="-5400000">
                <a:off x="-1570" y="2229"/>
                <a:ext cx="400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7979" name="Line 11"/>
              <p:cNvSpPr>
                <a:spLocks noChangeShapeType="1"/>
              </p:cNvSpPr>
              <p:nvPr/>
            </p:nvSpPr>
            <p:spPr bwMode="auto">
              <a:xfrm rot="-5400000">
                <a:off x="-1430" y="2236"/>
                <a:ext cx="3817"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sp>
        <p:nvSpPr>
          <p:cNvPr id="467980" name="Text Box 12"/>
          <p:cNvSpPr txBox="1">
            <a:spLocks noChangeArrowheads="1"/>
          </p:cNvSpPr>
          <p:nvPr/>
        </p:nvSpPr>
        <p:spPr bwMode="auto">
          <a:xfrm>
            <a:off x="1821147" y="90493"/>
            <a:ext cx="5673166" cy="64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600" b="1">
                <a:solidFill>
                  <a:srgbClr val="FFFF00"/>
                </a:solidFill>
                <a:latin typeface="Helvetica" pitchFamily="34" charset="0"/>
                <a:ea typeface="+mn-ea"/>
              </a:rPr>
              <a:t>Cortical Receptive Fields</a:t>
            </a:r>
          </a:p>
        </p:txBody>
      </p:sp>
      <p:sp>
        <p:nvSpPr>
          <p:cNvPr id="467981" name="Text Box 13"/>
          <p:cNvSpPr txBox="1">
            <a:spLocks noChangeArrowheads="1"/>
          </p:cNvSpPr>
          <p:nvPr/>
        </p:nvSpPr>
        <p:spPr bwMode="auto">
          <a:xfrm>
            <a:off x="3400192" y="1108488"/>
            <a:ext cx="2827837" cy="58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200">
                <a:solidFill>
                  <a:srgbClr val="FFFF00"/>
                </a:solidFill>
                <a:latin typeface="Helvetica" pitchFamily="34" charset="0"/>
                <a:ea typeface="+mn-ea"/>
              </a:rPr>
              <a:t>Complex Cells</a:t>
            </a:r>
          </a:p>
        </p:txBody>
      </p:sp>
      <p:grpSp>
        <p:nvGrpSpPr>
          <p:cNvPr id="467982" name="Group 14"/>
          <p:cNvGrpSpPr>
            <a:grpSpLocks/>
          </p:cNvGrpSpPr>
          <p:nvPr/>
        </p:nvGrpSpPr>
        <p:grpSpPr bwMode="auto">
          <a:xfrm>
            <a:off x="1701800" y="2114550"/>
            <a:ext cx="6375400" cy="1600200"/>
            <a:chOff x="1072" y="1776"/>
            <a:chExt cx="4016" cy="1344"/>
          </a:xfrm>
        </p:grpSpPr>
        <p:pic>
          <p:nvPicPr>
            <p:cNvPr id="467983"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 y="1776"/>
              <a:ext cx="4016"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7984" name="Text Box 16"/>
            <p:cNvSpPr txBox="1">
              <a:spLocks noChangeArrowheads="1"/>
            </p:cNvSpPr>
            <p:nvPr/>
          </p:nvSpPr>
          <p:spPr bwMode="auto">
            <a:xfrm>
              <a:off x="2630" y="2260"/>
              <a:ext cx="579" cy="4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mtClean="0">
                  <a:solidFill>
                    <a:srgbClr val="000000"/>
                  </a:solidFill>
                  <a:latin typeface="Helvetica" pitchFamily="34" charset="0"/>
                  <a:ea typeface="+mn-ea"/>
                </a:rPr>
                <a:t>120</a:t>
              </a:r>
              <a:r>
                <a:rPr lang="en-US" altLang="en-US" baseline="30000" smtClean="0">
                  <a:solidFill>
                    <a:srgbClr val="000000"/>
                  </a:solidFill>
                  <a:latin typeface="Helvetica" pitchFamily="34" charset="0"/>
                  <a:ea typeface="+mn-ea"/>
                </a:rPr>
                <a:t>o</a:t>
              </a:r>
              <a:endParaRPr lang="en-US" altLang="en-US" smtClean="0">
                <a:solidFill>
                  <a:srgbClr val="000000"/>
                </a:solidFill>
                <a:latin typeface="Helvetica" pitchFamily="34" charset="0"/>
                <a:ea typeface="+mn-ea"/>
              </a:endParaRPr>
            </a:p>
          </p:txBody>
        </p:sp>
      </p:grpSp>
      <p:pic>
        <p:nvPicPr>
          <p:cNvPr id="467985"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1" y="2571751"/>
            <a:ext cx="1219200"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67986" name="Group 18"/>
          <p:cNvGrpSpPr>
            <a:grpSpLocks/>
          </p:cNvGrpSpPr>
          <p:nvPr/>
        </p:nvGrpSpPr>
        <p:grpSpPr bwMode="auto">
          <a:xfrm>
            <a:off x="2819403" y="2571751"/>
            <a:ext cx="3378200" cy="947738"/>
            <a:chOff x="1776" y="2160"/>
            <a:chExt cx="2128" cy="796"/>
          </a:xfrm>
        </p:grpSpPr>
        <p:pic>
          <p:nvPicPr>
            <p:cNvPr id="46798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 y="2160"/>
              <a:ext cx="768" cy="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7988"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338"/>
              <a:ext cx="160"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7989" name="Rectangle 21"/>
          <p:cNvSpPr>
            <a:spLocks noChangeArrowheads="1"/>
          </p:cNvSpPr>
          <p:nvPr/>
        </p:nvSpPr>
        <p:spPr bwMode="auto">
          <a:xfrm>
            <a:off x="7335854" y="4902999"/>
            <a:ext cx="1736191" cy="2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eaLnBrk="0" hangingPunct="0"/>
            <a:r>
              <a:rPr lang="en-US" altLang="en-US" sz="1000">
                <a:solidFill>
                  <a:srgbClr val="FFFFFF"/>
                </a:solidFill>
                <a:latin typeface="EngraversGothic BT Regular" charset="0"/>
                <a:ea typeface="+mn-ea"/>
              </a:rPr>
              <a:t>© Stephen E. Palmer, 2002</a:t>
            </a:r>
          </a:p>
        </p:txBody>
      </p:sp>
    </p:spTree>
    <p:extLst>
      <p:ext uri="{BB962C8B-B14F-4D97-AF65-F5344CB8AC3E}">
        <p14:creationId xmlns:p14="http://schemas.microsoft.com/office/powerpoint/2010/main" val="1741960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79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67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00000000-1234-1234-1234-123412341234}" type="slidenum">
              <a:rPr lang="en" smtClean="0"/>
              <a:pPr/>
              <a:t>140</a:t>
            </a:fld>
            <a:endParaRPr lang="en"/>
          </a:p>
        </p:txBody>
      </p:sp>
      <p:sp>
        <p:nvSpPr>
          <p:cNvPr id="2" name="标题 1"/>
          <p:cNvSpPr>
            <a:spLocks noGrp="1"/>
          </p:cNvSpPr>
          <p:nvPr>
            <p:ph type="title" idx="4294967295"/>
          </p:nvPr>
        </p:nvSpPr>
        <p:spPr>
          <a:xfrm>
            <a:off x="0" y="206375"/>
            <a:ext cx="8229600" cy="857250"/>
          </a:xfrm>
        </p:spPr>
        <p:txBody>
          <a:bodyPr/>
          <a:lstStyle/>
          <a:p>
            <a:r>
              <a:rPr lang="en-US" altLang="zh-CN" sz="2400" dirty="0" smtClean="0"/>
              <a:t>LRN</a:t>
            </a:r>
            <a:endParaRPr lang="zh-CN" altLang="en-US" sz="2400" dirty="0"/>
          </a:p>
        </p:txBody>
      </p:sp>
      <p:pic>
        <p:nvPicPr>
          <p:cNvPr id="6" name="图片 5"/>
          <p:cNvPicPr>
            <a:picLocks noChangeAspect="1"/>
          </p:cNvPicPr>
          <p:nvPr/>
        </p:nvPicPr>
        <p:blipFill>
          <a:blip r:embed="rId3"/>
          <a:stretch>
            <a:fillRect/>
          </a:stretch>
        </p:blipFill>
        <p:spPr>
          <a:xfrm>
            <a:off x="141765" y="3878322"/>
            <a:ext cx="8963725" cy="727056"/>
          </a:xfrm>
          <a:prstGeom prst="rect">
            <a:avLst/>
          </a:prstGeom>
        </p:spPr>
      </p:pic>
      <p:pic>
        <p:nvPicPr>
          <p:cNvPr id="7" name="图片 6"/>
          <p:cNvPicPr>
            <a:picLocks noChangeAspect="1"/>
          </p:cNvPicPr>
          <p:nvPr/>
        </p:nvPicPr>
        <p:blipFill>
          <a:blip r:embed="rId4"/>
          <a:stretch>
            <a:fillRect/>
          </a:stretch>
        </p:blipFill>
        <p:spPr>
          <a:xfrm>
            <a:off x="209342" y="1200150"/>
            <a:ext cx="4415354" cy="1080120"/>
          </a:xfrm>
          <a:prstGeom prst="rect">
            <a:avLst/>
          </a:prstGeom>
        </p:spPr>
      </p:pic>
      <p:pic>
        <p:nvPicPr>
          <p:cNvPr id="14338" name="Picture 2" descr="https://imgconvert.csdnimg.cn/aHR0cDovL3BpY3R1cmUucGlnZ3lnYWdhLnRvcC9BbGV4TmV0L0xSTi5wbmc?x-oss-process=image/forma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766410"/>
            <a:ext cx="4571954" cy="315477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22617" y="2327194"/>
            <a:ext cx="3560590" cy="400110"/>
          </a:xfrm>
          <a:prstGeom prst="rect">
            <a:avLst/>
          </a:prstGeom>
        </p:spPr>
        <p:txBody>
          <a:bodyPr wrap="none">
            <a:spAutoFit/>
          </a:bodyPr>
          <a:lstStyle/>
          <a:p>
            <a:r>
              <a:rPr lang="zh-CN" altLang="en-US" sz="2000" i="1" dirty="0" smtClean="0">
                <a:solidFill>
                  <a:srgbClr val="4D4D4D"/>
                </a:solidFill>
                <a:latin typeface="KaTeX_Math"/>
              </a:rPr>
              <a:t>其中，</a:t>
            </a:r>
            <a:r>
              <a:rPr lang="el-GR" altLang="zh-CN" sz="2000" i="1" dirty="0" smtClean="0">
                <a:solidFill>
                  <a:srgbClr val="4D4D4D"/>
                </a:solidFill>
                <a:latin typeface="KaTeX_Math"/>
              </a:rPr>
              <a:t>α</a:t>
            </a:r>
            <a:r>
              <a:rPr lang="el-GR" altLang="zh-CN" sz="2000" dirty="0" smtClean="0">
                <a:solidFill>
                  <a:srgbClr val="4D4D4D"/>
                </a:solidFill>
                <a:latin typeface="KaTeX_Main"/>
              </a:rPr>
              <a:t>,</a:t>
            </a:r>
            <a:r>
              <a:rPr lang="el-GR" altLang="zh-CN" sz="2000" i="1" dirty="0" smtClean="0">
                <a:solidFill>
                  <a:srgbClr val="4D4D4D"/>
                </a:solidFill>
                <a:latin typeface="KaTeX_Math"/>
              </a:rPr>
              <a:t>β</a:t>
            </a:r>
            <a:r>
              <a:rPr lang="el-GR" altLang="zh-CN" sz="2000" dirty="0" smtClean="0">
                <a:solidFill>
                  <a:srgbClr val="4D4D4D"/>
                </a:solidFill>
                <a:latin typeface="KaTeX_Main"/>
              </a:rPr>
              <a:t>,</a:t>
            </a:r>
            <a:r>
              <a:rPr lang="en-US" altLang="zh-CN" sz="2000" i="1" dirty="0" smtClean="0">
                <a:solidFill>
                  <a:srgbClr val="4D4D4D"/>
                </a:solidFill>
                <a:latin typeface="KaTeX_Math"/>
              </a:rPr>
              <a:t>k</a:t>
            </a:r>
            <a:r>
              <a:rPr lang="zh-CN" altLang="en-US" sz="2000" i="1" dirty="0" smtClean="0">
                <a:solidFill>
                  <a:srgbClr val="4D4D4D"/>
                </a:solidFill>
                <a:latin typeface="KaTeX_Math"/>
              </a:rPr>
              <a:t>在验证集中确定</a:t>
            </a:r>
            <a:endParaRPr lang="zh-CN" altLang="en-US" sz="2000" dirty="0"/>
          </a:p>
        </p:txBody>
      </p:sp>
      <p:pic>
        <p:nvPicPr>
          <p:cNvPr id="9" name="图片 8"/>
          <p:cNvPicPr>
            <a:picLocks noChangeAspect="1"/>
          </p:cNvPicPr>
          <p:nvPr/>
        </p:nvPicPr>
        <p:blipFill>
          <a:blip r:embed="rId6"/>
          <a:stretch>
            <a:fillRect/>
          </a:stretch>
        </p:blipFill>
        <p:spPr>
          <a:xfrm>
            <a:off x="395536" y="2941059"/>
            <a:ext cx="2651990" cy="243861"/>
          </a:xfrm>
          <a:prstGeom prst="rect">
            <a:avLst/>
          </a:prstGeom>
        </p:spPr>
      </p:pic>
      <p:sp>
        <p:nvSpPr>
          <p:cNvPr id="3" name="矩形 2"/>
          <p:cNvSpPr/>
          <p:nvPr/>
        </p:nvSpPr>
        <p:spPr>
          <a:xfrm>
            <a:off x="63551" y="4578201"/>
            <a:ext cx="8102497" cy="400110"/>
          </a:xfrm>
          <a:prstGeom prst="rect">
            <a:avLst/>
          </a:prstGeom>
          <a:ln>
            <a:solidFill>
              <a:schemeClr val="accent4"/>
            </a:solidFill>
          </a:ln>
        </p:spPr>
        <p:txBody>
          <a:bodyPr wrap="square">
            <a:spAutoFit/>
          </a:bodyPr>
          <a:lstStyle/>
          <a:p>
            <a:r>
              <a:rPr lang="zh-CN" altLang="en-US" sz="2000" dirty="0">
                <a:solidFill>
                  <a:srgbClr val="4D4D4D"/>
                </a:solidFill>
                <a:latin typeface="-apple-system"/>
              </a:rPr>
              <a:t> </a:t>
            </a:r>
            <a:r>
              <a:rPr lang="en-US" altLang="zh-CN" sz="2000" dirty="0">
                <a:solidFill>
                  <a:srgbClr val="4D4D4D"/>
                </a:solidFill>
                <a:latin typeface="-apple-system"/>
              </a:rPr>
              <a:t>LRN </a:t>
            </a:r>
            <a:r>
              <a:rPr lang="zh-CN" altLang="en-US" sz="2000" dirty="0">
                <a:solidFill>
                  <a:srgbClr val="4D4D4D"/>
                </a:solidFill>
                <a:latin typeface="-apple-system"/>
              </a:rPr>
              <a:t>一般是在激活、 池化函数后的一种方法。</a:t>
            </a:r>
            <a:endParaRPr lang="zh-CN" altLang="en-US" sz="2000" dirty="0"/>
          </a:p>
        </p:txBody>
      </p:sp>
    </p:spTree>
    <p:extLst>
      <p:ext uri="{BB962C8B-B14F-4D97-AF65-F5344CB8AC3E}">
        <p14:creationId xmlns:p14="http://schemas.microsoft.com/office/powerpoint/2010/main" val="373669252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5496" y="0"/>
            <a:ext cx="8229600" cy="857250"/>
          </a:xfrm>
        </p:spPr>
        <p:txBody>
          <a:bodyPr/>
          <a:lstStyle/>
          <a:p>
            <a:r>
              <a:rPr lang="en-US" altLang="zh-CN" dirty="0" smtClean="0"/>
              <a:t>Data augmentation</a:t>
            </a:r>
            <a:endParaRPr lang="zh-CN" altLang="en-US" dirty="0"/>
          </a:p>
        </p:txBody>
      </p:sp>
      <p:pic>
        <p:nvPicPr>
          <p:cNvPr id="6" name="图片 5"/>
          <p:cNvPicPr>
            <a:picLocks noChangeAspect="1"/>
          </p:cNvPicPr>
          <p:nvPr/>
        </p:nvPicPr>
        <p:blipFill>
          <a:blip r:embed="rId2"/>
          <a:stretch>
            <a:fillRect/>
          </a:stretch>
        </p:blipFill>
        <p:spPr>
          <a:xfrm>
            <a:off x="2267744" y="743579"/>
            <a:ext cx="4613849" cy="1798619"/>
          </a:xfrm>
          <a:prstGeom prst="rect">
            <a:avLst/>
          </a:prstGeom>
        </p:spPr>
      </p:pic>
      <p:pic>
        <p:nvPicPr>
          <p:cNvPr id="7" name="图片 6"/>
          <p:cNvPicPr>
            <a:picLocks noChangeAspect="1"/>
          </p:cNvPicPr>
          <p:nvPr/>
        </p:nvPicPr>
        <p:blipFill>
          <a:blip r:embed="rId3"/>
          <a:stretch>
            <a:fillRect/>
          </a:stretch>
        </p:blipFill>
        <p:spPr>
          <a:xfrm>
            <a:off x="2267744" y="2283718"/>
            <a:ext cx="4896544" cy="2737591"/>
          </a:xfrm>
          <a:prstGeom prst="rect">
            <a:avLst/>
          </a:prstGeom>
        </p:spPr>
      </p:pic>
    </p:spTree>
    <p:extLst>
      <p:ext uri="{BB962C8B-B14F-4D97-AF65-F5344CB8AC3E}">
        <p14:creationId xmlns:p14="http://schemas.microsoft.com/office/powerpoint/2010/main" val="288036513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304857" cy="467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46112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灯片编号占位符 4"/>
          <p:cNvSpPr>
            <a:spLocks noGrp="1"/>
          </p:cNvSpPr>
          <p:nvPr>
            <p:ph type="sldNum" idx="12"/>
          </p:nvPr>
        </p:nvSpPr>
        <p:spPr/>
        <p:txBody>
          <a:bodyPr/>
          <a:lstStyle/>
          <a:p>
            <a:fld id="{00000000-1234-1234-1234-123412341234}" type="slidenum">
              <a:rPr lang="en" smtClean="0"/>
              <a:pPr/>
              <a:t>143</a:t>
            </a:fld>
            <a:endParaRPr lang="en"/>
          </a:p>
        </p:txBody>
      </p:sp>
      <p:pic>
        <p:nvPicPr>
          <p:cNvPr id="13314" name="Picture 2" descr="http://imgconvert.csdnimg.cn/aHR0cHM6Ly9pbWFnZXMyMDE4LmNuYmxvZ3MuY29tL2Jsb2cvNTA4NDg5LzIwMTgwNC81MDg0ODktMjAxODA0MTgxODU2MjAzNzMtMTEzOTk3OTY5NC5wbmc?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80" y="81567"/>
            <a:ext cx="4343400" cy="11430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99592" y="1563638"/>
            <a:ext cx="7344816" cy="954107"/>
          </a:xfrm>
          <a:prstGeom prst="rect">
            <a:avLst/>
          </a:prstGeom>
        </p:spPr>
        <p:txBody>
          <a:bodyPr wrap="square">
            <a:spAutoFit/>
          </a:bodyPr>
          <a:lstStyle/>
          <a:p>
            <a:r>
              <a:rPr lang="en-US" altLang="zh-CN" dirty="0">
                <a:solidFill>
                  <a:srgbClr val="333333"/>
                </a:solidFill>
                <a:latin typeface="-apple-system"/>
              </a:rPr>
              <a:t>https://cs.stanford.edu/people/karpathy/convnetjs/demo/cifar10.html</a:t>
            </a:r>
            <a:endParaRPr lang="zh-CN" altLang="en-US" dirty="0"/>
          </a:p>
        </p:txBody>
      </p:sp>
    </p:spTree>
    <p:extLst>
      <p:ext uri="{BB962C8B-B14F-4D97-AF65-F5344CB8AC3E}">
        <p14:creationId xmlns:p14="http://schemas.microsoft.com/office/powerpoint/2010/main" val="113622915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idx="2"/>
          </p:nvPr>
        </p:nvSpPr>
        <p:spPr/>
        <p:txBody>
          <a:bodyPr/>
          <a:lstStyle/>
          <a:p>
            <a:endParaRPr lang="zh-CN" altLang="en-US"/>
          </a:p>
        </p:txBody>
      </p:sp>
      <p:sp>
        <p:nvSpPr>
          <p:cNvPr id="5" name="灯片编号占位符 4"/>
          <p:cNvSpPr>
            <a:spLocks noGrp="1"/>
          </p:cNvSpPr>
          <p:nvPr>
            <p:ph type="sldNum" idx="12"/>
          </p:nvPr>
        </p:nvSpPr>
        <p:spPr/>
        <p:txBody>
          <a:bodyPr/>
          <a:lstStyle/>
          <a:p>
            <a:fld id="{00000000-1234-1234-1234-123412341234}" type="slidenum">
              <a:rPr lang="en" smtClean="0"/>
              <a:pPr/>
              <a:t>144</a:t>
            </a:fld>
            <a:endParaRPr lang="en"/>
          </a:p>
        </p:txBody>
      </p:sp>
      <p:sp>
        <p:nvSpPr>
          <p:cNvPr id="6" name="矩形 5"/>
          <p:cNvSpPr/>
          <p:nvPr/>
        </p:nvSpPr>
        <p:spPr>
          <a:xfrm>
            <a:off x="435868" y="507246"/>
            <a:ext cx="2543325" cy="523220"/>
          </a:xfrm>
          <a:prstGeom prst="rect">
            <a:avLst/>
          </a:prstGeom>
        </p:spPr>
        <p:txBody>
          <a:bodyPr wrap="none">
            <a:spAutoFit/>
          </a:bodyPr>
          <a:lstStyle/>
          <a:p>
            <a:r>
              <a:rPr lang="en-US" altLang="zh-CN" dirty="0">
                <a:hlinkClick r:id="rId3"/>
              </a:rPr>
              <a:t>Jason </a:t>
            </a:r>
            <a:r>
              <a:rPr lang="en-US" altLang="zh-CN" dirty="0" err="1">
                <a:hlinkClick r:id="rId3"/>
              </a:rPr>
              <a:t>Yosinski</a:t>
            </a:r>
            <a:endParaRPr lang="zh-CN" altLang="en-US" dirty="0"/>
          </a:p>
        </p:txBody>
      </p:sp>
      <p:pic>
        <p:nvPicPr>
          <p:cNvPr id="7" name="图片 6"/>
          <p:cNvPicPr>
            <a:picLocks noChangeAspect="1"/>
          </p:cNvPicPr>
          <p:nvPr/>
        </p:nvPicPr>
        <p:blipFill>
          <a:blip r:embed="rId4"/>
          <a:stretch>
            <a:fillRect/>
          </a:stretch>
        </p:blipFill>
        <p:spPr>
          <a:xfrm>
            <a:off x="2339752" y="1063228"/>
            <a:ext cx="5096788" cy="3530939"/>
          </a:xfrm>
          <a:prstGeom prst="rect">
            <a:avLst/>
          </a:prstGeom>
        </p:spPr>
      </p:pic>
    </p:spTree>
    <p:extLst>
      <p:ext uri="{BB962C8B-B14F-4D97-AF65-F5344CB8AC3E}">
        <p14:creationId xmlns:p14="http://schemas.microsoft.com/office/powerpoint/2010/main" val="271651971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idx="1"/>
          </p:nvPr>
        </p:nvSpPr>
        <p:spPr>
          <a:xfrm>
            <a:off x="457200" y="1200150"/>
            <a:ext cx="8229600" cy="3725680"/>
          </a:xfrm>
        </p:spPr>
        <p:txBody>
          <a:bodyPr/>
          <a:lstStyle/>
          <a:p>
            <a:pPr marL="342900" indent="-342900">
              <a:buFont typeface="+mj-lt"/>
              <a:buAutoNum type="arabicPeriod"/>
            </a:pPr>
            <a:r>
              <a:rPr lang="en-US" altLang="zh-CN" sz="2400" dirty="0" smtClean="0"/>
              <a:t>Feed image into net</a:t>
            </a:r>
          </a:p>
          <a:p>
            <a:pPr marL="342900" indent="-342900">
              <a:buFont typeface="+mj-lt"/>
              <a:buAutoNum type="arabicPeriod"/>
            </a:pPr>
            <a:endParaRPr lang="en-US" altLang="zh-CN" sz="2400" dirty="0" smtClean="0"/>
          </a:p>
          <a:p>
            <a:pPr marL="342900" indent="-342900">
              <a:buFont typeface="+mj-lt"/>
              <a:buAutoNum type="arabicPeriod"/>
            </a:pPr>
            <a:endParaRPr lang="en-US" altLang="zh-CN" sz="2400" dirty="0" smtClean="0"/>
          </a:p>
          <a:p>
            <a:pPr marL="342900" indent="-342900">
              <a:buFont typeface="+mj-lt"/>
              <a:buAutoNum type="arabicPeriod"/>
            </a:pPr>
            <a:r>
              <a:rPr lang="en-US" altLang="zh-CN" sz="2400" dirty="0" smtClean="0"/>
              <a:t>Pick a layer, Set the gradient there to be all zero except for one 1 for some neuron of interest. </a:t>
            </a:r>
          </a:p>
          <a:p>
            <a:pPr marL="342900" indent="-342900">
              <a:buFont typeface="+mj-lt"/>
              <a:buAutoNum type="arabicPeriod"/>
            </a:pPr>
            <a:endParaRPr lang="en-US" altLang="zh-CN" sz="2400" dirty="0" smtClean="0"/>
          </a:p>
          <a:p>
            <a:pPr marL="342900" indent="-342900">
              <a:buFont typeface="+mj-lt"/>
              <a:buAutoNum type="arabicPeriod"/>
            </a:pPr>
            <a:r>
              <a:rPr lang="en-US" altLang="zh-CN" sz="2400" dirty="0" err="1" smtClean="0"/>
              <a:t>Backprop</a:t>
            </a:r>
            <a:r>
              <a:rPr lang="en-US" altLang="zh-CN" sz="2400" dirty="0" smtClean="0"/>
              <a:t> to image</a:t>
            </a:r>
            <a:endParaRPr lang="zh-CN" altLang="en-US" sz="2400" dirty="0"/>
          </a:p>
        </p:txBody>
      </p:sp>
      <p:sp>
        <p:nvSpPr>
          <p:cNvPr id="5" name="灯片编号占位符 4"/>
          <p:cNvSpPr>
            <a:spLocks noGrp="1"/>
          </p:cNvSpPr>
          <p:nvPr>
            <p:ph type="sldNum" idx="12"/>
          </p:nvPr>
        </p:nvSpPr>
        <p:spPr/>
        <p:txBody>
          <a:bodyPr/>
          <a:lstStyle/>
          <a:p>
            <a:fld id="{00000000-1234-1234-1234-123412341234}" type="slidenum">
              <a:rPr lang="en" smtClean="0"/>
              <a:pPr/>
              <a:t>145</a:t>
            </a:fld>
            <a:endParaRPr lang="en"/>
          </a:p>
        </p:txBody>
      </p:sp>
      <p:sp>
        <p:nvSpPr>
          <p:cNvPr id="6" name="矩形 5"/>
          <p:cNvSpPr/>
          <p:nvPr/>
        </p:nvSpPr>
        <p:spPr>
          <a:xfrm>
            <a:off x="435868" y="507246"/>
            <a:ext cx="2543325" cy="523220"/>
          </a:xfrm>
          <a:prstGeom prst="rect">
            <a:avLst/>
          </a:prstGeom>
        </p:spPr>
        <p:txBody>
          <a:bodyPr wrap="none">
            <a:spAutoFit/>
          </a:bodyPr>
          <a:lstStyle/>
          <a:p>
            <a:r>
              <a:rPr lang="en-US" altLang="zh-CN" dirty="0">
                <a:hlinkClick r:id="rId3"/>
              </a:rPr>
              <a:t>Jason </a:t>
            </a:r>
            <a:r>
              <a:rPr lang="en-US" altLang="zh-CN" dirty="0" err="1">
                <a:hlinkClick r:id="rId3"/>
              </a:rPr>
              <a:t>Yosinski</a:t>
            </a:r>
            <a:endParaRPr lang="zh-CN" altLang="en-US" dirty="0"/>
          </a:p>
        </p:txBody>
      </p:sp>
      <p:pic>
        <p:nvPicPr>
          <p:cNvPr id="9" name="图片 8"/>
          <p:cNvPicPr>
            <a:picLocks noChangeAspect="1"/>
          </p:cNvPicPr>
          <p:nvPr/>
        </p:nvPicPr>
        <p:blipFill>
          <a:blip r:embed="rId4"/>
          <a:stretch>
            <a:fillRect/>
          </a:stretch>
        </p:blipFill>
        <p:spPr>
          <a:xfrm>
            <a:off x="4143900" y="1231404"/>
            <a:ext cx="1546994" cy="1257409"/>
          </a:xfrm>
          <a:prstGeom prst="rect">
            <a:avLst/>
          </a:prstGeom>
        </p:spPr>
      </p:pic>
    </p:spTree>
    <p:extLst>
      <p:ext uri="{BB962C8B-B14F-4D97-AF65-F5344CB8AC3E}">
        <p14:creationId xmlns:p14="http://schemas.microsoft.com/office/powerpoint/2010/main" val="426179108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endParaRPr lang="zh-CN" altLang="en-US"/>
          </a:p>
        </p:txBody>
      </p:sp>
      <p:sp>
        <p:nvSpPr>
          <p:cNvPr id="5" name="灯片编号占位符 4"/>
          <p:cNvSpPr>
            <a:spLocks noGrp="1"/>
          </p:cNvSpPr>
          <p:nvPr>
            <p:ph type="sldNum" sz="quarter" idx="12"/>
          </p:nvPr>
        </p:nvSpPr>
        <p:spPr/>
        <p:txBody>
          <a:bodyPr/>
          <a:lstStyle/>
          <a:p>
            <a:fld id="{00000000-1234-1234-1234-123412341234}" type="slidenum">
              <a:rPr lang="en" smtClean="0"/>
              <a:pPr/>
              <a:t>146</a:t>
            </a:fld>
            <a:endParaRPr lang="en"/>
          </a:p>
        </p:txBody>
      </p:sp>
      <p:sp>
        <p:nvSpPr>
          <p:cNvPr id="9" name="文本框 8"/>
          <p:cNvSpPr txBox="1"/>
          <p:nvPr/>
        </p:nvSpPr>
        <p:spPr>
          <a:xfrm>
            <a:off x="416134" y="1661322"/>
            <a:ext cx="4007828" cy="2677656"/>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smtClean="0"/>
              <a:t>Forward:</a:t>
            </a:r>
          </a:p>
          <a:p>
            <a:pPr marL="342900" indent="-342900">
              <a:buFont typeface="Arial" panose="020B0604020202020204" pitchFamily="34" charset="0"/>
              <a:buChar char="•"/>
            </a:pPr>
            <a:endParaRPr lang="en-US" altLang="zh-CN" sz="2400" dirty="0" smtClean="0"/>
          </a:p>
          <a:p>
            <a:pPr marL="342900" indent="-342900">
              <a:buFont typeface="Arial" panose="020B0604020202020204" pitchFamily="34" charset="0"/>
              <a:buChar char="•"/>
            </a:pPr>
            <a:endParaRPr lang="en-US" altLang="zh-CN" sz="2400" dirty="0" smtClean="0"/>
          </a:p>
          <a:p>
            <a:pPr marL="342900" indent="-342900">
              <a:buFont typeface="Arial" panose="020B0604020202020204" pitchFamily="34" charset="0"/>
              <a:buChar char="•"/>
            </a:pPr>
            <a:r>
              <a:rPr lang="en-US" altLang="zh-CN" sz="2400" dirty="0" smtClean="0"/>
              <a:t>Backpropagation:</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endParaRPr lang="en-US" altLang="zh-CN" sz="2400" dirty="0" smtClean="0"/>
          </a:p>
          <a:p>
            <a:pPr marL="342900" indent="-342900">
              <a:buFont typeface="Arial" panose="020B0604020202020204" pitchFamily="34" charset="0"/>
              <a:buChar char="•"/>
            </a:pPr>
            <a:r>
              <a:rPr lang="en-US" altLang="zh-CN" sz="2400" dirty="0" smtClean="0"/>
              <a:t>Guided Backpropagation:</a:t>
            </a:r>
            <a:endParaRPr lang="zh-CN" altLang="en-US" sz="2400" dirty="0"/>
          </a:p>
        </p:txBody>
      </p:sp>
      <p:pic>
        <p:nvPicPr>
          <p:cNvPr id="11" name="图片 10"/>
          <p:cNvPicPr>
            <a:picLocks noChangeAspect="1"/>
          </p:cNvPicPr>
          <p:nvPr/>
        </p:nvPicPr>
        <p:blipFill>
          <a:blip r:embed="rId2"/>
          <a:stretch>
            <a:fillRect/>
          </a:stretch>
        </p:blipFill>
        <p:spPr>
          <a:xfrm>
            <a:off x="3838019" y="2430651"/>
            <a:ext cx="2665317" cy="1160894"/>
          </a:xfrm>
          <a:prstGeom prst="rect">
            <a:avLst/>
          </a:prstGeom>
        </p:spPr>
      </p:pic>
      <p:pic>
        <p:nvPicPr>
          <p:cNvPr id="12" name="图片 11"/>
          <p:cNvPicPr>
            <a:picLocks noChangeAspect="1"/>
          </p:cNvPicPr>
          <p:nvPr/>
        </p:nvPicPr>
        <p:blipFill>
          <a:blip r:embed="rId3"/>
          <a:stretch>
            <a:fillRect/>
          </a:stretch>
        </p:blipFill>
        <p:spPr>
          <a:xfrm>
            <a:off x="4222644" y="3618494"/>
            <a:ext cx="3040643" cy="1272650"/>
          </a:xfrm>
          <a:prstGeom prst="rect">
            <a:avLst/>
          </a:prstGeom>
        </p:spPr>
      </p:pic>
      <p:pic>
        <p:nvPicPr>
          <p:cNvPr id="16" name="图片 15"/>
          <p:cNvPicPr>
            <a:picLocks noChangeAspect="1"/>
          </p:cNvPicPr>
          <p:nvPr/>
        </p:nvPicPr>
        <p:blipFill rotWithShape="1">
          <a:blip r:embed="rId4"/>
          <a:srcRect t="1" b="3366"/>
          <a:stretch/>
        </p:blipFill>
        <p:spPr>
          <a:xfrm>
            <a:off x="606432" y="28061"/>
            <a:ext cx="4426446" cy="1463569"/>
          </a:xfrm>
          <a:prstGeom prst="rect">
            <a:avLst/>
          </a:prstGeom>
        </p:spPr>
      </p:pic>
      <p:pic>
        <p:nvPicPr>
          <p:cNvPr id="10" name="图片 9"/>
          <p:cNvPicPr>
            <a:picLocks noChangeAspect="1"/>
          </p:cNvPicPr>
          <p:nvPr/>
        </p:nvPicPr>
        <p:blipFill rotWithShape="1">
          <a:blip r:embed="rId5"/>
          <a:srcRect l="6932" t="9684" r="3710"/>
          <a:stretch/>
        </p:blipFill>
        <p:spPr>
          <a:xfrm>
            <a:off x="3923928" y="1491630"/>
            <a:ext cx="2592288" cy="1080119"/>
          </a:xfrm>
          <a:prstGeom prst="rect">
            <a:avLst/>
          </a:prstGeom>
        </p:spPr>
      </p:pic>
      <p:pic>
        <p:nvPicPr>
          <p:cNvPr id="17" name="图片 16"/>
          <p:cNvPicPr>
            <a:picLocks noChangeAspect="1"/>
          </p:cNvPicPr>
          <p:nvPr/>
        </p:nvPicPr>
        <p:blipFill>
          <a:blip r:embed="rId6"/>
          <a:stretch>
            <a:fillRect/>
          </a:stretch>
        </p:blipFill>
        <p:spPr>
          <a:xfrm>
            <a:off x="7366615" y="3092331"/>
            <a:ext cx="1463167" cy="1493649"/>
          </a:xfrm>
          <a:prstGeom prst="rect">
            <a:avLst/>
          </a:prstGeom>
        </p:spPr>
      </p:pic>
      <p:pic>
        <p:nvPicPr>
          <p:cNvPr id="18" name="图片 17"/>
          <p:cNvPicPr>
            <a:picLocks noChangeAspect="1"/>
          </p:cNvPicPr>
          <p:nvPr/>
        </p:nvPicPr>
        <p:blipFill>
          <a:blip r:embed="rId7"/>
          <a:stretch>
            <a:fillRect/>
          </a:stretch>
        </p:blipFill>
        <p:spPr>
          <a:xfrm>
            <a:off x="7380312" y="1585595"/>
            <a:ext cx="1435774" cy="1414555"/>
          </a:xfrm>
          <a:prstGeom prst="rect">
            <a:avLst/>
          </a:prstGeom>
        </p:spPr>
      </p:pic>
    </p:spTree>
    <p:extLst>
      <p:ext uri="{BB962C8B-B14F-4D97-AF65-F5344CB8AC3E}">
        <p14:creationId xmlns:p14="http://schemas.microsoft.com/office/powerpoint/2010/main" val="319234116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400" dirty="0"/>
              <a:t>Visualizing and </a:t>
            </a:r>
            <a:r>
              <a:rPr lang="en-US" altLang="zh-CN" sz="2400" dirty="0" smtClean="0"/>
              <a:t>Understanding Convolutional Networks</a:t>
            </a:r>
          </a:p>
          <a:p>
            <a:pPr marL="0" indent="0">
              <a:buNone/>
            </a:pPr>
            <a:r>
              <a:rPr lang="en-US" altLang="zh-CN" sz="1800" dirty="0" smtClean="0"/>
              <a:t>extension</a:t>
            </a:r>
            <a:r>
              <a:rPr lang="en-US" altLang="zh-CN" sz="1800" dirty="0"/>
              <a:t>://</a:t>
            </a:r>
            <a:r>
              <a:rPr lang="en-US" altLang="zh-CN" sz="1800" dirty="0" smtClean="0"/>
              <a:t>bfdogplmndidlpjfhoijckpakkdjkkil/pdf/viewer.html?file=https%3A%2F%2Fcs.nyu.edu%2F~fergus%2Fpapers%2FzeilerECCV2014.pdf</a:t>
            </a:r>
          </a:p>
          <a:p>
            <a:r>
              <a:rPr lang="en-US" altLang="zh-CN" sz="2400" dirty="0"/>
              <a:t>Adaptive </a:t>
            </a:r>
            <a:r>
              <a:rPr lang="en-US" altLang="zh-CN" sz="2400" dirty="0" err="1"/>
              <a:t>deconvolutional</a:t>
            </a:r>
            <a:r>
              <a:rPr lang="en-US" altLang="zh-CN" sz="2400" dirty="0"/>
              <a:t> networks for mid and high level feature </a:t>
            </a:r>
            <a:r>
              <a:rPr lang="en-US" altLang="zh-CN" sz="2400" dirty="0" smtClean="0"/>
              <a:t>learning</a:t>
            </a:r>
            <a:endParaRPr lang="en-US" altLang="zh-CN" sz="2400" dirty="0"/>
          </a:p>
          <a:p>
            <a:r>
              <a:rPr lang="en-US" altLang="zh-CN" sz="2400" dirty="0" smtClean="0"/>
              <a:t>Stacked </a:t>
            </a:r>
            <a:r>
              <a:rPr lang="en-US" altLang="zh-CN" sz="2400" dirty="0"/>
              <a:t>What-Where </a:t>
            </a:r>
            <a:r>
              <a:rPr lang="en-US" altLang="zh-CN" sz="2400" dirty="0" smtClean="0"/>
              <a:t>Auto-encoders</a:t>
            </a:r>
          </a:p>
          <a:p>
            <a:r>
              <a:rPr lang="en-US" altLang="zh-CN" sz="2400" dirty="0" err="1"/>
              <a:t>Selvaraju</a:t>
            </a:r>
            <a:r>
              <a:rPr lang="en-US" altLang="zh-CN" sz="2400" dirty="0"/>
              <a:t> R </a:t>
            </a:r>
            <a:r>
              <a:rPr lang="en-US" altLang="zh-CN" sz="2400" dirty="0" err="1"/>
              <a:t>R</a:t>
            </a:r>
            <a:r>
              <a:rPr lang="en-US" altLang="zh-CN" sz="2400" dirty="0"/>
              <a:t>, Cogswell M, Das A, et al. Grad-CAM: Visual Explanations from Deep Networks via Gradient-Based Localization[J]. international conference on computer vision, 2017: 618-626</a:t>
            </a:r>
          </a:p>
          <a:p>
            <a:pPr marL="0" indent="0">
              <a:buNone/>
            </a:pPr>
            <a:r>
              <a:rPr lang="en-US" altLang="zh-CN" sz="1800" dirty="0" smtClean="0"/>
              <a:t>.</a:t>
            </a:r>
            <a:endParaRPr lang="en-US" altLang="zh-CN" sz="1800" dirty="0"/>
          </a:p>
        </p:txBody>
      </p:sp>
    </p:spTree>
    <p:extLst>
      <p:ext uri="{BB962C8B-B14F-4D97-AF65-F5344CB8AC3E}">
        <p14:creationId xmlns:p14="http://schemas.microsoft.com/office/powerpoint/2010/main" val="325340997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9" name="Shape 899"/>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VGGNet</a:t>
            </a:r>
          </a:p>
        </p:txBody>
      </p:sp>
      <p:sp>
        <p:nvSpPr>
          <p:cNvPr id="900" name="Shape 900"/>
          <p:cNvSpPr txBox="1"/>
          <p:nvPr/>
        </p:nvSpPr>
        <p:spPr>
          <a:xfrm>
            <a:off x="141200" y="562000"/>
            <a:ext cx="3331199" cy="43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[Simonyan and Zisserman, 2014]</a:t>
            </a:r>
          </a:p>
        </p:txBody>
      </p:sp>
      <p:pic>
        <p:nvPicPr>
          <p:cNvPr id="901" name="Shape 901"/>
          <p:cNvPicPr preferRelativeResize="0"/>
          <p:nvPr/>
        </p:nvPicPr>
        <p:blipFill>
          <a:blip r:embed="rId3">
            <a:alphaModFix/>
          </a:blip>
          <a:stretch>
            <a:fillRect/>
          </a:stretch>
        </p:blipFill>
        <p:spPr>
          <a:xfrm>
            <a:off x="5057650" y="0"/>
            <a:ext cx="3975250" cy="4607999"/>
          </a:xfrm>
          <a:prstGeom prst="rect">
            <a:avLst/>
          </a:prstGeom>
          <a:noFill/>
          <a:ln>
            <a:noFill/>
          </a:ln>
        </p:spPr>
      </p:pic>
      <p:grpSp>
        <p:nvGrpSpPr>
          <p:cNvPr id="5" name="组合 4"/>
          <p:cNvGrpSpPr/>
          <p:nvPr/>
        </p:nvGrpSpPr>
        <p:grpSpPr>
          <a:xfrm>
            <a:off x="2095866" y="-25625"/>
            <a:ext cx="6261817" cy="3545580"/>
            <a:chOff x="2095866" y="-25625"/>
            <a:chExt cx="6261817" cy="3545580"/>
          </a:xfrm>
        </p:grpSpPr>
        <p:sp>
          <p:nvSpPr>
            <p:cNvPr id="902" name="Shape 902"/>
            <p:cNvSpPr/>
            <p:nvPr/>
          </p:nvSpPr>
          <p:spPr>
            <a:xfrm>
              <a:off x="7665583" y="-25625"/>
              <a:ext cx="692100" cy="33669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903" name="Shape 903"/>
            <p:cNvCxnSpPr>
              <a:endCxn id="902" idx="1"/>
            </p:cNvCxnSpPr>
            <p:nvPr/>
          </p:nvCxnSpPr>
          <p:spPr>
            <a:xfrm flipV="1">
              <a:off x="3830616" y="1657825"/>
              <a:ext cx="3834967" cy="1597231"/>
            </a:xfrm>
            <a:prstGeom prst="straightConnector1">
              <a:avLst/>
            </a:prstGeom>
            <a:noFill/>
            <a:ln w="19050" cap="flat" cmpd="sng">
              <a:solidFill>
                <a:srgbClr val="FF0000"/>
              </a:solidFill>
              <a:prstDash val="solid"/>
              <a:round/>
              <a:headEnd type="none" w="lg" len="lg"/>
              <a:tailEnd type="triangle" w="lg" len="lg"/>
            </a:ln>
          </p:spPr>
        </p:cxnSp>
        <p:sp>
          <p:nvSpPr>
            <p:cNvPr id="904" name="Shape 904"/>
            <p:cNvSpPr txBox="1"/>
            <p:nvPr/>
          </p:nvSpPr>
          <p:spPr>
            <a:xfrm>
              <a:off x="2095866" y="2990156"/>
              <a:ext cx="3469499" cy="529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FF0000"/>
                  </a:solidFill>
                  <a:latin typeface="Arial"/>
                  <a:cs typeface="Arial"/>
                  <a:sym typeface="Arial"/>
                </a:rPr>
                <a:t>best model</a:t>
              </a:r>
            </a:p>
          </p:txBody>
        </p:sp>
      </p:grpSp>
      <p:sp>
        <p:nvSpPr>
          <p:cNvPr id="905" name="Shape 905"/>
          <p:cNvSpPr txBox="1"/>
          <p:nvPr/>
        </p:nvSpPr>
        <p:spPr>
          <a:xfrm>
            <a:off x="236916" y="829465"/>
            <a:ext cx="3593700" cy="1360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dirty="0">
                <a:solidFill>
                  <a:srgbClr val="000000"/>
                </a:solidFill>
                <a:latin typeface="Arial"/>
                <a:cs typeface="Arial"/>
                <a:sym typeface="Arial"/>
              </a:rPr>
              <a:t>Only 3x3 CONV stride 1, pad 1</a:t>
            </a:r>
          </a:p>
          <a:p>
            <a:pPr fontAlgn="auto">
              <a:spcBef>
                <a:spcPts val="0"/>
              </a:spcBef>
              <a:spcAft>
                <a:spcPts val="0"/>
              </a:spcAft>
            </a:pPr>
            <a:r>
              <a:rPr lang="en" sz="1800" kern="0" dirty="0">
                <a:solidFill>
                  <a:srgbClr val="000000"/>
                </a:solidFill>
                <a:latin typeface="Arial"/>
                <a:cs typeface="Arial"/>
                <a:sym typeface="Arial"/>
              </a:rPr>
              <a:t>and  2x2 MAX POOL stride 2</a:t>
            </a:r>
          </a:p>
        </p:txBody>
      </p:sp>
      <p:sp>
        <p:nvSpPr>
          <p:cNvPr id="906" name="Shape 906"/>
          <p:cNvSpPr txBox="1"/>
          <p:nvPr/>
        </p:nvSpPr>
        <p:spPr>
          <a:xfrm>
            <a:off x="436625" y="3559575"/>
            <a:ext cx="4063367" cy="1027812"/>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dirty="0">
                <a:solidFill>
                  <a:srgbClr val="0000FF"/>
                </a:solidFill>
                <a:latin typeface="Arial"/>
                <a:cs typeface="Arial"/>
                <a:sym typeface="Arial"/>
              </a:rPr>
              <a:t>11.2% top 5 error in ILSVRC 2013</a:t>
            </a:r>
          </a:p>
          <a:p>
            <a:pPr fontAlgn="auto">
              <a:spcBef>
                <a:spcPts val="0"/>
              </a:spcBef>
              <a:spcAft>
                <a:spcPts val="0"/>
              </a:spcAft>
            </a:pPr>
            <a:r>
              <a:rPr lang="en" sz="1800" kern="0" dirty="0">
                <a:solidFill>
                  <a:srgbClr val="0000FF"/>
                </a:solidFill>
                <a:latin typeface="Arial"/>
                <a:cs typeface="Arial"/>
                <a:sym typeface="Arial"/>
              </a:rPr>
              <a:t>-&gt;</a:t>
            </a:r>
          </a:p>
          <a:p>
            <a:pPr fontAlgn="auto">
              <a:spcBef>
                <a:spcPts val="0"/>
              </a:spcBef>
              <a:spcAft>
                <a:spcPts val="0"/>
              </a:spcAft>
            </a:pPr>
            <a:r>
              <a:rPr lang="en" sz="1800" kern="0" dirty="0">
                <a:solidFill>
                  <a:srgbClr val="0000FF"/>
                </a:solidFill>
                <a:latin typeface="Arial"/>
                <a:cs typeface="Arial"/>
                <a:sym typeface="Arial"/>
              </a:rPr>
              <a:t>7.3% top 5 error</a:t>
            </a:r>
          </a:p>
        </p:txBody>
      </p:sp>
      <p:sp>
        <p:nvSpPr>
          <p:cNvPr id="3" name="矩形 2"/>
          <p:cNvSpPr/>
          <p:nvPr/>
        </p:nvSpPr>
        <p:spPr>
          <a:xfrm>
            <a:off x="198277" y="1509564"/>
            <a:ext cx="4108893" cy="1200329"/>
          </a:xfrm>
          <a:prstGeom prst="rect">
            <a:avLst/>
          </a:prstGeom>
          <a:ln>
            <a:solidFill>
              <a:srgbClr val="3333CC"/>
            </a:solidFill>
          </a:ln>
        </p:spPr>
        <p:txBody>
          <a:bodyPr wrap="square">
            <a:spAutoFit/>
          </a:bodyPr>
          <a:lstStyle/>
          <a:p>
            <a:r>
              <a:rPr lang="zh-CN" altLang="en-US" sz="2400" dirty="0">
                <a:solidFill>
                  <a:srgbClr val="121212"/>
                </a:solidFill>
                <a:latin typeface="+mn-ea"/>
                <a:ea typeface="+mn-ea"/>
              </a:rPr>
              <a:t>采用连续的几个</a:t>
            </a:r>
            <a:r>
              <a:rPr lang="en-US" altLang="zh-CN" sz="2400" dirty="0">
                <a:solidFill>
                  <a:srgbClr val="121212"/>
                </a:solidFill>
                <a:latin typeface="+mn-ea"/>
                <a:ea typeface="+mn-ea"/>
              </a:rPr>
              <a:t>3x3</a:t>
            </a:r>
            <a:r>
              <a:rPr lang="zh-CN" altLang="en-US" sz="2400" dirty="0">
                <a:solidFill>
                  <a:srgbClr val="121212"/>
                </a:solidFill>
                <a:latin typeface="+mn-ea"/>
                <a:ea typeface="+mn-ea"/>
              </a:rPr>
              <a:t>的卷积核代替</a:t>
            </a:r>
            <a:r>
              <a:rPr lang="en-US" altLang="zh-CN" sz="2400" dirty="0" err="1">
                <a:solidFill>
                  <a:srgbClr val="121212"/>
                </a:solidFill>
                <a:latin typeface="+mn-ea"/>
                <a:ea typeface="+mn-ea"/>
              </a:rPr>
              <a:t>AlexNet</a:t>
            </a:r>
            <a:r>
              <a:rPr lang="zh-CN" altLang="en-US" sz="2400" dirty="0">
                <a:solidFill>
                  <a:srgbClr val="121212"/>
                </a:solidFill>
                <a:latin typeface="+mn-ea"/>
                <a:ea typeface="+mn-ea"/>
              </a:rPr>
              <a:t>中的较大卷积核（</a:t>
            </a:r>
            <a:r>
              <a:rPr lang="en-US" altLang="zh-CN" sz="2400" dirty="0">
                <a:solidFill>
                  <a:srgbClr val="121212"/>
                </a:solidFill>
                <a:latin typeface="+mn-ea"/>
                <a:ea typeface="+mn-ea"/>
              </a:rPr>
              <a:t>11x11</a:t>
            </a:r>
            <a:r>
              <a:rPr lang="zh-CN" altLang="en-US" sz="2400" dirty="0">
                <a:solidFill>
                  <a:srgbClr val="121212"/>
                </a:solidFill>
                <a:latin typeface="+mn-ea"/>
                <a:ea typeface="+mn-ea"/>
              </a:rPr>
              <a:t>，</a:t>
            </a:r>
            <a:r>
              <a:rPr lang="en-US" altLang="zh-CN" sz="2400" dirty="0">
                <a:solidFill>
                  <a:srgbClr val="121212"/>
                </a:solidFill>
                <a:latin typeface="+mn-ea"/>
                <a:ea typeface="+mn-ea"/>
              </a:rPr>
              <a:t>7x7</a:t>
            </a:r>
            <a:r>
              <a:rPr lang="zh-CN" altLang="en-US" sz="2400" dirty="0">
                <a:solidFill>
                  <a:srgbClr val="121212"/>
                </a:solidFill>
                <a:latin typeface="+mn-ea"/>
                <a:ea typeface="+mn-ea"/>
              </a:rPr>
              <a:t>，</a:t>
            </a:r>
            <a:r>
              <a:rPr lang="en-US" altLang="zh-CN" sz="2400" dirty="0">
                <a:solidFill>
                  <a:srgbClr val="121212"/>
                </a:solidFill>
                <a:latin typeface="+mn-ea"/>
                <a:ea typeface="+mn-ea"/>
              </a:rPr>
              <a:t>5x5</a:t>
            </a:r>
            <a:r>
              <a:rPr lang="zh-CN" altLang="en-US" sz="2400" dirty="0">
                <a:solidFill>
                  <a:srgbClr val="121212"/>
                </a:solidFill>
                <a:latin typeface="+mn-ea"/>
                <a:ea typeface="+mn-ea"/>
              </a:rPr>
              <a:t>）</a:t>
            </a:r>
            <a:endParaRPr lang="zh-CN" altLang="en-US" sz="2400" dirty="0">
              <a:latin typeface="+mn-ea"/>
              <a:ea typeface="+mn-ea"/>
            </a:endParaRPr>
          </a:p>
        </p:txBody>
      </p:sp>
    </p:spTree>
    <p:extLst>
      <p:ext uri="{BB962C8B-B14F-4D97-AF65-F5344CB8AC3E}">
        <p14:creationId xmlns:p14="http://schemas.microsoft.com/office/powerpoint/2010/main" val="285365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idx="2"/>
          </p:nvPr>
        </p:nvSpPr>
        <p:spPr/>
        <p:txBody>
          <a:bodyPr/>
          <a:lstStyle/>
          <a:p>
            <a:endParaRPr lang="zh-CN" altLang="en-US"/>
          </a:p>
        </p:txBody>
      </p:sp>
      <p:sp>
        <p:nvSpPr>
          <p:cNvPr id="5" name="灯片编号占位符 4"/>
          <p:cNvSpPr>
            <a:spLocks noGrp="1"/>
          </p:cNvSpPr>
          <p:nvPr>
            <p:ph type="sldNum" idx="12"/>
          </p:nvPr>
        </p:nvSpPr>
        <p:spPr/>
        <p:txBody>
          <a:bodyPr/>
          <a:lstStyle/>
          <a:p>
            <a:fld id="{00000000-1234-1234-1234-123412341234}" type="slidenum">
              <a:rPr lang="en" smtClean="0"/>
              <a:pPr/>
              <a:t>149</a:t>
            </a:fld>
            <a:endParaRPr lang="en"/>
          </a:p>
        </p:txBody>
      </p:sp>
      <p:pic>
        <p:nvPicPr>
          <p:cNvPr id="15362"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843558"/>
            <a:ext cx="4257675"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64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8994" name="Group 2"/>
          <p:cNvGrpSpPr>
            <a:grpSpLocks/>
          </p:cNvGrpSpPr>
          <p:nvPr/>
        </p:nvGrpSpPr>
        <p:grpSpPr bwMode="auto">
          <a:xfrm>
            <a:off x="0" y="0"/>
            <a:ext cx="9144000" cy="5143500"/>
            <a:chOff x="0" y="0"/>
            <a:chExt cx="5760" cy="4320"/>
          </a:xfrm>
        </p:grpSpPr>
        <p:sp>
          <p:nvSpPr>
            <p:cNvPr id="468995" name="Rectangle 3"/>
            <p:cNvSpPr>
              <a:spLocks noChangeArrowheads="1"/>
            </p:cNvSpPr>
            <p:nvPr/>
          </p:nvSpPr>
          <p:spPr bwMode="auto">
            <a:xfrm>
              <a:off x="0" y="0"/>
              <a:ext cx="5760" cy="4320"/>
            </a:xfrm>
            <a:prstGeom prst="rect">
              <a:avLst/>
            </a:prstGeom>
            <a:gradFill rotWithShape="0">
              <a:gsLst>
                <a:gs pos="0">
                  <a:schemeClr val="accent2">
                    <a:gamma/>
                    <a:shade val="62745"/>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400">
                <a:solidFill>
                  <a:srgbClr val="000000"/>
                </a:solidFill>
                <a:latin typeface="Times" pitchFamily="18" charset="0"/>
                <a:ea typeface="+mn-ea"/>
              </a:endParaRPr>
            </a:p>
          </p:txBody>
        </p:sp>
        <p:grpSp>
          <p:nvGrpSpPr>
            <p:cNvPr id="468996" name="Group 4"/>
            <p:cNvGrpSpPr>
              <a:grpSpLocks/>
            </p:cNvGrpSpPr>
            <p:nvPr/>
          </p:nvGrpSpPr>
          <p:grpSpPr bwMode="auto">
            <a:xfrm>
              <a:off x="96" y="528"/>
              <a:ext cx="5472" cy="96"/>
              <a:chOff x="96" y="528"/>
              <a:chExt cx="5472" cy="96"/>
            </a:xfrm>
          </p:grpSpPr>
          <p:sp>
            <p:nvSpPr>
              <p:cNvPr id="468997" name="Line 5"/>
              <p:cNvSpPr>
                <a:spLocks noChangeShapeType="1"/>
              </p:cNvSpPr>
              <p:nvPr/>
            </p:nvSpPr>
            <p:spPr bwMode="auto">
              <a:xfrm>
                <a:off x="96" y="528"/>
                <a:ext cx="547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8998" name="Line 6"/>
              <p:cNvSpPr>
                <a:spLocks noChangeShapeType="1"/>
              </p:cNvSpPr>
              <p:nvPr/>
            </p:nvSpPr>
            <p:spPr bwMode="auto">
              <a:xfrm>
                <a:off x="213" y="576"/>
                <a:ext cx="518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8999" name="Line 7"/>
              <p:cNvSpPr>
                <a:spLocks noChangeShapeType="1"/>
              </p:cNvSpPr>
              <p:nvPr/>
            </p:nvSpPr>
            <p:spPr bwMode="auto">
              <a:xfrm>
                <a:off x="323" y="624"/>
                <a:ext cx="494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nvGrpSpPr>
            <p:cNvPr id="469000" name="Group 8"/>
            <p:cNvGrpSpPr>
              <a:grpSpLocks/>
            </p:cNvGrpSpPr>
            <p:nvPr/>
          </p:nvGrpSpPr>
          <p:grpSpPr bwMode="auto">
            <a:xfrm>
              <a:off x="383" y="96"/>
              <a:ext cx="97" cy="4128"/>
              <a:chOff x="383" y="96"/>
              <a:chExt cx="96" cy="4224"/>
            </a:xfrm>
          </p:grpSpPr>
          <p:sp>
            <p:nvSpPr>
              <p:cNvPr id="469001" name="Line 9"/>
              <p:cNvSpPr>
                <a:spLocks noChangeShapeType="1"/>
              </p:cNvSpPr>
              <p:nvPr/>
            </p:nvSpPr>
            <p:spPr bwMode="auto">
              <a:xfrm rot="-5400000">
                <a:off x="-1729" y="2208"/>
                <a:ext cx="422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9002" name="Line 10"/>
              <p:cNvSpPr>
                <a:spLocks noChangeShapeType="1"/>
              </p:cNvSpPr>
              <p:nvPr/>
            </p:nvSpPr>
            <p:spPr bwMode="auto">
              <a:xfrm rot="-5400000">
                <a:off x="-1570" y="2229"/>
                <a:ext cx="400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9003" name="Line 11"/>
              <p:cNvSpPr>
                <a:spLocks noChangeShapeType="1"/>
              </p:cNvSpPr>
              <p:nvPr/>
            </p:nvSpPr>
            <p:spPr bwMode="auto">
              <a:xfrm rot="-5400000">
                <a:off x="-1430" y="2236"/>
                <a:ext cx="3817"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sp>
        <p:nvSpPr>
          <p:cNvPr id="469004" name="Text Box 12"/>
          <p:cNvSpPr txBox="1">
            <a:spLocks noChangeArrowheads="1"/>
          </p:cNvSpPr>
          <p:nvPr/>
        </p:nvSpPr>
        <p:spPr bwMode="auto">
          <a:xfrm>
            <a:off x="1821147" y="90493"/>
            <a:ext cx="5673166" cy="64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600" b="1">
                <a:solidFill>
                  <a:srgbClr val="FFFF00"/>
                </a:solidFill>
                <a:latin typeface="Helvetica" pitchFamily="34" charset="0"/>
                <a:ea typeface="+mn-ea"/>
              </a:rPr>
              <a:t>Cortical Receptive Fields</a:t>
            </a:r>
          </a:p>
        </p:txBody>
      </p:sp>
      <p:sp>
        <p:nvSpPr>
          <p:cNvPr id="469005" name="Text Box 13"/>
          <p:cNvSpPr txBox="1">
            <a:spLocks noChangeArrowheads="1"/>
          </p:cNvSpPr>
          <p:nvPr/>
        </p:nvSpPr>
        <p:spPr bwMode="auto">
          <a:xfrm>
            <a:off x="1955922" y="1108488"/>
            <a:ext cx="5378214" cy="58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200">
                <a:solidFill>
                  <a:srgbClr val="FFFF00"/>
                </a:solidFill>
                <a:latin typeface="Helvetica" pitchFamily="34" charset="0"/>
                <a:ea typeface="+mn-ea"/>
              </a:rPr>
              <a:t>Constructing a Complex Cell</a:t>
            </a:r>
          </a:p>
        </p:txBody>
      </p:sp>
      <p:pic>
        <p:nvPicPr>
          <p:cNvPr id="46900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097892"/>
            <a:ext cx="388620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900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75" y="2638438"/>
            <a:ext cx="23749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900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935" y="2074069"/>
            <a:ext cx="2403475"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9009" name="Rectangle 17"/>
          <p:cNvSpPr>
            <a:spLocks noChangeArrowheads="1"/>
          </p:cNvSpPr>
          <p:nvPr/>
        </p:nvSpPr>
        <p:spPr bwMode="auto">
          <a:xfrm>
            <a:off x="7335854" y="4902999"/>
            <a:ext cx="1736191" cy="2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eaLnBrk="0" hangingPunct="0"/>
            <a:r>
              <a:rPr lang="en-US" altLang="en-US" sz="1000">
                <a:solidFill>
                  <a:srgbClr val="FFFFFF"/>
                </a:solidFill>
                <a:latin typeface="EngraversGothic BT Regular" charset="0"/>
                <a:ea typeface="+mn-ea"/>
              </a:rPr>
              <a:t>© Stephen E. Palmer, 2002</a:t>
            </a:r>
          </a:p>
        </p:txBody>
      </p:sp>
    </p:spTree>
    <p:extLst>
      <p:ext uri="{BB962C8B-B14F-4D97-AF65-F5344CB8AC3E}">
        <p14:creationId xmlns:p14="http://schemas.microsoft.com/office/powerpoint/2010/main" val="245064514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2" name="Shape 912"/>
          <p:cNvPicPr preferRelativeResize="0"/>
          <p:nvPr/>
        </p:nvPicPr>
        <p:blipFill>
          <a:blip r:embed="rId3">
            <a:alphaModFix/>
          </a:blip>
          <a:stretch>
            <a:fillRect/>
          </a:stretch>
        </p:blipFill>
        <p:spPr>
          <a:xfrm>
            <a:off x="6648600" y="134849"/>
            <a:ext cx="2298849" cy="4395074"/>
          </a:xfrm>
          <a:prstGeom prst="rect">
            <a:avLst/>
          </a:prstGeom>
          <a:noFill/>
          <a:ln>
            <a:noFill/>
          </a:ln>
        </p:spPr>
      </p:pic>
      <p:sp>
        <p:nvSpPr>
          <p:cNvPr id="913" name="Shape 913"/>
          <p:cNvSpPr txBox="1"/>
          <p:nvPr/>
        </p:nvSpPr>
        <p:spPr>
          <a:xfrm>
            <a:off x="188000" y="222200"/>
            <a:ext cx="4383900" cy="863099"/>
          </a:xfrm>
          <a:prstGeom prst="rect">
            <a:avLst/>
          </a:prstGeom>
          <a:noFill/>
          <a:ln>
            <a:noFill/>
          </a:ln>
        </p:spPr>
        <p:txBody>
          <a:bodyPr lIns="91425" tIns="91425" rIns="91425" bIns="91425" anchor="t"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914" name="Shape 914"/>
          <p:cNvSpPr txBox="1"/>
          <p:nvPr/>
        </p:nvSpPr>
        <p:spPr>
          <a:xfrm>
            <a:off x="85450" y="-219350"/>
            <a:ext cx="7862099" cy="4341300"/>
          </a:xfrm>
          <a:prstGeom prst="rect">
            <a:avLst/>
          </a:prstGeom>
          <a:noFill/>
          <a:ln>
            <a:noFill/>
          </a:ln>
        </p:spPr>
        <p:txBody>
          <a:bodyPr lIns="91425" tIns="91425" rIns="91425" bIns="91425" anchor="t" anchorCtr="0">
            <a:noAutofit/>
          </a:bodyPr>
          <a:lstStyle/>
          <a:p>
            <a:pPr fontAlgn="auto">
              <a:spcBef>
                <a:spcPts val="0"/>
              </a:spcBef>
              <a:spcAft>
                <a:spcPts val="0"/>
              </a:spcAft>
            </a:pPr>
            <a:endParaRPr sz="1200" kern="0">
              <a:solidFill>
                <a:srgbClr val="000000"/>
              </a:solidFill>
              <a:latin typeface="Arial"/>
              <a:cs typeface="Arial"/>
              <a:sym typeface="Arial"/>
            </a:endParaRPr>
          </a:p>
          <a:p>
            <a:pPr fontAlgn="auto">
              <a:spcBef>
                <a:spcPts val="0"/>
              </a:spcBef>
              <a:spcAft>
                <a:spcPts val="0"/>
              </a:spcAft>
            </a:pPr>
            <a:r>
              <a:rPr lang="en" sz="1200" kern="0">
                <a:solidFill>
                  <a:srgbClr val="000000"/>
                </a:solidFill>
                <a:latin typeface="Arial"/>
                <a:cs typeface="Arial"/>
                <a:sym typeface="Arial"/>
              </a:rPr>
              <a:t>INPUT: [224x224x3]       </a:t>
            </a:r>
            <a:r>
              <a:rPr lang="en" sz="1200" kern="0">
                <a:solidFill>
                  <a:srgbClr val="FF0000"/>
                </a:solidFill>
                <a:latin typeface="Arial"/>
                <a:cs typeface="Arial"/>
                <a:sym typeface="Arial"/>
              </a:rPr>
              <a:t> memory:  224*224*3=150K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CONV3-64: [224x224x64] </a:t>
            </a:r>
            <a:r>
              <a:rPr lang="en" sz="1200" kern="0">
                <a:solidFill>
                  <a:srgbClr val="FF0000"/>
                </a:solidFill>
                <a:latin typeface="Arial"/>
                <a:cs typeface="Arial"/>
                <a:sym typeface="Arial"/>
              </a:rPr>
              <a:t> memory:  224*224*64=3.2M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(3*3*3)*64 = 1,728</a:t>
            </a:r>
          </a:p>
          <a:p>
            <a:pPr fontAlgn="auto">
              <a:spcBef>
                <a:spcPts val="0"/>
              </a:spcBef>
              <a:spcAft>
                <a:spcPts val="0"/>
              </a:spcAft>
            </a:pPr>
            <a:r>
              <a:rPr lang="en" sz="1200" kern="0">
                <a:solidFill>
                  <a:srgbClr val="000000"/>
                </a:solidFill>
                <a:latin typeface="Arial"/>
                <a:cs typeface="Arial"/>
                <a:sym typeface="Arial"/>
              </a:rPr>
              <a:t>CONV3-64: [224x224x64] </a:t>
            </a:r>
            <a:r>
              <a:rPr lang="en" sz="1200" kern="0">
                <a:solidFill>
                  <a:srgbClr val="FF0000"/>
                </a:solidFill>
                <a:latin typeface="Arial"/>
                <a:cs typeface="Arial"/>
                <a:sym typeface="Arial"/>
              </a:rPr>
              <a:t> memory:  224*224*64=3.2M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(3*3*64)*64 = 36,864</a:t>
            </a:r>
          </a:p>
          <a:p>
            <a:pPr fontAlgn="auto">
              <a:spcBef>
                <a:spcPts val="0"/>
              </a:spcBef>
              <a:spcAft>
                <a:spcPts val="0"/>
              </a:spcAft>
            </a:pPr>
            <a:r>
              <a:rPr lang="en" sz="1200" kern="0">
                <a:solidFill>
                  <a:srgbClr val="000000"/>
                </a:solidFill>
                <a:latin typeface="Arial"/>
                <a:cs typeface="Arial"/>
                <a:sym typeface="Arial"/>
              </a:rPr>
              <a:t>POOL2: [112x112x64] </a:t>
            </a:r>
            <a:r>
              <a:rPr lang="en" sz="1200" kern="0">
                <a:solidFill>
                  <a:srgbClr val="FF0000"/>
                </a:solidFill>
                <a:latin typeface="Arial"/>
                <a:cs typeface="Arial"/>
                <a:sym typeface="Arial"/>
              </a:rPr>
              <a:t> memory:  112*112*64=800K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CONV3-128: [112x112x128] </a:t>
            </a:r>
            <a:r>
              <a:rPr lang="en" sz="1200" kern="0">
                <a:solidFill>
                  <a:srgbClr val="FF0000"/>
                </a:solidFill>
                <a:latin typeface="Arial"/>
                <a:cs typeface="Arial"/>
                <a:sym typeface="Arial"/>
              </a:rPr>
              <a:t> memory:  112*112*128=1.6M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(3*3*64)*128 = 73,728</a:t>
            </a:r>
          </a:p>
          <a:p>
            <a:pPr fontAlgn="auto">
              <a:spcBef>
                <a:spcPts val="0"/>
              </a:spcBef>
              <a:spcAft>
                <a:spcPts val="0"/>
              </a:spcAft>
            </a:pPr>
            <a:r>
              <a:rPr lang="en" sz="1200" kern="0">
                <a:solidFill>
                  <a:srgbClr val="000000"/>
                </a:solidFill>
                <a:latin typeface="Arial"/>
                <a:cs typeface="Arial"/>
                <a:sym typeface="Arial"/>
              </a:rPr>
              <a:t>CONV3-128: [112x112x128] </a:t>
            </a:r>
            <a:r>
              <a:rPr lang="en" sz="1200" kern="0">
                <a:solidFill>
                  <a:srgbClr val="FF0000"/>
                </a:solidFill>
                <a:latin typeface="Arial"/>
                <a:cs typeface="Arial"/>
                <a:sym typeface="Arial"/>
              </a:rPr>
              <a:t> memory:  112*112*128=1.6M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(3*3*128)*128 = 147,456</a:t>
            </a:r>
          </a:p>
          <a:p>
            <a:pPr fontAlgn="auto">
              <a:spcBef>
                <a:spcPts val="0"/>
              </a:spcBef>
              <a:spcAft>
                <a:spcPts val="0"/>
              </a:spcAft>
            </a:pPr>
            <a:r>
              <a:rPr lang="en" sz="1200" kern="0">
                <a:solidFill>
                  <a:srgbClr val="000000"/>
                </a:solidFill>
                <a:latin typeface="Arial"/>
                <a:cs typeface="Arial"/>
                <a:sym typeface="Arial"/>
              </a:rPr>
              <a:t>POOL2: [56x56x128] </a:t>
            </a:r>
            <a:r>
              <a:rPr lang="en" sz="1200" kern="0">
                <a:solidFill>
                  <a:srgbClr val="FF0000"/>
                </a:solidFill>
                <a:latin typeface="Arial"/>
                <a:cs typeface="Arial"/>
                <a:sym typeface="Arial"/>
              </a:rPr>
              <a:t> memory:  56*56*128=400K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CONV3-256: [56x56x256] </a:t>
            </a:r>
            <a:r>
              <a:rPr lang="en" sz="1200" kern="0">
                <a:solidFill>
                  <a:srgbClr val="FF0000"/>
                </a:solidFill>
                <a:latin typeface="Arial"/>
                <a:cs typeface="Arial"/>
                <a:sym typeface="Arial"/>
              </a:rPr>
              <a:t> memory:  56*56*256=800K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(3*3*128)*256 = 294,912</a:t>
            </a:r>
          </a:p>
          <a:p>
            <a:pPr fontAlgn="auto">
              <a:spcBef>
                <a:spcPts val="0"/>
              </a:spcBef>
              <a:spcAft>
                <a:spcPts val="0"/>
              </a:spcAft>
            </a:pPr>
            <a:r>
              <a:rPr lang="en" sz="1200" kern="0">
                <a:solidFill>
                  <a:srgbClr val="000000"/>
                </a:solidFill>
                <a:latin typeface="Arial"/>
                <a:cs typeface="Arial"/>
                <a:sym typeface="Arial"/>
              </a:rPr>
              <a:t>CONV3-256: [56x56x256] </a:t>
            </a:r>
            <a:r>
              <a:rPr lang="en" sz="1200" kern="0">
                <a:solidFill>
                  <a:srgbClr val="FF0000"/>
                </a:solidFill>
                <a:latin typeface="Arial"/>
                <a:cs typeface="Arial"/>
                <a:sym typeface="Arial"/>
              </a:rPr>
              <a:t> memory:  56*56*256=800K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(3*3*256)*256 = 589,824</a:t>
            </a:r>
          </a:p>
          <a:p>
            <a:pPr fontAlgn="auto">
              <a:spcBef>
                <a:spcPts val="0"/>
              </a:spcBef>
              <a:spcAft>
                <a:spcPts val="0"/>
              </a:spcAft>
            </a:pPr>
            <a:r>
              <a:rPr lang="en" sz="1200" kern="0">
                <a:solidFill>
                  <a:srgbClr val="000000"/>
                </a:solidFill>
                <a:latin typeface="Arial"/>
                <a:cs typeface="Arial"/>
                <a:sym typeface="Arial"/>
              </a:rPr>
              <a:t>CONV3-256: [56x56x256] </a:t>
            </a:r>
            <a:r>
              <a:rPr lang="en" sz="1200" kern="0">
                <a:solidFill>
                  <a:srgbClr val="FF0000"/>
                </a:solidFill>
                <a:latin typeface="Arial"/>
                <a:cs typeface="Arial"/>
                <a:sym typeface="Arial"/>
              </a:rPr>
              <a:t> memory:  56*56*256=800K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(3*3*256)*256 = 589,824</a:t>
            </a:r>
          </a:p>
          <a:p>
            <a:pPr fontAlgn="auto">
              <a:spcBef>
                <a:spcPts val="0"/>
              </a:spcBef>
              <a:spcAft>
                <a:spcPts val="0"/>
              </a:spcAft>
            </a:pPr>
            <a:r>
              <a:rPr lang="en" sz="1200" kern="0">
                <a:solidFill>
                  <a:srgbClr val="000000"/>
                </a:solidFill>
                <a:latin typeface="Arial"/>
                <a:cs typeface="Arial"/>
                <a:sym typeface="Arial"/>
              </a:rPr>
              <a:t>POOL2: [28x28x256] </a:t>
            </a:r>
            <a:r>
              <a:rPr lang="en" sz="1200" kern="0">
                <a:solidFill>
                  <a:srgbClr val="FF0000"/>
                </a:solidFill>
                <a:latin typeface="Arial"/>
                <a:cs typeface="Arial"/>
                <a:sym typeface="Arial"/>
              </a:rPr>
              <a:t> memory:  28*28*256=200K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CONV3-512: [28x28x512] </a:t>
            </a:r>
            <a:r>
              <a:rPr lang="en" sz="1200" kern="0">
                <a:solidFill>
                  <a:srgbClr val="FF0000"/>
                </a:solidFill>
                <a:latin typeface="Arial"/>
                <a:cs typeface="Arial"/>
                <a:sym typeface="Arial"/>
              </a:rPr>
              <a:t> memory:  28*28*512=400K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(3*3*256)*512 = 1,179,648</a:t>
            </a:r>
          </a:p>
          <a:p>
            <a:pPr fontAlgn="auto">
              <a:spcBef>
                <a:spcPts val="0"/>
              </a:spcBef>
              <a:spcAft>
                <a:spcPts val="0"/>
              </a:spcAft>
            </a:pPr>
            <a:r>
              <a:rPr lang="en" sz="1200" kern="0">
                <a:solidFill>
                  <a:srgbClr val="000000"/>
                </a:solidFill>
                <a:latin typeface="Arial"/>
                <a:cs typeface="Arial"/>
                <a:sym typeface="Arial"/>
              </a:rPr>
              <a:t>CONV3-512: [28x28x512] </a:t>
            </a:r>
            <a:r>
              <a:rPr lang="en" sz="1200" kern="0">
                <a:solidFill>
                  <a:srgbClr val="FF0000"/>
                </a:solidFill>
                <a:latin typeface="Arial"/>
                <a:cs typeface="Arial"/>
                <a:sym typeface="Arial"/>
              </a:rPr>
              <a:t> memory:  28*28*512=400K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CONV3-512: [28x28x512] </a:t>
            </a:r>
            <a:r>
              <a:rPr lang="en" sz="1200" kern="0">
                <a:solidFill>
                  <a:srgbClr val="FF0000"/>
                </a:solidFill>
                <a:latin typeface="Arial"/>
                <a:cs typeface="Arial"/>
                <a:sym typeface="Arial"/>
              </a:rPr>
              <a:t> memory:  28*28*512=400K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POOL2: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CONV3-512: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CONV3-512: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CONV3-512: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POOL2: [7x7x512] </a:t>
            </a:r>
            <a:r>
              <a:rPr lang="en" sz="1200" kern="0">
                <a:solidFill>
                  <a:srgbClr val="FF0000"/>
                </a:solidFill>
                <a:latin typeface="Arial"/>
                <a:cs typeface="Arial"/>
                <a:sym typeface="Arial"/>
              </a:rPr>
              <a:t> memory:  7*7*512=25K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FC: [1x1x4096] </a:t>
            </a:r>
            <a:r>
              <a:rPr lang="en" sz="1200" kern="0">
                <a:solidFill>
                  <a:srgbClr val="FF0000"/>
                </a:solidFill>
                <a:latin typeface="Arial"/>
                <a:cs typeface="Arial"/>
                <a:sym typeface="Arial"/>
              </a:rPr>
              <a:t> memory:  4096</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7*7*512*4096 = 102,760,448</a:t>
            </a:r>
          </a:p>
          <a:p>
            <a:pPr fontAlgn="auto">
              <a:spcBef>
                <a:spcPts val="0"/>
              </a:spcBef>
              <a:spcAft>
                <a:spcPts val="0"/>
              </a:spcAft>
            </a:pPr>
            <a:r>
              <a:rPr lang="en" sz="1200" kern="0">
                <a:solidFill>
                  <a:srgbClr val="000000"/>
                </a:solidFill>
                <a:latin typeface="Arial"/>
                <a:cs typeface="Arial"/>
                <a:sym typeface="Arial"/>
              </a:rPr>
              <a:t>FC: [1x1x4096] </a:t>
            </a:r>
            <a:r>
              <a:rPr lang="en" sz="1200" kern="0">
                <a:solidFill>
                  <a:srgbClr val="FF0000"/>
                </a:solidFill>
                <a:latin typeface="Arial"/>
                <a:cs typeface="Arial"/>
                <a:sym typeface="Arial"/>
              </a:rPr>
              <a:t> memory:  4096</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4096*4096 = 16,777,216</a:t>
            </a:r>
          </a:p>
          <a:p>
            <a:pPr fontAlgn="auto">
              <a:spcBef>
                <a:spcPts val="0"/>
              </a:spcBef>
              <a:spcAft>
                <a:spcPts val="0"/>
              </a:spcAft>
              <a:buClr>
                <a:srgbClr val="000000"/>
              </a:buClr>
              <a:buSzPct val="91666"/>
              <a:buFont typeface="Arial"/>
              <a:buNone/>
            </a:pPr>
            <a:r>
              <a:rPr lang="en" sz="1200" kern="0">
                <a:solidFill>
                  <a:srgbClr val="000000"/>
                </a:solidFill>
                <a:latin typeface="Arial"/>
                <a:cs typeface="Arial"/>
                <a:sym typeface="Arial"/>
              </a:rPr>
              <a:t>FC: [1x1x1000] </a:t>
            </a:r>
            <a:r>
              <a:rPr lang="en" sz="1200" kern="0">
                <a:solidFill>
                  <a:srgbClr val="FF0000"/>
                </a:solidFill>
                <a:latin typeface="Arial"/>
                <a:cs typeface="Arial"/>
                <a:sym typeface="Arial"/>
              </a:rPr>
              <a:t> memory:  1000 </a:t>
            </a:r>
            <a:r>
              <a:rPr lang="en" sz="1200" kern="0">
                <a:solidFill>
                  <a:srgbClr val="0000FF"/>
                </a:solidFill>
                <a:latin typeface="Arial"/>
                <a:cs typeface="Arial"/>
                <a:sym typeface="Arial"/>
              </a:rPr>
              <a:t>params: 4096*1000 = 4,096,000</a:t>
            </a:r>
          </a:p>
          <a:p>
            <a:pPr fontAlgn="auto">
              <a:spcBef>
                <a:spcPts val="0"/>
              </a:spcBef>
              <a:spcAft>
                <a:spcPts val="0"/>
              </a:spcAft>
            </a:pPr>
            <a:endParaRPr sz="1200" kern="0">
              <a:solidFill>
                <a:srgbClr val="000000"/>
              </a:solidFill>
              <a:latin typeface="Arial"/>
              <a:cs typeface="Arial"/>
              <a:sym typeface="Arial"/>
            </a:endParaRPr>
          </a:p>
        </p:txBody>
      </p:sp>
      <p:sp>
        <p:nvSpPr>
          <p:cNvPr id="915" name="Shape 915"/>
          <p:cNvSpPr/>
          <p:nvPr/>
        </p:nvSpPr>
        <p:spPr>
          <a:xfrm>
            <a:off x="8050133" y="299100"/>
            <a:ext cx="692100" cy="33669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916" name="Shape 916"/>
          <p:cNvSpPr txBox="1"/>
          <p:nvPr/>
        </p:nvSpPr>
        <p:spPr>
          <a:xfrm>
            <a:off x="4821975" y="-109675"/>
            <a:ext cx="2238899" cy="256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3C78D8"/>
                </a:solidFill>
                <a:latin typeface="Arial"/>
                <a:cs typeface="Arial"/>
                <a:sym typeface="Arial"/>
              </a:rPr>
              <a:t>(not counting biases)</a:t>
            </a:r>
          </a:p>
        </p:txBody>
      </p:sp>
    </p:spTree>
    <p:extLst>
      <p:ext uri="{BB962C8B-B14F-4D97-AF65-F5344CB8AC3E}">
        <p14:creationId xmlns:p14="http://schemas.microsoft.com/office/powerpoint/2010/main" val="399995590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2" name="Shape 922"/>
          <p:cNvPicPr preferRelativeResize="0"/>
          <p:nvPr/>
        </p:nvPicPr>
        <p:blipFill>
          <a:blip r:embed="rId3">
            <a:alphaModFix/>
          </a:blip>
          <a:stretch>
            <a:fillRect/>
          </a:stretch>
        </p:blipFill>
        <p:spPr>
          <a:xfrm>
            <a:off x="6648600" y="134849"/>
            <a:ext cx="2298849" cy="4395074"/>
          </a:xfrm>
          <a:prstGeom prst="rect">
            <a:avLst/>
          </a:prstGeom>
          <a:noFill/>
          <a:ln>
            <a:noFill/>
          </a:ln>
        </p:spPr>
      </p:pic>
      <p:sp>
        <p:nvSpPr>
          <p:cNvPr id="923" name="Shape 923"/>
          <p:cNvSpPr txBox="1"/>
          <p:nvPr/>
        </p:nvSpPr>
        <p:spPr>
          <a:xfrm>
            <a:off x="188000" y="222200"/>
            <a:ext cx="4383900" cy="863099"/>
          </a:xfrm>
          <a:prstGeom prst="rect">
            <a:avLst/>
          </a:prstGeom>
          <a:noFill/>
          <a:ln>
            <a:noFill/>
          </a:ln>
        </p:spPr>
        <p:txBody>
          <a:bodyPr lIns="91425" tIns="91425" rIns="91425" bIns="91425" anchor="t"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924" name="Shape 924"/>
          <p:cNvSpPr txBox="1"/>
          <p:nvPr/>
        </p:nvSpPr>
        <p:spPr>
          <a:xfrm>
            <a:off x="85450" y="-219350"/>
            <a:ext cx="7862099" cy="4341300"/>
          </a:xfrm>
          <a:prstGeom prst="rect">
            <a:avLst/>
          </a:prstGeom>
          <a:noFill/>
          <a:ln>
            <a:noFill/>
          </a:ln>
        </p:spPr>
        <p:txBody>
          <a:bodyPr lIns="91425" tIns="91425" rIns="91425" bIns="91425" anchor="t" anchorCtr="0">
            <a:noAutofit/>
          </a:bodyPr>
          <a:lstStyle/>
          <a:p>
            <a:pPr fontAlgn="auto">
              <a:spcBef>
                <a:spcPts val="0"/>
              </a:spcBef>
              <a:spcAft>
                <a:spcPts val="0"/>
              </a:spcAft>
            </a:pPr>
            <a:endParaRPr sz="1200" kern="0">
              <a:solidFill>
                <a:srgbClr val="000000"/>
              </a:solidFill>
              <a:latin typeface="Arial"/>
              <a:cs typeface="Arial"/>
              <a:sym typeface="Arial"/>
            </a:endParaRPr>
          </a:p>
          <a:p>
            <a:pPr fontAlgn="auto">
              <a:spcBef>
                <a:spcPts val="0"/>
              </a:spcBef>
              <a:spcAft>
                <a:spcPts val="0"/>
              </a:spcAft>
            </a:pPr>
            <a:r>
              <a:rPr lang="en" sz="1200" kern="0">
                <a:solidFill>
                  <a:srgbClr val="000000"/>
                </a:solidFill>
                <a:latin typeface="Arial"/>
                <a:cs typeface="Arial"/>
                <a:sym typeface="Arial"/>
              </a:rPr>
              <a:t>INPUT: [224x224x3]       </a:t>
            </a:r>
            <a:r>
              <a:rPr lang="en" sz="1200" kern="0">
                <a:solidFill>
                  <a:srgbClr val="FF0000"/>
                </a:solidFill>
                <a:latin typeface="Arial"/>
                <a:cs typeface="Arial"/>
                <a:sym typeface="Arial"/>
              </a:rPr>
              <a:t> memory:  224*224*3=150K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CONV3-64: [224x224x64] </a:t>
            </a:r>
            <a:r>
              <a:rPr lang="en" sz="1200" kern="0">
                <a:solidFill>
                  <a:srgbClr val="FF0000"/>
                </a:solidFill>
                <a:latin typeface="Arial"/>
                <a:cs typeface="Arial"/>
                <a:sym typeface="Arial"/>
              </a:rPr>
              <a:t> memory:  224*224*64=3.2M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(3*3*3)*64 = 1,728</a:t>
            </a:r>
          </a:p>
          <a:p>
            <a:pPr fontAlgn="auto">
              <a:spcBef>
                <a:spcPts val="0"/>
              </a:spcBef>
              <a:spcAft>
                <a:spcPts val="0"/>
              </a:spcAft>
            </a:pPr>
            <a:r>
              <a:rPr lang="en" sz="1200" kern="0">
                <a:solidFill>
                  <a:srgbClr val="000000"/>
                </a:solidFill>
                <a:latin typeface="Arial"/>
                <a:cs typeface="Arial"/>
                <a:sym typeface="Arial"/>
              </a:rPr>
              <a:t>CONV3-64: [224x224x64] </a:t>
            </a:r>
            <a:r>
              <a:rPr lang="en" sz="1200" kern="0">
                <a:solidFill>
                  <a:srgbClr val="FF0000"/>
                </a:solidFill>
                <a:latin typeface="Arial"/>
                <a:cs typeface="Arial"/>
                <a:sym typeface="Arial"/>
              </a:rPr>
              <a:t> memory:  224*224*64=3.2M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(3*3*64)*64 = 36,864</a:t>
            </a:r>
          </a:p>
          <a:p>
            <a:pPr fontAlgn="auto">
              <a:spcBef>
                <a:spcPts val="0"/>
              </a:spcBef>
              <a:spcAft>
                <a:spcPts val="0"/>
              </a:spcAft>
            </a:pPr>
            <a:r>
              <a:rPr lang="en" sz="1200" kern="0">
                <a:solidFill>
                  <a:srgbClr val="000000"/>
                </a:solidFill>
                <a:latin typeface="Arial"/>
                <a:cs typeface="Arial"/>
                <a:sym typeface="Arial"/>
              </a:rPr>
              <a:t>POOL2: [112x112x64] </a:t>
            </a:r>
            <a:r>
              <a:rPr lang="en" sz="1200" kern="0">
                <a:solidFill>
                  <a:srgbClr val="FF0000"/>
                </a:solidFill>
                <a:latin typeface="Arial"/>
                <a:cs typeface="Arial"/>
                <a:sym typeface="Arial"/>
              </a:rPr>
              <a:t> memory:  112*112*64=800K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CONV3-128: [112x112x128] </a:t>
            </a:r>
            <a:r>
              <a:rPr lang="en" sz="1200" kern="0">
                <a:solidFill>
                  <a:srgbClr val="FF0000"/>
                </a:solidFill>
                <a:latin typeface="Arial"/>
                <a:cs typeface="Arial"/>
                <a:sym typeface="Arial"/>
              </a:rPr>
              <a:t> memory:  112*112*128=1.6M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(3*3*64)*128 = 73,728</a:t>
            </a:r>
          </a:p>
          <a:p>
            <a:pPr fontAlgn="auto">
              <a:spcBef>
                <a:spcPts val="0"/>
              </a:spcBef>
              <a:spcAft>
                <a:spcPts val="0"/>
              </a:spcAft>
            </a:pPr>
            <a:r>
              <a:rPr lang="en" sz="1200" kern="0">
                <a:solidFill>
                  <a:srgbClr val="000000"/>
                </a:solidFill>
                <a:latin typeface="Arial"/>
                <a:cs typeface="Arial"/>
                <a:sym typeface="Arial"/>
              </a:rPr>
              <a:t>CONV3-128: [112x112x128] </a:t>
            </a:r>
            <a:r>
              <a:rPr lang="en" sz="1200" kern="0">
                <a:solidFill>
                  <a:srgbClr val="FF0000"/>
                </a:solidFill>
                <a:latin typeface="Arial"/>
                <a:cs typeface="Arial"/>
                <a:sym typeface="Arial"/>
              </a:rPr>
              <a:t> memory:  112*112*128=1.6M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(3*3*128)*128 = 147,456</a:t>
            </a:r>
          </a:p>
          <a:p>
            <a:pPr fontAlgn="auto">
              <a:spcBef>
                <a:spcPts val="0"/>
              </a:spcBef>
              <a:spcAft>
                <a:spcPts val="0"/>
              </a:spcAft>
            </a:pPr>
            <a:r>
              <a:rPr lang="en" sz="1200" kern="0">
                <a:solidFill>
                  <a:srgbClr val="000000"/>
                </a:solidFill>
                <a:latin typeface="Arial"/>
                <a:cs typeface="Arial"/>
                <a:sym typeface="Arial"/>
              </a:rPr>
              <a:t>POOL2: [56x56x128] </a:t>
            </a:r>
            <a:r>
              <a:rPr lang="en" sz="1200" kern="0">
                <a:solidFill>
                  <a:srgbClr val="FF0000"/>
                </a:solidFill>
                <a:latin typeface="Arial"/>
                <a:cs typeface="Arial"/>
                <a:sym typeface="Arial"/>
              </a:rPr>
              <a:t> memory:  56*56*128=400K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CONV3-256: [56x56x256] </a:t>
            </a:r>
            <a:r>
              <a:rPr lang="en" sz="1200" kern="0">
                <a:solidFill>
                  <a:srgbClr val="FF0000"/>
                </a:solidFill>
                <a:latin typeface="Arial"/>
                <a:cs typeface="Arial"/>
                <a:sym typeface="Arial"/>
              </a:rPr>
              <a:t> memory:  56*56*256=800K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(3*3*128)*256 = 294,912</a:t>
            </a:r>
          </a:p>
          <a:p>
            <a:pPr fontAlgn="auto">
              <a:spcBef>
                <a:spcPts val="0"/>
              </a:spcBef>
              <a:spcAft>
                <a:spcPts val="0"/>
              </a:spcAft>
            </a:pPr>
            <a:r>
              <a:rPr lang="en" sz="1200" kern="0">
                <a:solidFill>
                  <a:srgbClr val="000000"/>
                </a:solidFill>
                <a:latin typeface="Arial"/>
                <a:cs typeface="Arial"/>
                <a:sym typeface="Arial"/>
              </a:rPr>
              <a:t>CONV3-256: [56x56x256] </a:t>
            </a:r>
            <a:r>
              <a:rPr lang="en" sz="1200" kern="0">
                <a:solidFill>
                  <a:srgbClr val="FF0000"/>
                </a:solidFill>
                <a:latin typeface="Arial"/>
                <a:cs typeface="Arial"/>
                <a:sym typeface="Arial"/>
              </a:rPr>
              <a:t> memory:  56*56*256=800K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(3*3*256)*256 = 589,824</a:t>
            </a:r>
          </a:p>
          <a:p>
            <a:pPr fontAlgn="auto">
              <a:spcBef>
                <a:spcPts val="0"/>
              </a:spcBef>
              <a:spcAft>
                <a:spcPts val="0"/>
              </a:spcAft>
            </a:pPr>
            <a:r>
              <a:rPr lang="en" sz="1200" kern="0">
                <a:solidFill>
                  <a:srgbClr val="000000"/>
                </a:solidFill>
                <a:latin typeface="Arial"/>
                <a:cs typeface="Arial"/>
                <a:sym typeface="Arial"/>
              </a:rPr>
              <a:t>CONV3-256: [56x56x256] </a:t>
            </a:r>
            <a:r>
              <a:rPr lang="en" sz="1200" kern="0">
                <a:solidFill>
                  <a:srgbClr val="FF0000"/>
                </a:solidFill>
                <a:latin typeface="Arial"/>
                <a:cs typeface="Arial"/>
                <a:sym typeface="Arial"/>
              </a:rPr>
              <a:t> memory:  56*56*256=800K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(3*3*256)*256 = 589,824</a:t>
            </a:r>
          </a:p>
          <a:p>
            <a:pPr fontAlgn="auto">
              <a:spcBef>
                <a:spcPts val="0"/>
              </a:spcBef>
              <a:spcAft>
                <a:spcPts val="0"/>
              </a:spcAft>
            </a:pPr>
            <a:r>
              <a:rPr lang="en" sz="1200" kern="0">
                <a:solidFill>
                  <a:srgbClr val="000000"/>
                </a:solidFill>
                <a:latin typeface="Arial"/>
                <a:cs typeface="Arial"/>
                <a:sym typeface="Arial"/>
              </a:rPr>
              <a:t>POOL2: [28x28x256] </a:t>
            </a:r>
            <a:r>
              <a:rPr lang="en" sz="1200" kern="0">
                <a:solidFill>
                  <a:srgbClr val="FF0000"/>
                </a:solidFill>
                <a:latin typeface="Arial"/>
                <a:cs typeface="Arial"/>
                <a:sym typeface="Arial"/>
              </a:rPr>
              <a:t> memory:  28*28*256=200K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CONV3-512: [28x28x512] </a:t>
            </a:r>
            <a:r>
              <a:rPr lang="en" sz="1200" kern="0">
                <a:solidFill>
                  <a:srgbClr val="FF0000"/>
                </a:solidFill>
                <a:latin typeface="Arial"/>
                <a:cs typeface="Arial"/>
                <a:sym typeface="Arial"/>
              </a:rPr>
              <a:t> memory:  28*28*512=400K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(3*3*256)*512 = 1,179,648</a:t>
            </a:r>
          </a:p>
          <a:p>
            <a:pPr fontAlgn="auto">
              <a:spcBef>
                <a:spcPts val="0"/>
              </a:spcBef>
              <a:spcAft>
                <a:spcPts val="0"/>
              </a:spcAft>
            </a:pPr>
            <a:r>
              <a:rPr lang="en" sz="1200" kern="0">
                <a:solidFill>
                  <a:srgbClr val="000000"/>
                </a:solidFill>
                <a:latin typeface="Arial"/>
                <a:cs typeface="Arial"/>
                <a:sym typeface="Arial"/>
              </a:rPr>
              <a:t>CONV3-512: [28x28x512] </a:t>
            </a:r>
            <a:r>
              <a:rPr lang="en" sz="1200" kern="0">
                <a:solidFill>
                  <a:srgbClr val="FF0000"/>
                </a:solidFill>
                <a:latin typeface="Arial"/>
                <a:cs typeface="Arial"/>
                <a:sym typeface="Arial"/>
              </a:rPr>
              <a:t> memory:  28*28*512=400K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CONV3-512: [28x28x512] </a:t>
            </a:r>
            <a:r>
              <a:rPr lang="en" sz="1200" kern="0">
                <a:solidFill>
                  <a:srgbClr val="FF0000"/>
                </a:solidFill>
                <a:latin typeface="Arial"/>
                <a:cs typeface="Arial"/>
                <a:sym typeface="Arial"/>
              </a:rPr>
              <a:t> memory:  28*28*512=400K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POOL2: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CONV3-512: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CONV3-512: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CONV3-512: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POOL2: [7x7x512] </a:t>
            </a:r>
            <a:r>
              <a:rPr lang="en" sz="1200" kern="0">
                <a:solidFill>
                  <a:srgbClr val="FF0000"/>
                </a:solidFill>
                <a:latin typeface="Arial"/>
                <a:cs typeface="Arial"/>
                <a:sym typeface="Arial"/>
              </a:rPr>
              <a:t> memory:  7*7*512=25K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FC: [1x1x4096] </a:t>
            </a:r>
            <a:r>
              <a:rPr lang="en" sz="1200" kern="0">
                <a:solidFill>
                  <a:srgbClr val="FF0000"/>
                </a:solidFill>
                <a:latin typeface="Arial"/>
                <a:cs typeface="Arial"/>
                <a:sym typeface="Arial"/>
              </a:rPr>
              <a:t> memory:  4096</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7*7*512*4096 = 102,760,448</a:t>
            </a:r>
          </a:p>
          <a:p>
            <a:pPr fontAlgn="auto">
              <a:spcBef>
                <a:spcPts val="0"/>
              </a:spcBef>
              <a:spcAft>
                <a:spcPts val="0"/>
              </a:spcAft>
            </a:pPr>
            <a:r>
              <a:rPr lang="en" sz="1200" kern="0">
                <a:solidFill>
                  <a:srgbClr val="000000"/>
                </a:solidFill>
                <a:latin typeface="Arial"/>
                <a:cs typeface="Arial"/>
                <a:sym typeface="Arial"/>
              </a:rPr>
              <a:t>FC: [1x1x4096] </a:t>
            </a:r>
            <a:r>
              <a:rPr lang="en" sz="1200" kern="0">
                <a:solidFill>
                  <a:srgbClr val="FF0000"/>
                </a:solidFill>
                <a:latin typeface="Arial"/>
                <a:cs typeface="Arial"/>
                <a:sym typeface="Arial"/>
              </a:rPr>
              <a:t> memory:  4096</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4096*4096 = 16,777,216</a:t>
            </a:r>
          </a:p>
          <a:p>
            <a:pPr fontAlgn="auto">
              <a:spcBef>
                <a:spcPts val="0"/>
              </a:spcBef>
              <a:spcAft>
                <a:spcPts val="0"/>
              </a:spcAft>
            </a:pPr>
            <a:r>
              <a:rPr lang="en" sz="1200" kern="0">
                <a:solidFill>
                  <a:srgbClr val="000000"/>
                </a:solidFill>
                <a:latin typeface="Arial"/>
                <a:cs typeface="Arial"/>
                <a:sym typeface="Arial"/>
              </a:rPr>
              <a:t>FC: [1x1x1000] </a:t>
            </a:r>
            <a:r>
              <a:rPr lang="en" sz="1200" kern="0">
                <a:solidFill>
                  <a:srgbClr val="FF0000"/>
                </a:solidFill>
                <a:latin typeface="Arial"/>
                <a:cs typeface="Arial"/>
                <a:sym typeface="Arial"/>
              </a:rPr>
              <a:t> memory:  1000 </a:t>
            </a:r>
            <a:r>
              <a:rPr lang="en" sz="1200" kern="0">
                <a:solidFill>
                  <a:srgbClr val="0000FF"/>
                </a:solidFill>
                <a:latin typeface="Arial"/>
                <a:cs typeface="Arial"/>
                <a:sym typeface="Arial"/>
              </a:rPr>
              <a:t>params: 4096*1000 = 4,096,000</a:t>
            </a:r>
          </a:p>
          <a:p>
            <a:pPr fontAlgn="auto">
              <a:spcBef>
                <a:spcPts val="0"/>
              </a:spcBef>
              <a:spcAft>
                <a:spcPts val="0"/>
              </a:spcAft>
            </a:pPr>
            <a:endParaRPr sz="1200" kern="0">
              <a:solidFill>
                <a:srgbClr val="000000"/>
              </a:solidFill>
              <a:latin typeface="Arial"/>
              <a:cs typeface="Arial"/>
              <a:sym typeface="Arial"/>
            </a:endParaRPr>
          </a:p>
        </p:txBody>
      </p:sp>
      <p:sp>
        <p:nvSpPr>
          <p:cNvPr id="925" name="Shape 925"/>
          <p:cNvSpPr/>
          <p:nvPr/>
        </p:nvSpPr>
        <p:spPr>
          <a:xfrm>
            <a:off x="8050133" y="299100"/>
            <a:ext cx="692100" cy="33669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926" name="Shape 926"/>
          <p:cNvSpPr txBox="1"/>
          <p:nvPr/>
        </p:nvSpPr>
        <p:spPr>
          <a:xfrm>
            <a:off x="4821975" y="-109675"/>
            <a:ext cx="2238899" cy="256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3C78D8"/>
                </a:solidFill>
                <a:latin typeface="Arial"/>
                <a:cs typeface="Arial"/>
                <a:sym typeface="Arial"/>
              </a:rPr>
              <a:t>(not counting biases)</a:t>
            </a:r>
          </a:p>
        </p:txBody>
      </p:sp>
      <p:sp>
        <p:nvSpPr>
          <p:cNvPr id="927" name="Shape 927"/>
          <p:cNvSpPr txBox="1"/>
          <p:nvPr/>
        </p:nvSpPr>
        <p:spPr>
          <a:xfrm>
            <a:off x="119650" y="4044300"/>
            <a:ext cx="6383699" cy="4856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FF0000"/>
                </a:solidFill>
                <a:latin typeface="Arial"/>
                <a:cs typeface="Arial"/>
                <a:sym typeface="Arial"/>
              </a:rPr>
              <a:t>TOTAL memory: 24M * 4 bytes ~= 93MB / image</a:t>
            </a:r>
            <a:r>
              <a:rPr lang="en" sz="1400" kern="0">
                <a:solidFill>
                  <a:srgbClr val="000000"/>
                </a:solidFill>
                <a:latin typeface="Arial"/>
                <a:cs typeface="Arial"/>
                <a:sym typeface="Arial"/>
              </a:rPr>
              <a:t> (only forward! ~*2 for bwd)</a:t>
            </a:r>
          </a:p>
          <a:p>
            <a:pPr fontAlgn="auto">
              <a:spcBef>
                <a:spcPts val="0"/>
              </a:spcBef>
              <a:spcAft>
                <a:spcPts val="0"/>
              </a:spcAft>
            </a:pPr>
            <a:r>
              <a:rPr lang="en" sz="1400" kern="0">
                <a:solidFill>
                  <a:srgbClr val="0000FF"/>
                </a:solidFill>
                <a:latin typeface="Arial"/>
                <a:cs typeface="Arial"/>
                <a:sym typeface="Arial"/>
              </a:rPr>
              <a:t>TOTAL params: 138M parameters</a:t>
            </a:r>
          </a:p>
        </p:txBody>
      </p:sp>
    </p:spTree>
    <p:extLst>
      <p:ext uri="{BB962C8B-B14F-4D97-AF65-F5344CB8AC3E}">
        <p14:creationId xmlns:p14="http://schemas.microsoft.com/office/powerpoint/2010/main" val="192573196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3" name="Shape 933"/>
          <p:cNvSpPr txBox="1"/>
          <p:nvPr/>
        </p:nvSpPr>
        <p:spPr>
          <a:xfrm>
            <a:off x="188000" y="222200"/>
            <a:ext cx="4383900" cy="863099"/>
          </a:xfrm>
          <a:prstGeom prst="rect">
            <a:avLst/>
          </a:prstGeom>
          <a:noFill/>
          <a:ln>
            <a:noFill/>
          </a:ln>
        </p:spPr>
        <p:txBody>
          <a:bodyPr lIns="91425" tIns="91425" rIns="91425" bIns="91425" anchor="t"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934" name="Shape 934"/>
          <p:cNvSpPr txBox="1"/>
          <p:nvPr/>
        </p:nvSpPr>
        <p:spPr>
          <a:xfrm>
            <a:off x="85450" y="-219350"/>
            <a:ext cx="7862099" cy="4341300"/>
          </a:xfrm>
          <a:prstGeom prst="rect">
            <a:avLst/>
          </a:prstGeom>
          <a:noFill/>
          <a:ln>
            <a:noFill/>
          </a:ln>
        </p:spPr>
        <p:txBody>
          <a:bodyPr lIns="91425" tIns="91425" rIns="91425" bIns="91425" anchor="t" anchorCtr="0">
            <a:noAutofit/>
          </a:bodyPr>
          <a:lstStyle/>
          <a:p>
            <a:pPr fontAlgn="auto">
              <a:spcBef>
                <a:spcPts val="0"/>
              </a:spcBef>
              <a:spcAft>
                <a:spcPts val="0"/>
              </a:spcAft>
            </a:pPr>
            <a:endParaRPr sz="1200" kern="0">
              <a:solidFill>
                <a:srgbClr val="000000"/>
              </a:solidFill>
              <a:latin typeface="Arial"/>
              <a:cs typeface="Arial"/>
              <a:sym typeface="Arial"/>
            </a:endParaRPr>
          </a:p>
          <a:p>
            <a:pPr fontAlgn="auto">
              <a:spcBef>
                <a:spcPts val="0"/>
              </a:spcBef>
              <a:spcAft>
                <a:spcPts val="0"/>
              </a:spcAft>
            </a:pPr>
            <a:r>
              <a:rPr lang="en" sz="1200" kern="0">
                <a:solidFill>
                  <a:srgbClr val="000000"/>
                </a:solidFill>
                <a:latin typeface="Arial"/>
                <a:cs typeface="Arial"/>
                <a:sym typeface="Arial"/>
              </a:rPr>
              <a:t>INPUT: [224x224x3]       </a:t>
            </a:r>
            <a:r>
              <a:rPr lang="en" sz="1200" kern="0">
                <a:solidFill>
                  <a:srgbClr val="FF0000"/>
                </a:solidFill>
                <a:latin typeface="Arial"/>
                <a:cs typeface="Arial"/>
                <a:sym typeface="Arial"/>
              </a:rPr>
              <a:t> memory:  224*224*3=150K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CONV3-64: [224x224x64] </a:t>
            </a:r>
            <a:r>
              <a:rPr lang="en" sz="1200" kern="0">
                <a:solidFill>
                  <a:srgbClr val="FF0000"/>
                </a:solidFill>
                <a:latin typeface="Arial"/>
                <a:cs typeface="Arial"/>
                <a:sym typeface="Arial"/>
              </a:rPr>
              <a:t> memory:  </a:t>
            </a:r>
            <a:r>
              <a:rPr lang="en" sz="1200" b="1" kern="0">
                <a:solidFill>
                  <a:srgbClr val="FF0000"/>
                </a:solidFill>
                <a:latin typeface="Arial"/>
                <a:cs typeface="Arial"/>
                <a:sym typeface="Arial"/>
              </a:rPr>
              <a:t>224*224*64=3.2M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(3*3*3)*64 = 1,728</a:t>
            </a:r>
          </a:p>
          <a:p>
            <a:pPr fontAlgn="auto">
              <a:spcBef>
                <a:spcPts val="0"/>
              </a:spcBef>
              <a:spcAft>
                <a:spcPts val="0"/>
              </a:spcAft>
            </a:pPr>
            <a:r>
              <a:rPr lang="en" sz="1200" kern="0">
                <a:solidFill>
                  <a:srgbClr val="000000"/>
                </a:solidFill>
                <a:latin typeface="Arial"/>
                <a:cs typeface="Arial"/>
                <a:sym typeface="Arial"/>
              </a:rPr>
              <a:t>CONV3-64: [224x224x64] </a:t>
            </a:r>
            <a:r>
              <a:rPr lang="en" sz="1200" kern="0">
                <a:solidFill>
                  <a:srgbClr val="FF0000"/>
                </a:solidFill>
                <a:latin typeface="Arial"/>
                <a:cs typeface="Arial"/>
                <a:sym typeface="Arial"/>
              </a:rPr>
              <a:t> memory:  </a:t>
            </a:r>
            <a:r>
              <a:rPr lang="en" sz="1200" b="1" kern="0">
                <a:solidFill>
                  <a:srgbClr val="FF0000"/>
                </a:solidFill>
                <a:latin typeface="Arial"/>
                <a:cs typeface="Arial"/>
                <a:sym typeface="Arial"/>
              </a:rPr>
              <a:t>224*224*64=3.2M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(3*3*64)*64 = 36,864</a:t>
            </a:r>
          </a:p>
          <a:p>
            <a:pPr fontAlgn="auto">
              <a:spcBef>
                <a:spcPts val="0"/>
              </a:spcBef>
              <a:spcAft>
                <a:spcPts val="0"/>
              </a:spcAft>
            </a:pPr>
            <a:r>
              <a:rPr lang="en" sz="1200" kern="0">
                <a:solidFill>
                  <a:srgbClr val="000000"/>
                </a:solidFill>
                <a:latin typeface="Arial"/>
                <a:cs typeface="Arial"/>
                <a:sym typeface="Arial"/>
              </a:rPr>
              <a:t>POOL2: [112x112x64] </a:t>
            </a:r>
            <a:r>
              <a:rPr lang="en" sz="1200" kern="0">
                <a:solidFill>
                  <a:srgbClr val="FF0000"/>
                </a:solidFill>
                <a:latin typeface="Arial"/>
                <a:cs typeface="Arial"/>
                <a:sym typeface="Arial"/>
              </a:rPr>
              <a:t> memory:  112*112*64=800K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CONV3-128: [112x112x128] </a:t>
            </a:r>
            <a:r>
              <a:rPr lang="en" sz="1200" kern="0">
                <a:solidFill>
                  <a:srgbClr val="FF0000"/>
                </a:solidFill>
                <a:latin typeface="Arial"/>
                <a:cs typeface="Arial"/>
                <a:sym typeface="Arial"/>
              </a:rPr>
              <a:t> memory:  112*112*128=1.6M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(3*3*64)*128 = 73,728</a:t>
            </a:r>
          </a:p>
          <a:p>
            <a:pPr fontAlgn="auto">
              <a:spcBef>
                <a:spcPts val="0"/>
              </a:spcBef>
              <a:spcAft>
                <a:spcPts val="0"/>
              </a:spcAft>
            </a:pPr>
            <a:r>
              <a:rPr lang="en" sz="1200" kern="0">
                <a:solidFill>
                  <a:srgbClr val="000000"/>
                </a:solidFill>
                <a:latin typeface="Arial"/>
                <a:cs typeface="Arial"/>
                <a:sym typeface="Arial"/>
              </a:rPr>
              <a:t>CONV3-128: [112x112x128] </a:t>
            </a:r>
            <a:r>
              <a:rPr lang="en" sz="1200" kern="0">
                <a:solidFill>
                  <a:srgbClr val="FF0000"/>
                </a:solidFill>
                <a:latin typeface="Arial"/>
                <a:cs typeface="Arial"/>
                <a:sym typeface="Arial"/>
              </a:rPr>
              <a:t> memory:  112*112*128=1.6M</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(3*3*128)*128 = 147,456</a:t>
            </a:r>
          </a:p>
          <a:p>
            <a:pPr fontAlgn="auto">
              <a:spcBef>
                <a:spcPts val="0"/>
              </a:spcBef>
              <a:spcAft>
                <a:spcPts val="0"/>
              </a:spcAft>
            </a:pPr>
            <a:r>
              <a:rPr lang="en" sz="1200" kern="0">
                <a:solidFill>
                  <a:srgbClr val="000000"/>
                </a:solidFill>
                <a:latin typeface="Arial"/>
                <a:cs typeface="Arial"/>
                <a:sym typeface="Arial"/>
              </a:rPr>
              <a:t>POOL2: [56x56x128] </a:t>
            </a:r>
            <a:r>
              <a:rPr lang="en" sz="1200" kern="0">
                <a:solidFill>
                  <a:srgbClr val="FF0000"/>
                </a:solidFill>
                <a:latin typeface="Arial"/>
                <a:cs typeface="Arial"/>
                <a:sym typeface="Arial"/>
              </a:rPr>
              <a:t> memory:  56*56*128=400K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CONV3-256: [56x56x256] </a:t>
            </a:r>
            <a:r>
              <a:rPr lang="en" sz="1200" kern="0">
                <a:solidFill>
                  <a:srgbClr val="FF0000"/>
                </a:solidFill>
                <a:latin typeface="Arial"/>
                <a:cs typeface="Arial"/>
                <a:sym typeface="Arial"/>
              </a:rPr>
              <a:t> memory:  56*56*256=800K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(3*3*128)*256 = 294,912</a:t>
            </a:r>
          </a:p>
          <a:p>
            <a:pPr fontAlgn="auto">
              <a:spcBef>
                <a:spcPts val="0"/>
              </a:spcBef>
              <a:spcAft>
                <a:spcPts val="0"/>
              </a:spcAft>
            </a:pPr>
            <a:r>
              <a:rPr lang="en" sz="1200" kern="0">
                <a:solidFill>
                  <a:srgbClr val="000000"/>
                </a:solidFill>
                <a:latin typeface="Arial"/>
                <a:cs typeface="Arial"/>
                <a:sym typeface="Arial"/>
              </a:rPr>
              <a:t>CONV3-256: [56x56x256] </a:t>
            </a:r>
            <a:r>
              <a:rPr lang="en" sz="1200" kern="0">
                <a:solidFill>
                  <a:srgbClr val="FF0000"/>
                </a:solidFill>
                <a:latin typeface="Arial"/>
                <a:cs typeface="Arial"/>
                <a:sym typeface="Arial"/>
              </a:rPr>
              <a:t> memory:  56*56*256=800K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(3*3*256)*256 = 589,824</a:t>
            </a:r>
          </a:p>
          <a:p>
            <a:pPr fontAlgn="auto">
              <a:spcBef>
                <a:spcPts val="0"/>
              </a:spcBef>
              <a:spcAft>
                <a:spcPts val="0"/>
              </a:spcAft>
            </a:pPr>
            <a:r>
              <a:rPr lang="en" sz="1200" kern="0">
                <a:solidFill>
                  <a:srgbClr val="000000"/>
                </a:solidFill>
                <a:latin typeface="Arial"/>
                <a:cs typeface="Arial"/>
                <a:sym typeface="Arial"/>
              </a:rPr>
              <a:t>CONV3-256: [56x56x256] </a:t>
            </a:r>
            <a:r>
              <a:rPr lang="en" sz="1200" kern="0">
                <a:solidFill>
                  <a:srgbClr val="FF0000"/>
                </a:solidFill>
                <a:latin typeface="Arial"/>
                <a:cs typeface="Arial"/>
                <a:sym typeface="Arial"/>
              </a:rPr>
              <a:t> memory:  56*56*256=800K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(3*3*256)*256 = 589,824</a:t>
            </a:r>
          </a:p>
          <a:p>
            <a:pPr fontAlgn="auto">
              <a:spcBef>
                <a:spcPts val="0"/>
              </a:spcBef>
              <a:spcAft>
                <a:spcPts val="0"/>
              </a:spcAft>
            </a:pPr>
            <a:r>
              <a:rPr lang="en" sz="1200" kern="0">
                <a:solidFill>
                  <a:srgbClr val="000000"/>
                </a:solidFill>
                <a:latin typeface="Arial"/>
                <a:cs typeface="Arial"/>
                <a:sym typeface="Arial"/>
              </a:rPr>
              <a:t>POOL2: [28x28x256] </a:t>
            </a:r>
            <a:r>
              <a:rPr lang="en" sz="1200" kern="0">
                <a:solidFill>
                  <a:srgbClr val="FF0000"/>
                </a:solidFill>
                <a:latin typeface="Arial"/>
                <a:cs typeface="Arial"/>
                <a:sym typeface="Arial"/>
              </a:rPr>
              <a:t> memory:  28*28*256=200K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CONV3-512: [28x28x512] </a:t>
            </a:r>
            <a:r>
              <a:rPr lang="en" sz="1200" kern="0">
                <a:solidFill>
                  <a:srgbClr val="FF0000"/>
                </a:solidFill>
                <a:latin typeface="Arial"/>
                <a:cs typeface="Arial"/>
                <a:sym typeface="Arial"/>
              </a:rPr>
              <a:t> memory:  28*28*512=400K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(3*3*256)*512 = 1,179,648</a:t>
            </a:r>
          </a:p>
          <a:p>
            <a:pPr fontAlgn="auto">
              <a:spcBef>
                <a:spcPts val="0"/>
              </a:spcBef>
              <a:spcAft>
                <a:spcPts val="0"/>
              </a:spcAft>
            </a:pPr>
            <a:r>
              <a:rPr lang="en" sz="1200" kern="0">
                <a:solidFill>
                  <a:srgbClr val="000000"/>
                </a:solidFill>
                <a:latin typeface="Arial"/>
                <a:cs typeface="Arial"/>
                <a:sym typeface="Arial"/>
              </a:rPr>
              <a:t>CONV3-512: [28x28x512] </a:t>
            </a:r>
            <a:r>
              <a:rPr lang="en" sz="1200" kern="0">
                <a:solidFill>
                  <a:srgbClr val="FF0000"/>
                </a:solidFill>
                <a:latin typeface="Arial"/>
                <a:cs typeface="Arial"/>
                <a:sym typeface="Arial"/>
              </a:rPr>
              <a:t> memory:  28*28*512=400K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CONV3-512: [28x28x512] </a:t>
            </a:r>
            <a:r>
              <a:rPr lang="en" sz="1200" kern="0">
                <a:solidFill>
                  <a:srgbClr val="FF0000"/>
                </a:solidFill>
                <a:latin typeface="Arial"/>
                <a:cs typeface="Arial"/>
                <a:sym typeface="Arial"/>
              </a:rPr>
              <a:t> memory:  28*28*512=400K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POOL2: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CONV3-512: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CONV3-512: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CONV3-512: [14x14x512] </a:t>
            </a:r>
            <a:r>
              <a:rPr lang="en" sz="1200" kern="0">
                <a:solidFill>
                  <a:srgbClr val="FF0000"/>
                </a:solidFill>
                <a:latin typeface="Arial"/>
                <a:cs typeface="Arial"/>
                <a:sym typeface="Arial"/>
              </a:rPr>
              <a:t> memory:  14*14*512=100K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(3*3*512)*512 = 2,359,296</a:t>
            </a:r>
          </a:p>
          <a:p>
            <a:pPr fontAlgn="auto">
              <a:spcBef>
                <a:spcPts val="0"/>
              </a:spcBef>
              <a:spcAft>
                <a:spcPts val="0"/>
              </a:spcAft>
            </a:pPr>
            <a:r>
              <a:rPr lang="en" sz="1200" kern="0">
                <a:solidFill>
                  <a:srgbClr val="000000"/>
                </a:solidFill>
                <a:latin typeface="Arial"/>
                <a:cs typeface="Arial"/>
                <a:sym typeface="Arial"/>
              </a:rPr>
              <a:t>POOL2: [7x7x512] </a:t>
            </a:r>
            <a:r>
              <a:rPr lang="en" sz="1200" kern="0">
                <a:solidFill>
                  <a:srgbClr val="FF0000"/>
                </a:solidFill>
                <a:latin typeface="Arial"/>
                <a:cs typeface="Arial"/>
                <a:sym typeface="Arial"/>
              </a:rPr>
              <a:t> memory:  7*7*512=25K</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0</a:t>
            </a:r>
          </a:p>
          <a:p>
            <a:pPr fontAlgn="auto">
              <a:spcBef>
                <a:spcPts val="0"/>
              </a:spcBef>
              <a:spcAft>
                <a:spcPts val="0"/>
              </a:spcAft>
            </a:pPr>
            <a:r>
              <a:rPr lang="en" sz="1200" kern="0">
                <a:solidFill>
                  <a:srgbClr val="000000"/>
                </a:solidFill>
                <a:latin typeface="Arial"/>
                <a:cs typeface="Arial"/>
                <a:sym typeface="Arial"/>
              </a:rPr>
              <a:t>FC: [1x1x4096] </a:t>
            </a:r>
            <a:r>
              <a:rPr lang="en" sz="1200" kern="0">
                <a:solidFill>
                  <a:srgbClr val="FF0000"/>
                </a:solidFill>
                <a:latin typeface="Arial"/>
                <a:cs typeface="Arial"/>
                <a:sym typeface="Arial"/>
              </a:rPr>
              <a:t> memory:  4096</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7*7*512*4096 = </a:t>
            </a:r>
            <a:r>
              <a:rPr lang="en" sz="1200" b="1" kern="0">
                <a:solidFill>
                  <a:srgbClr val="0000FF"/>
                </a:solidFill>
                <a:latin typeface="Arial"/>
                <a:cs typeface="Arial"/>
                <a:sym typeface="Arial"/>
              </a:rPr>
              <a:t>102,760,448</a:t>
            </a:r>
          </a:p>
          <a:p>
            <a:pPr fontAlgn="auto">
              <a:spcBef>
                <a:spcPts val="0"/>
              </a:spcBef>
              <a:spcAft>
                <a:spcPts val="0"/>
              </a:spcAft>
            </a:pPr>
            <a:r>
              <a:rPr lang="en" sz="1200" kern="0">
                <a:solidFill>
                  <a:srgbClr val="000000"/>
                </a:solidFill>
                <a:latin typeface="Arial"/>
                <a:cs typeface="Arial"/>
                <a:sym typeface="Arial"/>
              </a:rPr>
              <a:t>FC: [1x1x4096] </a:t>
            </a:r>
            <a:r>
              <a:rPr lang="en" sz="1200" kern="0">
                <a:solidFill>
                  <a:srgbClr val="FF0000"/>
                </a:solidFill>
                <a:latin typeface="Arial"/>
                <a:cs typeface="Arial"/>
                <a:sym typeface="Arial"/>
              </a:rPr>
              <a:t> memory:  4096</a:t>
            </a:r>
            <a:r>
              <a:rPr lang="en" sz="1200" kern="0">
                <a:solidFill>
                  <a:srgbClr val="000000"/>
                </a:solidFill>
                <a:latin typeface="Arial"/>
                <a:cs typeface="Arial"/>
                <a:sym typeface="Arial"/>
              </a:rPr>
              <a:t>  </a:t>
            </a:r>
            <a:r>
              <a:rPr lang="en" sz="1200" kern="0">
                <a:solidFill>
                  <a:srgbClr val="0000FF"/>
                </a:solidFill>
                <a:latin typeface="Arial"/>
                <a:cs typeface="Arial"/>
                <a:sym typeface="Arial"/>
              </a:rPr>
              <a:t>params: 4096*4096 = 16,777,216</a:t>
            </a:r>
          </a:p>
          <a:p>
            <a:pPr fontAlgn="auto">
              <a:spcBef>
                <a:spcPts val="0"/>
              </a:spcBef>
              <a:spcAft>
                <a:spcPts val="0"/>
              </a:spcAft>
            </a:pPr>
            <a:r>
              <a:rPr lang="en" sz="1200" kern="0">
                <a:solidFill>
                  <a:srgbClr val="000000"/>
                </a:solidFill>
                <a:latin typeface="Arial"/>
                <a:cs typeface="Arial"/>
                <a:sym typeface="Arial"/>
              </a:rPr>
              <a:t>FC: [1x1x1000] </a:t>
            </a:r>
            <a:r>
              <a:rPr lang="en" sz="1200" kern="0">
                <a:solidFill>
                  <a:srgbClr val="FF0000"/>
                </a:solidFill>
                <a:latin typeface="Arial"/>
                <a:cs typeface="Arial"/>
                <a:sym typeface="Arial"/>
              </a:rPr>
              <a:t> memory:  1000 </a:t>
            </a:r>
            <a:r>
              <a:rPr lang="en" sz="1200" kern="0">
                <a:solidFill>
                  <a:srgbClr val="0000FF"/>
                </a:solidFill>
                <a:latin typeface="Arial"/>
                <a:cs typeface="Arial"/>
                <a:sym typeface="Arial"/>
              </a:rPr>
              <a:t>params: 4096*1000 = 4,096,000</a:t>
            </a:r>
          </a:p>
          <a:p>
            <a:pPr fontAlgn="auto">
              <a:spcBef>
                <a:spcPts val="0"/>
              </a:spcBef>
              <a:spcAft>
                <a:spcPts val="0"/>
              </a:spcAft>
            </a:pPr>
            <a:endParaRPr sz="1200" kern="0">
              <a:solidFill>
                <a:srgbClr val="000000"/>
              </a:solidFill>
              <a:latin typeface="Arial"/>
              <a:cs typeface="Arial"/>
              <a:sym typeface="Arial"/>
            </a:endParaRPr>
          </a:p>
        </p:txBody>
      </p:sp>
      <p:sp>
        <p:nvSpPr>
          <p:cNvPr id="935" name="Shape 935"/>
          <p:cNvSpPr txBox="1"/>
          <p:nvPr/>
        </p:nvSpPr>
        <p:spPr>
          <a:xfrm>
            <a:off x="4821975" y="-109675"/>
            <a:ext cx="2238899" cy="256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3C78D8"/>
                </a:solidFill>
                <a:latin typeface="Arial"/>
                <a:cs typeface="Arial"/>
                <a:sym typeface="Arial"/>
              </a:rPr>
              <a:t>(not counting biases)</a:t>
            </a:r>
          </a:p>
        </p:txBody>
      </p:sp>
      <p:sp>
        <p:nvSpPr>
          <p:cNvPr id="936" name="Shape 936"/>
          <p:cNvSpPr txBox="1"/>
          <p:nvPr/>
        </p:nvSpPr>
        <p:spPr>
          <a:xfrm>
            <a:off x="119650" y="4044300"/>
            <a:ext cx="6383699" cy="4856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FF0000"/>
                </a:solidFill>
                <a:latin typeface="Arial"/>
                <a:cs typeface="Arial"/>
                <a:sym typeface="Arial"/>
              </a:rPr>
              <a:t>TOTAL memory: 24M * 4 bytes ~= 93MB / image</a:t>
            </a:r>
            <a:r>
              <a:rPr lang="en" sz="1400" kern="0">
                <a:solidFill>
                  <a:srgbClr val="000000"/>
                </a:solidFill>
                <a:latin typeface="Arial"/>
                <a:cs typeface="Arial"/>
                <a:sym typeface="Arial"/>
              </a:rPr>
              <a:t> (only forward! ~*2 for bwd)</a:t>
            </a:r>
          </a:p>
          <a:p>
            <a:pPr fontAlgn="auto">
              <a:spcBef>
                <a:spcPts val="0"/>
              </a:spcBef>
              <a:spcAft>
                <a:spcPts val="0"/>
              </a:spcAft>
            </a:pPr>
            <a:r>
              <a:rPr lang="en" sz="1400" kern="0">
                <a:solidFill>
                  <a:srgbClr val="0000FF"/>
                </a:solidFill>
                <a:latin typeface="Arial"/>
                <a:cs typeface="Arial"/>
                <a:sym typeface="Arial"/>
              </a:rPr>
              <a:t>TOTAL params: 138M parameters</a:t>
            </a:r>
          </a:p>
        </p:txBody>
      </p:sp>
      <p:sp>
        <p:nvSpPr>
          <p:cNvPr id="937" name="Shape 937"/>
          <p:cNvSpPr txBox="1"/>
          <p:nvPr/>
        </p:nvSpPr>
        <p:spPr>
          <a:xfrm>
            <a:off x="7161375" y="179450"/>
            <a:ext cx="1939800" cy="42473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000000"/>
                </a:solidFill>
                <a:latin typeface="Arial"/>
                <a:cs typeface="Arial"/>
                <a:sym typeface="Arial"/>
              </a:rPr>
              <a:t>Note:</a:t>
            </a: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r>
              <a:rPr lang="en" sz="1400" kern="0">
                <a:solidFill>
                  <a:srgbClr val="FF0000"/>
                </a:solidFill>
                <a:latin typeface="Arial"/>
                <a:cs typeface="Arial"/>
                <a:sym typeface="Arial"/>
              </a:rPr>
              <a:t>Most memory is in early CONV</a:t>
            </a: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endParaRPr sz="1400" kern="0">
              <a:solidFill>
                <a:srgbClr val="000000"/>
              </a:solidFill>
              <a:latin typeface="Arial"/>
              <a:cs typeface="Arial"/>
              <a:sym typeface="Arial"/>
            </a:endParaRPr>
          </a:p>
          <a:p>
            <a:pPr fontAlgn="auto">
              <a:spcBef>
                <a:spcPts val="0"/>
              </a:spcBef>
              <a:spcAft>
                <a:spcPts val="0"/>
              </a:spcAft>
            </a:pPr>
            <a:r>
              <a:rPr lang="en" sz="1400" kern="0">
                <a:solidFill>
                  <a:srgbClr val="0000FF"/>
                </a:solidFill>
                <a:latin typeface="Arial"/>
                <a:cs typeface="Arial"/>
                <a:sym typeface="Arial"/>
              </a:rPr>
              <a:t>Most params are</a:t>
            </a:r>
          </a:p>
          <a:p>
            <a:pPr fontAlgn="auto">
              <a:spcBef>
                <a:spcPts val="0"/>
              </a:spcBef>
              <a:spcAft>
                <a:spcPts val="0"/>
              </a:spcAft>
            </a:pPr>
            <a:r>
              <a:rPr lang="en" sz="1400" kern="0">
                <a:solidFill>
                  <a:srgbClr val="0000FF"/>
                </a:solidFill>
                <a:latin typeface="Arial"/>
                <a:cs typeface="Arial"/>
                <a:sym typeface="Arial"/>
              </a:rPr>
              <a:t>in late FC</a:t>
            </a:r>
          </a:p>
        </p:txBody>
      </p:sp>
      <p:cxnSp>
        <p:nvCxnSpPr>
          <p:cNvPr id="938" name="Shape 938"/>
          <p:cNvCxnSpPr/>
          <p:nvPr/>
        </p:nvCxnSpPr>
        <p:spPr>
          <a:xfrm flipH="1">
            <a:off x="5247000" y="3144850"/>
            <a:ext cx="2350199" cy="384599"/>
          </a:xfrm>
          <a:prstGeom prst="straightConnector1">
            <a:avLst/>
          </a:prstGeom>
          <a:noFill/>
          <a:ln w="19050" cap="flat" cmpd="sng">
            <a:solidFill>
              <a:srgbClr val="666666"/>
            </a:solidFill>
            <a:prstDash val="solid"/>
            <a:round/>
            <a:headEnd type="none" w="lg" len="lg"/>
            <a:tailEnd type="triangle" w="lg" len="lg"/>
          </a:ln>
        </p:spPr>
      </p:cxnSp>
      <p:cxnSp>
        <p:nvCxnSpPr>
          <p:cNvPr id="939" name="Shape 939"/>
          <p:cNvCxnSpPr/>
          <p:nvPr/>
        </p:nvCxnSpPr>
        <p:spPr>
          <a:xfrm rot="10800000">
            <a:off x="3965174" y="529875"/>
            <a:ext cx="2914200" cy="247799"/>
          </a:xfrm>
          <a:prstGeom prst="straightConnector1">
            <a:avLst/>
          </a:prstGeom>
          <a:noFill/>
          <a:ln w="19050" cap="flat" cmpd="sng">
            <a:solidFill>
              <a:srgbClr val="666666"/>
            </a:solidFill>
            <a:prstDash val="solid"/>
            <a:round/>
            <a:headEnd type="none" w="lg" len="lg"/>
            <a:tailEnd type="triangle" w="lg" len="lg"/>
          </a:ln>
        </p:spPr>
      </p:cxnSp>
    </p:spTree>
    <p:extLst>
      <p:ext uri="{BB962C8B-B14F-4D97-AF65-F5344CB8AC3E}">
        <p14:creationId xmlns:p14="http://schemas.microsoft.com/office/powerpoint/2010/main" val="263408244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Shape 944"/>
          <p:cNvPicPr preferRelativeResize="0"/>
          <p:nvPr/>
        </p:nvPicPr>
        <p:blipFill>
          <a:blip r:embed="rId3">
            <a:alphaModFix/>
          </a:blip>
          <a:stretch>
            <a:fillRect/>
          </a:stretch>
        </p:blipFill>
        <p:spPr>
          <a:xfrm>
            <a:off x="0" y="218409"/>
            <a:ext cx="9143997" cy="2691580"/>
          </a:xfrm>
          <a:prstGeom prst="rect">
            <a:avLst/>
          </a:prstGeom>
          <a:noFill/>
          <a:ln>
            <a:noFill/>
          </a:ln>
        </p:spPr>
      </p:pic>
      <p:sp>
        <p:nvSpPr>
          <p:cNvPr id="946" name="Shape 946"/>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GoogLeNet</a:t>
            </a:r>
          </a:p>
        </p:txBody>
      </p:sp>
      <p:sp>
        <p:nvSpPr>
          <p:cNvPr id="947" name="Shape 947"/>
          <p:cNvSpPr txBox="1"/>
          <p:nvPr/>
        </p:nvSpPr>
        <p:spPr>
          <a:xfrm>
            <a:off x="4711950" y="165100"/>
            <a:ext cx="2343000" cy="43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[Szegedy et al., 2014]</a:t>
            </a:r>
          </a:p>
        </p:txBody>
      </p:sp>
      <p:sp>
        <p:nvSpPr>
          <p:cNvPr id="949" name="Shape 949"/>
          <p:cNvSpPr txBox="1"/>
          <p:nvPr/>
        </p:nvSpPr>
        <p:spPr>
          <a:xfrm>
            <a:off x="5930942" y="2169626"/>
            <a:ext cx="2987699" cy="577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dirty="0">
                <a:solidFill>
                  <a:srgbClr val="000000"/>
                </a:solidFill>
                <a:latin typeface="Arial"/>
                <a:cs typeface="Arial"/>
                <a:sym typeface="Arial"/>
              </a:rPr>
              <a:t>Inception module</a:t>
            </a:r>
          </a:p>
        </p:txBody>
      </p:sp>
      <p:sp>
        <p:nvSpPr>
          <p:cNvPr id="950" name="Shape 950"/>
          <p:cNvSpPr txBox="1"/>
          <p:nvPr/>
        </p:nvSpPr>
        <p:spPr>
          <a:xfrm>
            <a:off x="290819" y="668291"/>
            <a:ext cx="4620900" cy="6213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dirty="0">
                <a:solidFill>
                  <a:srgbClr val="0000FF"/>
                </a:solidFill>
                <a:latin typeface="Arial"/>
                <a:cs typeface="Arial"/>
                <a:sym typeface="Arial"/>
              </a:rPr>
              <a:t>ILSVRC 2014 winner (6.7% top 5 error)</a:t>
            </a:r>
          </a:p>
          <a:p>
            <a:pPr fontAlgn="auto">
              <a:spcBef>
                <a:spcPts val="0"/>
              </a:spcBef>
              <a:spcAft>
                <a:spcPts val="0"/>
              </a:spcAft>
            </a:pPr>
            <a:endParaRPr sz="1800" kern="0" dirty="0">
              <a:solidFill>
                <a:srgbClr val="0000FF"/>
              </a:solidFill>
              <a:latin typeface="Arial"/>
              <a:cs typeface="Arial"/>
              <a:sym typeface="Arial"/>
            </a:endParaRPr>
          </a:p>
        </p:txBody>
      </p:sp>
      <p:pic>
        <p:nvPicPr>
          <p:cNvPr id="16386"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328" y="2610125"/>
            <a:ext cx="4572000" cy="237172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202618" y="2576150"/>
            <a:ext cx="4313567" cy="1917200"/>
            <a:chOff x="202618" y="2576150"/>
            <a:chExt cx="4313567" cy="1917200"/>
          </a:xfrm>
        </p:grpSpPr>
        <p:grpSp>
          <p:nvGrpSpPr>
            <p:cNvPr id="3" name="组合 2"/>
            <p:cNvGrpSpPr/>
            <p:nvPr/>
          </p:nvGrpSpPr>
          <p:grpSpPr>
            <a:xfrm>
              <a:off x="202618" y="2576150"/>
              <a:ext cx="3720725" cy="1917200"/>
              <a:chOff x="202618" y="2576150"/>
              <a:chExt cx="3720725" cy="1917200"/>
            </a:xfrm>
          </p:grpSpPr>
          <p:pic>
            <p:nvPicPr>
              <p:cNvPr id="948" name="Shape 948"/>
              <p:cNvPicPr preferRelativeResize="0"/>
              <p:nvPr/>
            </p:nvPicPr>
            <p:blipFill>
              <a:blip r:embed="rId5">
                <a:alphaModFix/>
              </a:blip>
              <a:stretch>
                <a:fillRect/>
              </a:stretch>
            </p:blipFill>
            <p:spPr>
              <a:xfrm>
                <a:off x="202618" y="2576150"/>
                <a:ext cx="3720725" cy="1917200"/>
              </a:xfrm>
              <a:prstGeom prst="rect">
                <a:avLst/>
              </a:prstGeom>
              <a:noFill/>
              <a:ln>
                <a:noFill/>
              </a:ln>
            </p:spPr>
          </p:pic>
          <p:sp>
            <p:nvSpPr>
              <p:cNvPr id="2" name="文本框 1"/>
              <p:cNvSpPr txBox="1"/>
              <p:nvPr/>
            </p:nvSpPr>
            <p:spPr>
              <a:xfrm>
                <a:off x="467544" y="4161724"/>
                <a:ext cx="817853" cy="253916"/>
              </a:xfrm>
              <a:prstGeom prst="rect">
                <a:avLst/>
              </a:prstGeom>
              <a:noFill/>
            </p:spPr>
            <p:txBody>
              <a:bodyPr wrap="none" rtlCol="0">
                <a:spAutoFit/>
              </a:bodyPr>
              <a:lstStyle/>
              <a:p>
                <a:r>
                  <a:rPr lang="en-US" altLang="zh-CN" sz="1050" dirty="0" smtClean="0"/>
                  <a:t>28*28*256</a:t>
                </a:r>
                <a:endParaRPr lang="zh-CN" altLang="en-US" sz="1050" dirty="0"/>
              </a:p>
            </p:txBody>
          </p:sp>
          <p:sp>
            <p:nvSpPr>
              <p:cNvPr id="9" name="文本框 8"/>
              <p:cNvSpPr txBox="1"/>
              <p:nvPr/>
            </p:nvSpPr>
            <p:spPr>
              <a:xfrm>
                <a:off x="1349713" y="3580544"/>
                <a:ext cx="611065" cy="215444"/>
              </a:xfrm>
              <a:prstGeom prst="rect">
                <a:avLst/>
              </a:prstGeom>
              <a:noFill/>
            </p:spPr>
            <p:txBody>
              <a:bodyPr wrap="none" rtlCol="0">
                <a:spAutoFit/>
              </a:bodyPr>
              <a:lstStyle/>
              <a:p>
                <a:r>
                  <a:rPr lang="en-US" altLang="zh-CN" sz="800" dirty="0" smtClean="0"/>
                  <a:t>28*28*64</a:t>
                </a:r>
                <a:endParaRPr lang="zh-CN" altLang="en-US" sz="800" dirty="0"/>
              </a:p>
            </p:txBody>
          </p:sp>
          <p:sp>
            <p:nvSpPr>
              <p:cNvPr id="11" name="文本框 10"/>
              <p:cNvSpPr txBox="1"/>
              <p:nvPr/>
            </p:nvSpPr>
            <p:spPr>
              <a:xfrm>
                <a:off x="1292005" y="3103549"/>
                <a:ext cx="668773" cy="215444"/>
              </a:xfrm>
              <a:prstGeom prst="rect">
                <a:avLst/>
              </a:prstGeom>
              <a:noFill/>
            </p:spPr>
            <p:txBody>
              <a:bodyPr wrap="none" rtlCol="0">
                <a:spAutoFit/>
              </a:bodyPr>
              <a:lstStyle/>
              <a:p>
                <a:r>
                  <a:rPr lang="en-US" altLang="zh-CN" sz="800" dirty="0" smtClean="0"/>
                  <a:t>28*28*192</a:t>
                </a:r>
                <a:endParaRPr lang="zh-CN" altLang="en-US" sz="800" dirty="0"/>
              </a:p>
            </p:txBody>
          </p:sp>
          <p:sp>
            <p:nvSpPr>
              <p:cNvPr id="12" name="文本框 11"/>
              <p:cNvSpPr txBox="1"/>
              <p:nvPr/>
            </p:nvSpPr>
            <p:spPr>
              <a:xfrm>
                <a:off x="2195736" y="2694545"/>
                <a:ext cx="668773" cy="215444"/>
              </a:xfrm>
              <a:prstGeom prst="rect">
                <a:avLst/>
              </a:prstGeom>
              <a:noFill/>
            </p:spPr>
            <p:txBody>
              <a:bodyPr wrap="none" rtlCol="0">
                <a:spAutoFit/>
              </a:bodyPr>
              <a:lstStyle/>
              <a:p>
                <a:r>
                  <a:rPr lang="en-US" altLang="zh-CN" sz="800" dirty="0" smtClean="0"/>
                  <a:t>28*28*256</a:t>
                </a:r>
                <a:endParaRPr lang="zh-CN" altLang="en-US" sz="800" dirty="0"/>
              </a:p>
            </p:txBody>
          </p:sp>
          <p:sp>
            <p:nvSpPr>
              <p:cNvPr id="13" name="文本框 12"/>
              <p:cNvSpPr txBox="1"/>
              <p:nvPr/>
            </p:nvSpPr>
            <p:spPr>
              <a:xfrm>
                <a:off x="2264560" y="3103549"/>
                <a:ext cx="611065" cy="215444"/>
              </a:xfrm>
              <a:prstGeom prst="rect">
                <a:avLst/>
              </a:prstGeom>
              <a:noFill/>
            </p:spPr>
            <p:txBody>
              <a:bodyPr wrap="none" rtlCol="0">
                <a:spAutoFit/>
              </a:bodyPr>
              <a:lstStyle/>
              <a:p>
                <a:r>
                  <a:rPr lang="en-US" altLang="zh-CN" sz="800" dirty="0" smtClean="0"/>
                  <a:t>28*28*96</a:t>
                </a:r>
                <a:endParaRPr lang="zh-CN" altLang="en-US" sz="800" dirty="0"/>
              </a:p>
            </p:txBody>
          </p:sp>
          <p:sp>
            <p:nvSpPr>
              <p:cNvPr id="14" name="文本框 13"/>
              <p:cNvSpPr txBox="1"/>
              <p:nvPr/>
            </p:nvSpPr>
            <p:spPr>
              <a:xfrm>
                <a:off x="2235705" y="3581503"/>
                <a:ext cx="611065" cy="215444"/>
              </a:xfrm>
              <a:prstGeom prst="rect">
                <a:avLst/>
              </a:prstGeom>
              <a:noFill/>
            </p:spPr>
            <p:txBody>
              <a:bodyPr wrap="none" rtlCol="0">
                <a:spAutoFit/>
              </a:bodyPr>
              <a:lstStyle/>
              <a:p>
                <a:r>
                  <a:rPr lang="en-US" altLang="zh-CN" sz="800" dirty="0" smtClean="0"/>
                  <a:t>28*28*64</a:t>
                </a:r>
                <a:endParaRPr lang="zh-CN" altLang="en-US" sz="800" dirty="0"/>
              </a:p>
            </p:txBody>
          </p:sp>
          <p:sp>
            <p:nvSpPr>
              <p:cNvPr id="15" name="文本框 14"/>
              <p:cNvSpPr txBox="1"/>
              <p:nvPr/>
            </p:nvSpPr>
            <p:spPr>
              <a:xfrm>
                <a:off x="3220749" y="3551552"/>
                <a:ext cx="668773" cy="215444"/>
              </a:xfrm>
              <a:prstGeom prst="rect">
                <a:avLst/>
              </a:prstGeom>
              <a:noFill/>
            </p:spPr>
            <p:txBody>
              <a:bodyPr wrap="none" rtlCol="0">
                <a:spAutoFit/>
              </a:bodyPr>
              <a:lstStyle/>
              <a:p>
                <a:r>
                  <a:rPr lang="en-US" altLang="zh-CN" sz="800" smtClean="0"/>
                  <a:t>28*28*256</a:t>
                </a:r>
                <a:endParaRPr lang="zh-CN" altLang="en-US" sz="800" dirty="0"/>
              </a:p>
            </p:txBody>
          </p:sp>
          <p:sp>
            <p:nvSpPr>
              <p:cNvPr id="16" name="文本框 15"/>
              <p:cNvSpPr txBox="1"/>
              <p:nvPr/>
            </p:nvSpPr>
            <p:spPr>
              <a:xfrm>
                <a:off x="3190132" y="3103549"/>
                <a:ext cx="611065" cy="215444"/>
              </a:xfrm>
              <a:prstGeom prst="rect">
                <a:avLst/>
              </a:prstGeom>
              <a:noFill/>
            </p:spPr>
            <p:txBody>
              <a:bodyPr wrap="none" rtlCol="0">
                <a:spAutoFit/>
              </a:bodyPr>
              <a:lstStyle/>
              <a:p>
                <a:r>
                  <a:rPr lang="en-US" altLang="zh-CN" sz="800" dirty="0" smtClean="0"/>
                  <a:t>28*28*64</a:t>
                </a:r>
                <a:endParaRPr lang="zh-CN" altLang="en-US" sz="800" dirty="0"/>
              </a:p>
            </p:txBody>
          </p:sp>
          <p:sp>
            <p:nvSpPr>
              <p:cNvPr id="17" name="文本框 16"/>
              <p:cNvSpPr txBox="1"/>
              <p:nvPr/>
            </p:nvSpPr>
            <p:spPr>
              <a:xfrm>
                <a:off x="290819" y="3307862"/>
                <a:ext cx="668773" cy="215444"/>
              </a:xfrm>
              <a:prstGeom prst="rect">
                <a:avLst/>
              </a:prstGeom>
              <a:noFill/>
            </p:spPr>
            <p:txBody>
              <a:bodyPr wrap="none" rtlCol="0">
                <a:spAutoFit/>
              </a:bodyPr>
              <a:lstStyle/>
              <a:p>
                <a:r>
                  <a:rPr lang="en-US" altLang="zh-CN" sz="800" dirty="0" smtClean="0"/>
                  <a:t>28*28*128</a:t>
                </a:r>
                <a:endParaRPr lang="zh-CN" altLang="en-US" sz="800" dirty="0"/>
              </a:p>
            </p:txBody>
          </p:sp>
        </p:grpSp>
        <p:sp>
          <p:nvSpPr>
            <p:cNvPr id="4" name="右箭头 3"/>
            <p:cNvSpPr/>
            <p:nvPr/>
          </p:nvSpPr>
          <p:spPr>
            <a:xfrm flipH="1">
              <a:off x="3977723" y="3307862"/>
              <a:ext cx="538462" cy="304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5943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文本占位符 3"/>
          <p:cNvSpPr>
            <a:spLocks noGrp="1"/>
          </p:cNvSpPr>
          <p:nvPr>
            <p:ph type="body" idx="2"/>
          </p:nvPr>
        </p:nvSpPr>
        <p:spPr/>
        <p:txBody>
          <a:bodyPr/>
          <a:lstStyle/>
          <a:p>
            <a:endParaRPr lang="zh-CN" altLang="en-US"/>
          </a:p>
        </p:txBody>
      </p:sp>
      <p:sp>
        <p:nvSpPr>
          <p:cNvPr id="5" name="灯片编号占位符 4"/>
          <p:cNvSpPr>
            <a:spLocks noGrp="1"/>
          </p:cNvSpPr>
          <p:nvPr>
            <p:ph type="sldNum" idx="12"/>
          </p:nvPr>
        </p:nvSpPr>
        <p:spPr/>
        <p:txBody>
          <a:bodyPr/>
          <a:lstStyle/>
          <a:p>
            <a:fld id="{00000000-1234-1234-1234-123412341234}" type="slidenum">
              <a:rPr lang="en" smtClean="0"/>
              <a:pPr/>
              <a:t>154</a:t>
            </a:fld>
            <a:endParaRPr lang="en"/>
          </a:p>
        </p:txBody>
      </p:sp>
      <p:pic>
        <p:nvPicPr>
          <p:cNvPr id="6" name="图片 5"/>
          <p:cNvPicPr>
            <a:picLocks noChangeAspect="1"/>
          </p:cNvPicPr>
          <p:nvPr/>
        </p:nvPicPr>
        <p:blipFill>
          <a:blip r:embed="rId2"/>
          <a:stretch>
            <a:fillRect/>
          </a:stretch>
        </p:blipFill>
        <p:spPr>
          <a:xfrm>
            <a:off x="805840" y="233040"/>
            <a:ext cx="7312720" cy="4021996"/>
          </a:xfrm>
          <a:prstGeom prst="rect">
            <a:avLst/>
          </a:prstGeom>
        </p:spPr>
      </p:pic>
      <p:sp>
        <p:nvSpPr>
          <p:cNvPr id="7" name="矩形 6"/>
          <p:cNvSpPr/>
          <p:nvPr/>
        </p:nvSpPr>
        <p:spPr>
          <a:xfrm>
            <a:off x="3389625" y="4255036"/>
            <a:ext cx="2364750" cy="400110"/>
          </a:xfrm>
          <a:prstGeom prst="rect">
            <a:avLst/>
          </a:prstGeom>
        </p:spPr>
        <p:txBody>
          <a:bodyPr wrap="none">
            <a:spAutoFit/>
          </a:bodyPr>
          <a:lstStyle/>
          <a:p>
            <a:r>
              <a:rPr lang="en-US" altLang="zh-CN" sz="2000" i="1" dirty="0" smtClean="0">
                <a:solidFill>
                  <a:srgbClr val="4D4D4D"/>
                </a:solidFill>
                <a:latin typeface="-apple-system"/>
              </a:rPr>
              <a:t>5*5*256*64=409600</a:t>
            </a:r>
            <a:endParaRPr lang="zh-CN" altLang="en-US" sz="2000" i="1" dirty="0"/>
          </a:p>
        </p:txBody>
      </p:sp>
      <p:sp>
        <p:nvSpPr>
          <p:cNvPr id="8" name="矩形 7"/>
          <p:cNvSpPr/>
          <p:nvPr/>
        </p:nvSpPr>
        <p:spPr>
          <a:xfrm>
            <a:off x="3049538" y="1972601"/>
            <a:ext cx="3518912" cy="400110"/>
          </a:xfrm>
          <a:prstGeom prst="rect">
            <a:avLst/>
          </a:prstGeom>
        </p:spPr>
        <p:txBody>
          <a:bodyPr wrap="none">
            <a:spAutoFit/>
          </a:bodyPr>
          <a:lstStyle/>
          <a:p>
            <a:r>
              <a:rPr lang="en-US" altLang="zh-CN" sz="2000" dirty="0" smtClean="0">
                <a:solidFill>
                  <a:srgbClr val="4D4D4D"/>
                </a:solidFill>
                <a:latin typeface="+mn-ea"/>
                <a:ea typeface="+mn-ea"/>
              </a:rPr>
              <a:t>1</a:t>
            </a:r>
            <a:r>
              <a:rPr lang="en-US" altLang="zh-CN" sz="2000" i="1" dirty="0" smtClean="0">
                <a:solidFill>
                  <a:srgbClr val="4D4D4D"/>
                </a:solidFill>
                <a:latin typeface="+mn-ea"/>
                <a:ea typeface="+mn-ea"/>
              </a:rPr>
              <a:t>*</a:t>
            </a:r>
            <a:r>
              <a:rPr lang="en-US" altLang="zh-CN" sz="2000" dirty="0" smtClean="0">
                <a:solidFill>
                  <a:srgbClr val="4D4D4D"/>
                </a:solidFill>
                <a:latin typeface="+mn-ea"/>
                <a:ea typeface="+mn-ea"/>
              </a:rPr>
              <a:t>1*</a:t>
            </a:r>
            <a:r>
              <a:rPr lang="en-US" altLang="zh-CN" sz="2000" i="1" dirty="0" smtClean="0">
                <a:solidFill>
                  <a:srgbClr val="4D4D4D"/>
                </a:solidFill>
                <a:latin typeface="+mn-ea"/>
                <a:ea typeface="+mn-ea"/>
              </a:rPr>
              <a:t>256*</a:t>
            </a:r>
            <a:r>
              <a:rPr lang="en-US" altLang="zh-CN" sz="2000" dirty="0" smtClean="0">
                <a:solidFill>
                  <a:srgbClr val="4D4D4D"/>
                </a:solidFill>
                <a:latin typeface="+mn-ea"/>
                <a:ea typeface="+mn-ea"/>
              </a:rPr>
              <a:t>32+5*</a:t>
            </a:r>
            <a:r>
              <a:rPr lang="en-US" altLang="zh-CN" sz="2000" i="1" dirty="0" smtClean="0">
                <a:solidFill>
                  <a:srgbClr val="4D4D4D"/>
                </a:solidFill>
                <a:latin typeface="+mn-ea"/>
                <a:ea typeface="+mn-ea"/>
              </a:rPr>
              <a:t>5*</a:t>
            </a:r>
            <a:r>
              <a:rPr lang="en-US" altLang="zh-CN" sz="2000" dirty="0" smtClean="0">
                <a:solidFill>
                  <a:srgbClr val="4D4D4D"/>
                </a:solidFill>
                <a:latin typeface="+mn-ea"/>
                <a:ea typeface="+mn-ea"/>
              </a:rPr>
              <a:t>32*</a:t>
            </a:r>
            <a:r>
              <a:rPr lang="en-US" altLang="zh-CN" sz="2000" i="1" dirty="0" smtClean="0">
                <a:solidFill>
                  <a:srgbClr val="4D4D4D"/>
                </a:solidFill>
                <a:latin typeface="+mn-ea"/>
                <a:ea typeface="+mn-ea"/>
              </a:rPr>
              <a:t>64=59392</a:t>
            </a:r>
            <a:endParaRPr lang="zh-CN" altLang="en-US" sz="2000" dirty="0">
              <a:latin typeface="+mn-ea"/>
              <a:ea typeface="+mn-ea"/>
            </a:endParaRPr>
          </a:p>
        </p:txBody>
      </p:sp>
    </p:spTree>
    <p:extLst>
      <p:ext uri="{BB962C8B-B14F-4D97-AF65-F5344CB8AC3E}">
        <p14:creationId xmlns:p14="http://schemas.microsoft.com/office/powerpoint/2010/main" val="151187634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idx="2"/>
          </p:nvPr>
        </p:nvSpPr>
        <p:spPr/>
        <p:txBody>
          <a:bodyPr/>
          <a:lstStyle/>
          <a:p>
            <a:endParaRPr lang="zh-CN" altLang="en-US"/>
          </a:p>
        </p:txBody>
      </p:sp>
      <p:sp>
        <p:nvSpPr>
          <p:cNvPr id="6" name="文本占位符 2"/>
          <p:cNvSpPr txBox="1">
            <a:spLocks/>
          </p:cNvSpPr>
          <p:nvPr/>
        </p:nvSpPr>
        <p:spPr>
          <a:xfrm>
            <a:off x="643960" y="1200150"/>
            <a:ext cx="3994525" cy="3725680"/>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fontAlgn="auto"/>
            <a:endParaRPr lang="zh-CN" altLang="en-US" kern="0"/>
          </a:p>
        </p:txBody>
      </p:sp>
      <p:pic>
        <p:nvPicPr>
          <p:cNvPr id="7" name="图片 6"/>
          <p:cNvPicPr>
            <a:picLocks noChangeAspect="1"/>
          </p:cNvPicPr>
          <p:nvPr/>
        </p:nvPicPr>
        <p:blipFill>
          <a:blip r:embed="rId2"/>
          <a:stretch>
            <a:fillRect/>
          </a:stretch>
        </p:blipFill>
        <p:spPr>
          <a:xfrm>
            <a:off x="1804484" y="205978"/>
            <a:ext cx="6041522" cy="5111049"/>
          </a:xfrm>
          <a:prstGeom prst="rect">
            <a:avLst/>
          </a:prstGeom>
        </p:spPr>
      </p:pic>
    </p:spTree>
    <p:extLst>
      <p:ext uri="{BB962C8B-B14F-4D97-AF65-F5344CB8AC3E}">
        <p14:creationId xmlns:p14="http://schemas.microsoft.com/office/powerpoint/2010/main" val="203093919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idx="2"/>
          </p:nvPr>
        </p:nvSpPr>
        <p:spPr/>
        <p:txBody>
          <a:bodyPr/>
          <a:lstStyle/>
          <a:p>
            <a:endParaRPr lang="zh-CN" altLang="en-US"/>
          </a:p>
        </p:txBody>
      </p:sp>
      <p:sp>
        <p:nvSpPr>
          <p:cNvPr id="5" name="灯片编号占位符 4"/>
          <p:cNvSpPr>
            <a:spLocks noGrp="1"/>
          </p:cNvSpPr>
          <p:nvPr>
            <p:ph type="sldNum" idx="12"/>
          </p:nvPr>
        </p:nvSpPr>
        <p:spPr/>
        <p:txBody>
          <a:bodyPr/>
          <a:lstStyle/>
          <a:p>
            <a:fld id="{00000000-1234-1234-1234-123412341234}" type="slidenum">
              <a:rPr lang="en" smtClean="0"/>
              <a:pPr/>
              <a:t>156</a:t>
            </a:fld>
            <a:endParaRPr lang="en"/>
          </a:p>
        </p:txBody>
      </p:sp>
      <p:pic>
        <p:nvPicPr>
          <p:cNvPr id="6" name="图片 5"/>
          <p:cNvPicPr>
            <a:picLocks noChangeAspect="1"/>
          </p:cNvPicPr>
          <p:nvPr/>
        </p:nvPicPr>
        <p:blipFill>
          <a:blip r:embed="rId2"/>
          <a:stretch>
            <a:fillRect/>
          </a:stretch>
        </p:blipFill>
        <p:spPr>
          <a:xfrm>
            <a:off x="1356860" y="0"/>
            <a:ext cx="6430278" cy="5205796"/>
          </a:xfrm>
          <a:prstGeom prst="rect">
            <a:avLst/>
          </a:prstGeom>
        </p:spPr>
      </p:pic>
    </p:spTree>
    <p:extLst>
      <p:ext uri="{BB962C8B-B14F-4D97-AF65-F5344CB8AC3E}">
        <p14:creationId xmlns:p14="http://schemas.microsoft.com/office/powerpoint/2010/main" val="383636971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6" name="Shape 956"/>
          <p:cNvSpPr txBox="1"/>
          <p:nvPr/>
        </p:nvSpPr>
        <p:spPr>
          <a:xfrm>
            <a:off x="1520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GoogLeNet</a:t>
            </a:r>
          </a:p>
        </p:txBody>
      </p:sp>
      <p:pic>
        <p:nvPicPr>
          <p:cNvPr id="957" name="Shape 957"/>
          <p:cNvPicPr preferRelativeResize="0"/>
          <p:nvPr/>
        </p:nvPicPr>
        <p:blipFill>
          <a:blip r:embed="rId3">
            <a:alphaModFix/>
          </a:blip>
          <a:stretch>
            <a:fillRect/>
          </a:stretch>
        </p:blipFill>
        <p:spPr>
          <a:xfrm>
            <a:off x="108650" y="903674"/>
            <a:ext cx="6348398" cy="3373199"/>
          </a:xfrm>
          <a:prstGeom prst="rect">
            <a:avLst/>
          </a:prstGeom>
          <a:noFill/>
          <a:ln>
            <a:noFill/>
          </a:ln>
        </p:spPr>
      </p:pic>
      <p:sp>
        <p:nvSpPr>
          <p:cNvPr id="958" name="Shape 958"/>
          <p:cNvSpPr txBox="1"/>
          <p:nvPr/>
        </p:nvSpPr>
        <p:spPr>
          <a:xfrm>
            <a:off x="6457050" y="903675"/>
            <a:ext cx="2624400" cy="33732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274E13"/>
                </a:solidFill>
                <a:latin typeface="Arial"/>
                <a:cs typeface="Arial"/>
                <a:sym typeface="Arial"/>
              </a:rPr>
              <a:t>Fun features:</a:t>
            </a:r>
          </a:p>
          <a:p>
            <a:pPr fontAlgn="auto">
              <a:spcBef>
                <a:spcPts val="0"/>
              </a:spcBef>
              <a:spcAft>
                <a:spcPts val="0"/>
              </a:spcAft>
            </a:pPr>
            <a:endParaRPr sz="1800" kern="0">
              <a:solidFill>
                <a:srgbClr val="274E13"/>
              </a:solidFill>
              <a:latin typeface="Arial"/>
              <a:cs typeface="Arial"/>
              <a:sym typeface="Arial"/>
            </a:endParaRPr>
          </a:p>
          <a:p>
            <a:pPr fontAlgn="auto">
              <a:spcBef>
                <a:spcPts val="0"/>
              </a:spcBef>
              <a:spcAft>
                <a:spcPts val="0"/>
              </a:spcAft>
            </a:pPr>
            <a:r>
              <a:rPr lang="en" sz="1800" kern="0">
                <a:solidFill>
                  <a:srgbClr val="274E13"/>
                </a:solidFill>
                <a:latin typeface="Arial"/>
                <a:cs typeface="Arial"/>
                <a:sym typeface="Arial"/>
              </a:rPr>
              <a:t>- Only 5 million params!</a:t>
            </a:r>
          </a:p>
          <a:p>
            <a:pPr fontAlgn="auto">
              <a:spcBef>
                <a:spcPts val="0"/>
              </a:spcBef>
              <a:spcAft>
                <a:spcPts val="0"/>
              </a:spcAft>
            </a:pPr>
            <a:r>
              <a:rPr lang="en" sz="1800" kern="0">
                <a:solidFill>
                  <a:srgbClr val="274E13"/>
                </a:solidFill>
                <a:latin typeface="Arial"/>
                <a:cs typeface="Arial"/>
                <a:sym typeface="Arial"/>
              </a:rPr>
              <a:t>(Removes FC layers completely)</a:t>
            </a:r>
          </a:p>
          <a:p>
            <a:pPr fontAlgn="auto">
              <a:spcBef>
                <a:spcPts val="0"/>
              </a:spcBef>
              <a:spcAft>
                <a:spcPts val="0"/>
              </a:spcAft>
            </a:pPr>
            <a:endParaRPr sz="1800" kern="0">
              <a:solidFill>
                <a:srgbClr val="274E13"/>
              </a:solidFill>
              <a:latin typeface="Arial"/>
              <a:cs typeface="Arial"/>
              <a:sym typeface="Arial"/>
            </a:endParaRPr>
          </a:p>
          <a:p>
            <a:pPr fontAlgn="auto">
              <a:spcBef>
                <a:spcPts val="0"/>
              </a:spcBef>
              <a:spcAft>
                <a:spcPts val="0"/>
              </a:spcAft>
            </a:pPr>
            <a:r>
              <a:rPr lang="en" sz="1800" b="1" kern="0">
                <a:solidFill>
                  <a:srgbClr val="274E13"/>
                </a:solidFill>
                <a:latin typeface="Arial"/>
                <a:cs typeface="Arial"/>
                <a:sym typeface="Arial"/>
              </a:rPr>
              <a:t>Compared to AlexNet:</a:t>
            </a:r>
          </a:p>
          <a:p>
            <a:pPr fontAlgn="auto">
              <a:spcBef>
                <a:spcPts val="0"/>
              </a:spcBef>
              <a:spcAft>
                <a:spcPts val="0"/>
              </a:spcAft>
            </a:pPr>
            <a:r>
              <a:rPr lang="en" sz="1800" kern="0">
                <a:solidFill>
                  <a:srgbClr val="274E13"/>
                </a:solidFill>
                <a:latin typeface="Arial"/>
                <a:cs typeface="Arial"/>
                <a:sym typeface="Arial"/>
              </a:rPr>
              <a:t>- 12X less params</a:t>
            </a:r>
          </a:p>
          <a:p>
            <a:pPr fontAlgn="auto">
              <a:spcBef>
                <a:spcPts val="0"/>
              </a:spcBef>
              <a:spcAft>
                <a:spcPts val="0"/>
              </a:spcAft>
            </a:pPr>
            <a:r>
              <a:rPr lang="en" sz="1800" kern="0">
                <a:solidFill>
                  <a:srgbClr val="274E13"/>
                </a:solidFill>
                <a:latin typeface="Arial"/>
                <a:cs typeface="Arial"/>
                <a:sym typeface="Arial"/>
              </a:rPr>
              <a:t>- 2x more compute</a:t>
            </a:r>
          </a:p>
          <a:p>
            <a:pPr fontAlgn="auto">
              <a:spcBef>
                <a:spcPts val="0"/>
              </a:spcBef>
              <a:spcAft>
                <a:spcPts val="0"/>
              </a:spcAft>
            </a:pPr>
            <a:r>
              <a:rPr lang="en" sz="1800" kern="0">
                <a:solidFill>
                  <a:srgbClr val="274E13"/>
                </a:solidFill>
                <a:latin typeface="Arial"/>
                <a:cs typeface="Arial"/>
                <a:sym typeface="Arial"/>
              </a:rPr>
              <a:t>- 6.67% (vs. 16.4%)</a:t>
            </a:r>
          </a:p>
        </p:txBody>
      </p:sp>
    </p:spTree>
    <p:extLst>
      <p:ext uri="{BB962C8B-B14F-4D97-AF65-F5344CB8AC3E}">
        <p14:creationId xmlns:p14="http://schemas.microsoft.com/office/powerpoint/2010/main" val="169215217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5" name="Shape 1055"/>
          <p:cNvSpPr txBox="1"/>
          <p:nvPr/>
        </p:nvSpPr>
        <p:spPr>
          <a:xfrm>
            <a:off x="88550" y="5075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dirty="0">
                <a:solidFill>
                  <a:srgbClr val="000000"/>
                </a:solidFill>
                <a:latin typeface="Arial"/>
                <a:cs typeface="Arial"/>
                <a:sym typeface="Arial"/>
              </a:rPr>
              <a:t>Case </a:t>
            </a:r>
            <a:r>
              <a:rPr lang="en" sz="3000" kern="0" dirty="0" smtClean="0">
                <a:solidFill>
                  <a:srgbClr val="000000"/>
                </a:solidFill>
                <a:latin typeface="Arial"/>
                <a:cs typeface="Arial"/>
                <a:sym typeface="Arial"/>
              </a:rPr>
              <a:t>Study</a:t>
            </a:r>
            <a:endParaRPr lang="en" sz="3000" kern="0" dirty="0">
              <a:solidFill>
                <a:srgbClr val="000000"/>
              </a:solidFill>
              <a:latin typeface="Arial"/>
              <a:cs typeface="Arial"/>
              <a:sym typeface="Arial"/>
            </a:endParaRPr>
          </a:p>
        </p:txBody>
      </p:sp>
      <p:pic>
        <p:nvPicPr>
          <p:cNvPr id="14338" name="Picture 2" descr="http://img.mp.itc.cn/upload/20170126/c2133373b7944c88aebdfcb3e5da5e74_th.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00" y="1131590"/>
            <a:ext cx="5736382" cy="222209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6084168" y="411510"/>
            <a:ext cx="2998947" cy="3918297"/>
          </a:xfrm>
          <a:prstGeom prst="rect">
            <a:avLst/>
          </a:prstGeom>
        </p:spPr>
      </p:pic>
    </p:spTree>
    <p:extLst>
      <p:ext uri="{BB962C8B-B14F-4D97-AF65-F5344CB8AC3E}">
        <p14:creationId xmlns:p14="http://schemas.microsoft.com/office/powerpoint/2010/main" val="52302377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idx="2"/>
          </p:nvPr>
        </p:nvSpPr>
        <p:spPr/>
        <p:txBody>
          <a:bodyPr/>
          <a:lstStyle/>
          <a:p>
            <a:endParaRPr lang="zh-CN" altLang="en-US"/>
          </a:p>
        </p:txBody>
      </p:sp>
      <p:sp>
        <p:nvSpPr>
          <p:cNvPr id="5" name="灯片编号占位符 4"/>
          <p:cNvSpPr>
            <a:spLocks noGrp="1"/>
          </p:cNvSpPr>
          <p:nvPr>
            <p:ph type="sldNum" idx="12"/>
          </p:nvPr>
        </p:nvSpPr>
        <p:spPr/>
        <p:txBody>
          <a:bodyPr/>
          <a:lstStyle/>
          <a:p>
            <a:fld id="{00000000-1234-1234-1234-123412341234}" type="slidenum">
              <a:rPr lang="en" smtClean="0"/>
              <a:pPr/>
              <a:t>159</a:t>
            </a:fld>
            <a:endParaRPr lang="en"/>
          </a:p>
        </p:txBody>
      </p:sp>
      <p:pic>
        <p:nvPicPr>
          <p:cNvPr id="6" name="图片 5"/>
          <p:cNvPicPr>
            <a:picLocks noChangeAspect="1"/>
          </p:cNvPicPr>
          <p:nvPr/>
        </p:nvPicPr>
        <p:blipFill>
          <a:blip r:embed="rId2"/>
          <a:stretch>
            <a:fillRect/>
          </a:stretch>
        </p:blipFill>
        <p:spPr>
          <a:xfrm>
            <a:off x="320845" y="1275606"/>
            <a:ext cx="8502310" cy="2735683"/>
          </a:xfrm>
          <a:prstGeom prst="rect">
            <a:avLst/>
          </a:prstGeom>
        </p:spPr>
      </p:pic>
    </p:spTree>
    <p:extLst>
      <p:ext uri="{BB962C8B-B14F-4D97-AF65-F5344CB8AC3E}">
        <p14:creationId xmlns:p14="http://schemas.microsoft.com/office/powerpoint/2010/main" val="20995258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fontScale="90000"/>
          </a:bodyPr>
          <a:lstStyle/>
          <a:p>
            <a:pPr>
              <a:defRPr/>
            </a:pPr>
            <a:r>
              <a:rPr lang="en-US" dirty="0" smtClean="0"/>
              <a:t>Modeling V1 in Computer </a:t>
            </a:r>
            <a:r>
              <a:rPr lang="en-US" dirty="0"/>
              <a:t>V</a:t>
            </a:r>
            <a:r>
              <a:rPr lang="en-US" dirty="0" smtClean="0"/>
              <a:t>ision</a:t>
            </a:r>
          </a:p>
        </p:txBody>
      </p:sp>
      <p:pic>
        <p:nvPicPr>
          <p:cNvPr id="63491" name="Picture 3"/>
          <p:cNvPicPr>
            <a:picLocks noChangeAspect="1" noChangeArrowheads="1"/>
          </p:cNvPicPr>
          <p:nvPr/>
        </p:nvPicPr>
        <p:blipFill>
          <a:blip r:embed="rId2" cstate="print"/>
          <a:srcRect/>
          <a:stretch>
            <a:fillRect/>
          </a:stretch>
        </p:blipFill>
        <p:spPr bwMode="auto">
          <a:xfrm>
            <a:off x="685800" y="1828800"/>
            <a:ext cx="7207250" cy="1828800"/>
          </a:xfrm>
          <a:prstGeom prst="rect">
            <a:avLst/>
          </a:prstGeom>
          <a:noFill/>
          <a:ln w="9525">
            <a:noFill/>
            <a:miter lim="800000"/>
            <a:headEnd/>
            <a:tailEnd/>
          </a:ln>
        </p:spPr>
      </p:pic>
      <p:sp>
        <p:nvSpPr>
          <p:cNvPr id="63492" name="TextBox 12"/>
          <p:cNvSpPr txBox="1">
            <a:spLocks noChangeArrowheads="1"/>
          </p:cNvSpPr>
          <p:nvPr/>
        </p:nvSpPr>
        <p:spPr bwMode="auto">
          <a:xfrm>
            <a:off x="3429000" y="1543050"/>
            <a:ext cx="1528688" cy="369332"/>
          </a:xfrm>
          <a:prstGeom prst="rect">
            <a:avLst/>
          </a:prstGeom>
          <a:noFill/>
          <a:ln w="9525">
            <a:noFill/>
            <a:miter lim="800000"/>
            <a:headEnd/>
            <a:tailEnd/>
          </a:ln>
        </p:spPr>
        <p:txBody>
          <a:bodyPr wrap="none">
            <a:spAutoFit/>
          </a:bodyPr>
          <a:lstStyle/>
          <a:p>
            <a:r>
              <a:rPr lang="en-US" sz="1800" dirty="0">
                <a:solidFill>
                  <a:prstClr val="black"/>
                </a:solidFill>
                <a:latin typeface="Calibri"/>
                <a:ea typeface="+mn-ea"/>
              </a:rPr>
              <a:t>LM Filter Bank</a:t>
            </a:r>
          </a:p>
        </p:txBody>
      </p:sp>
      <p:sp>
        <p:nvSpPr>
          <p:cNvPr id="63493" name="TextBox 5"/>
          <p:cNvSpPr txBox="1">
            <a:spLocks noChangeArrowheads="1"/>
          </p:cNvSpPr>
          <p:nvPr/>
        </p:nvSpPr>
        <p:spPr bwMode="auto">
          <a:xfrm>
            <a:off x="609601" y="4572000"/>
            <a:ext cx="8039445" cy="369332"/>
          </a:xfrm>
          <a:prstGeom prst="rect">
            <a:avLst/>
          </a:prstGeom>
          <a:noFill/>
          <a:ln w="9525">
            <a:noFill/>
            <a:miter lim="800000"/>
            <a:headEnd/>
            <a:tailEnd/>
          </a:ln>
        </p:spPr>
        <p:txBody>
          <a:bodyPr wrap="none">
            <a:spAutoFit/>
          </a:bodyPr>
          <a:lstStyle/>
          <a:p>
            <a:r>
              <a:rPr lang="en-US" sz="1800">
                <a:solidFill>
                  <a:prstClr val="black"/>
                </a:solidFill>
                <a:ea typeface="+mn-ea"/>
              </a:rPr>
              <a:t>Code for filter banks: </a:t>
            </a:r>
            <a:r>
              <a:rPr lang="en-US" sz="1800" i="1">
                <a:solidFill>
                  <a:prstClr val="black"/>
                </a:solidFill>
                <a:ea typeface="+mn-ea"/>
              </a:rPr>
              <a:t>www.robots.ox.ac.uk/~vgg/research/texclass/filters.html</a:t>
            </a:r>
            <a:endParaRPr lang="en-US" sz="1800">
              <a:solidFill>
                <a:prstClr val="black"/>
              </a:solidFill>
              <a:ea typeface="+mn-ea"/>
            </a:endParaRPr>
          </a:p>
        </p:txBody>
      </p:sp>
    </p:spTree>
    <p:extLst>
      <p:ext uri="{BB962C8B-B14F-4D97-AF65-F5344CB8AC3E}">
        <p14:creationId xmlns:p14="http://schemas.microsoft.com/office/powerpoint/2010/main" val="2729097245"/>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4" name="Shape 964"/>
          <p:cNvSpPr txBox="1"/>
          <p:nvPr/>
        </p:nvSpPr>
        <p:spPr>
          <a:xfrm>
            <a:off x="1066475" y="4190500"/>
            <a:ext cx="7906800"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000000"/>
                </a:solidFill>
                <a:latin typeface="Arial"/>
                <a:cs typeface="Arial"/>
                <a:sym typeface="Arial"/>
              </a:rPr>
              <a:t>Slide from Kaiming He’s recent presentation </a:t>
            </a:r>
            <a:r>
              <a:rPr lang="en" sz="1400" u="sng" kern="0">
                <a:solidFill>
                  <a:srgbClr val="1155CC"/>
                </a:solidFill>
                <a:latin typeface="Arial"/>
                <a:cs typeface="Arial"/>
                <a:sym typeface="Arial"/>
                <a:hlinkClick r:id="rId3"/>
              </a:rPr>
              <a:t>https://www.youtube.com/watch?v=1PGLj-uKT1w</a:t>
            </a:r>
            <a:r>
              <a:rPr lang="en" sz="1400" kern="0">
                <a:solidFill>
                  <a:srgbClr val="000000"/>
                </a:solidFill>
                <a:latin typeface="Arial"/>
                <a:cs typeface="Arial"/>
                <a:sym typeface="Arial"/>
              </a:rPr>
              <a:t> </a:t>
            </a:r>
          </a:p>
        </p:txBody>
      </p:sp>
      <p:pic>
        <p:nvPicPr>
          <p:cNvPr id="965" name="Shape 965"/>
          <p:cNvPicPr preferRelativeResize="0"/>
          <p:nvPr/>
        </p:nvPicPr>
        <p:blipFill>
          <a:blip r:embed="rId4">
            <a:alphaModFix/>
          </a:blip>
          <a:stretch>
            <a:fillRect/>
          </a:stretch>
        </p:blipFill>
        <p:spPr>
          <a:xfrm>
            <a:off x="1254375" y="930726"/>
            <a:ext cx="5641125" cy="3176012"/>
          </a:xfrm>
          <a:prstGeom prst="rect">
            <a:avLst/>
          </a:prstGeom>
          <a:noFill/>
          <a:ln w="9525" cap="flat" cmpd="sng">
            <a:solidFill>
              <a:schemeClr val="dk2"/>
            </a:solidFill>
            <a:prstDash val="solid"/>
            <a:round/>
            <a:headEnd type="none" w="med" len="med"/>
            <a:tailEnd type="none" w="med" len="med"/>
          </a:ln>
        </p:spPr>
      </p:pic>
      <p:sp>
        <p:nvSpPr>
          <p:cNvPr id="966" name="Shape 966"/>
          <p:cNvSpPr txBox="1"/>
          <p:nvPr/>
        </p:nvSpPr>
        <p:spPr>
          <a:xfrm>
            <a:off x="10664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ResNet</a:t>
            </a:r>
          </a:p>
        </p:txBody>
      </p:sp>
      <p:sp>
        <p:nvSpPr>
          <p:cNvPr id="967" name="Shape 967"/>
          <p:cNvSpPr txBox="1"/>
          <p:nvPr/>
        </p:nvSpPr>
        <p:spPr>
          <a:xfrm>
            <a:off x="4711950" y="165100"/>
            <a:ext cx="2343000" cy="43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[He et al., 2015]</a:t>
            </a:r>
          </a:p>
        </p:txBody>
      </p:sp>
      <p:sp>
        <p:nvSpPr>
          <p:cNvPr id="968" name="Shape 968"/>
          <p:cNvSpPr txBox="1"/>
          <p:nvPr/>
        </p:nvSpPr>
        <p:spPr>
          <a:xfrm>
            <a:off x="4683550" y="449200"/>
            <a:ext cx="4620900" cy="6213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FF"/>
                </a:solidFill>
                <a:latin typeface="Arial"/>
                <a:cs typeface="Arial"/>
                <a:sym typeface="Arial"/>
              </a:rPr>
              <a:t>ILSVRC 2015 winner (3.6% top 5 error)</a:t>
            </a:r>
          </a:p>
          <a:p>
            <a:pPr fontAlgn="auto">
              <a:spcBef>
                <a:spcPts val="0"/>
              </a:spcBef>
              <a:spcAft>
                <a:spcPts val="0"/>
              </a:spcAft>
            </a:pPr>
            <a:endParaRPr sz="1800" kern="0">
              <a:solidFill>
                <a:srgbClr val="0000FF"/>
              </a:solidFill>
              <a:latin typeface="Arial"/>
              <a:cs typeface="Arial"/>
              <a:sym typeface="Arial"/>
            </a:endParaRPr>
          </a:p>
        </p:txBody>
      </p:sp>
    </p:spTree>
    <p:extLst>
      <p:ext uri="{BB962C8B-B14F-4D97-AF65-F5344CB8AC3E}">
        <p14:creationId xmlns:p14="http://schemas.microsoft.com/office/powerpoint/2010/main" val="92875092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pic>
        <p:nvPicPr>
          <p:cNvPr id="974" name="Shape 974"/>
          <p:cNvPicPr preferRelativeResize="0"/>
          <p:nvPr/>
        </p:nvPicPr>
        <p:blipFill>
          <a:blip r:embed="rId3">
            <a:alphaModFix/>
          </a:blip>
          <a:stretch>
            <a:fillRect/>
          </a:stretch>
        </p:blipFill>
        <p:spPr>
          <a:xfrm>
            <a:off x="851475" y="169325"/>
            <a:ext cx="7125074" cy="3999449"/>
          </a:xfrm>
          <a:prstGeom prst="rect">
            <a:avLst/>
          </a:prstGeom>
          <a:noFill/>
          <a:ln w="9525" cap="flat" cmpd="sng">
            <a:solidFill>
              <a:schemeClr val="dk2"/>
            </a:solidFill>
            <a:prstDash val="solid"/>
            <a:round/>
            <a:headEnd type="none" w="med" len="med"/>
            <a:tailEnd type="none" w="med" len="med"/>
          </a:ln>
        </p:spPr>
      </p:pic>
      <p:sp>
        <p:nvSpPr>
          <p:cNvPr id="975" name="Shape 975"/>
          <p:cNvSpPr txBox="1"/>
          <p:nvPr/>
        </p:nvSpPr>
        <p:spPr>
          <a:xfrm>
            <a:off x="1199827" y="4196850"/>
            <a:ext cx="7773600" cy="359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000000"/>
                </a:solidFill>
                <a:latin typeface="Arial"/>
                <a:cs typeface="Arial"/>
                <a:sym typeface="Arial"/>
              </a:rPr>
              <a:t>(slide from Kaiming He’s recent presentation)</a:t>
            </a:r>
          </a:p>
        </p:txBody>
      </p:sp>
    </p:spTree>
    <p:extLst>
      <p:ext uri="{BB962C8B-B14F-4D97-AF65-F5344CB8AC3E}">
        <p14:creationId xmlns:p14="http://schemas.microsoft.com/office/powerpoint/2010/main" val="309919162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1" name="Shape 981"/>
          <p:cNvPicPr preferRelativeResize="0"/>
          <p:nvPr/>
        </p:nvPicPr>
        <p:blipFill>
          <a:blip r:embed="rId3">
            <a:alphaModFix/>
          </a:blip>
          <a:stretch>
            <a:fillRect/>
          </a:stretch>
        </p:blipFill>
        <p:spPr>
          <a:xfrm>
            <a:off x="0" y="688128"/>
            <a:ext cx="9143999" cy="3296092"/>
          </a:xfrm>
          <a:prstGeom prst="rect">
            <a:avLst/>
          </a:prstGeom>
          <a:noFill/>
          <a:ln>
            <a:noFill/>
          </a:ln>
        </p:spPr>
      </p:pic>
    </p:spTree>
    <p:extLst>
      <p:ext uri="{BB962C8B-B14F-4D97-AF65-F5344CB8AC3E}">
        <p14:creationId xmlns:p14="http://schemas.microsoft.com/office/powerpoint/2010/main" val="223558752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txBox="1"/>
          <p:nvPr/>
        </p:nvSpPr>
        <p:spPr>
          <a:xfrm>
            <a:off x="10664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ResNet</a:t>
            </a:r>
          </a:p>
        </p:txBody>
      </p:sp>
      <p:sp>
        <p:nvSpPr>
          <p:cNvPr id="988" name="Shape 988"/>
          <p:cNvSpPr txBox="1"/>
          <p:nvPr/>
        </p:nvSpPr>
        <p:spPr>
          <a:xfrm>
            <a:off x="4711950" y="165100"/>
            <a:ext cx="2343000" cy="43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[He et al., 2015]</a:t>
            </a:r>
          </a:p>
        </p:txBody>
      </p:sp>
      <p:sp>
        <p:nvSpPr>
          <p:cNvPr id="989" name="Shape 989"/>
          <p:cNvSpPr txBox="1"/>
          <p:nvPr/>
        </p:nvSpPr>
        <p:spPr>
          <a:xfrm>
            <a:off x="4683550" y="449200"/>
            <a:ext cx="4620900" cy="6213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FF"/>
                </a:solidFill>
                <a:latin typeface="Arial"/>
                <a:cs typeface="Arial"/>
                <a:sym typeface="Arial"/>
              </a:rPr>
              <a:t>ILSVRC 2015 winner (3.6% top 5 error)</a:t>
            </a:r>
          </a:p>
          <a:p>
            <a:pPr fontAlgn="auto">
              <a:spcBef>
                <a:spcPts val="0"/>
              </a:spcBef>
              <a:spcAft>
                <a:spcPts val="0"/>
              </a:spcAft>
            </a:pPr>
            <a:endParaRPr sz="1800" kern="0">
              <a:solidFill>
                <a:srgbClr val="0000FF"/>
              </a:solidFill>
              <a:latin typeface="Arial"/>
              <a:cs typeface="Arial"/>
              <a:sym typeface="Arial"/>
            </a:endParaRPr>
          </a:p>
        </p:txBody>
      </p:sp>
      <p:pic>
        <p:nvPicPr>
          <p:cNvPr id="990" name="Shape 990"/>
          <p:cNvPicPr preferRelativeResize="0"/>
          <p:nvPr/>
        </p:nvPicPr>
        <p:blipFill>
          <a:blip r:embed="rId3">
            <a:alphaModFix/>
          </a:blip>
          <a:stretch>
            <a:fillRect/>
          </a:stretch>
        </p:blipFill>
        <p:spPr>
          <a:xfrm>
            <a:off x="802100" y="923425"/>
            <a:ext cx="5873025" cy="3296649"/>
          </a:xfrm>
          <a:prstGeom prst="rect">
            <a:avLst/>
          </a:prstGeom>
          <a:noFill/>
          <a:ln w="9525" cap="flat" cmpd="sng">
            <a:solidFill>
              <a:schemeClr val="dk2"/>
            </a:solidFill>
            <a:prstDash val="solid"/>
            <a:round/>
            <a:headEnd type="none" w="med" len="med"/>
            <a:tailEnd type="none" w="med" len="med"/>
          </a:ln>
        </p:spPr>
      </p:pic>
      <p:sp>
        <p:nvSpPr>
          <p:cNvPr id="991" name="Shape 991"/>
          <p:cNvSpPr txBox="1"/>
          <p:nvPr/>
        </p:nvSpPr>
        <p:spPr>
          <a:xfrm>
            <a:off x="1199827" y="4196850"/>
            <a:ext cx="7773600" cy="359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000000"/>
                </a:solidFill>
                <a:latin typeface="Arial"/>
                <a:cs typeface="Arial"/>
                <a:sym typeface="Arial"/>
              </a:rPr>
              <a:t>(slide from Kaiming He’s recent presentation)</a:t>
            </a:r>
          </a:p>
        </p:txBody>
      </p:sp>
      <p:sp>
        <p:nvSpPr>
          <p:cNvPr id="992" name="Shape 992"/>
          <p:cNvSpPr txBox="1"/>
          <p:nvPr/>
        </p:nvSpPr>
        <p:spPr>
          <a:xfrm>
            <a:off x="6719825" y="923425"/>
            <a:ext cx="2343000" cy="1852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2-3 weeks of training on 8 GPU machine</a:t>
            </a:r>
          </a:p>
          <a:p>
            <a:pPr fontAlgn="auto">
              <a:spcBef>
                <a:spcPts val="0"/>
              </a:spcBef>
              <a:spcAft>
                <a:spcPts val="0"/>
              </a:spcAft>
            </a:pPr>
            <a:endParaRPr sz="1800" kern="0">
              <a:solidFill>
                <a:srgbClr val="000000"/>
              </a:solidFill>
              <a:latin typeface="Arial"/>
              <a:cs typeface="Arial"/>
              <a:sym typeface="Arial"/>
            </a:endParaRPr>
          </a:p>
          <a:p>
            <a:pPr fontAlgn="auto">
              <a:spcBef>
                <a:spcPts val="0"/>
              </a:spcBef>
              <a:spcAft>
                <a:spcPts val="0"/>
              </a:spcAft>
            </a:pPr>
            <a:endParaRPr sz="1800" kern="0">
              <a:solidFill>
                <a:srgbClr val="000000"/>
              </a:solidFill>
              <a:latin typeface="Arial"/>
              <a:cs typeface="Arial"/>
              <a:sym typeface="Arial"/>
            </a:endParaRPr>
          </a:p>
          <a:p>
            <a:pPr fontAlgn="auto">
              <a:spcBef>
                <a:spcPts val="0"/>
              </a:spcBef>
              <a:spcAft>
                <a:spcPts val="0"/>
              </a:spcAft>
            </a:pPr>
            <a:r>
              <a:rPr lang="en" sz="1800" kern="0">
                <a:solidFill>
                  <a:srgbClr val="000000"/>
                </a:solidFill>
                <a:latin typeface="Arial"/>
                <a:cs typeface="Arial"/>
                <a:sym typeface="Arial"/>
              </a:rPr>
              <a:t>at runtime: faster than a VGGNet! (even though it has 8x more layers)</a:t>
            </a:r>
          </a:p>
        </p:txBody>
      </p:sp>
    </p:spTree>
    <p:extLst>
      <p:ext uri="{BB962C8B-B14F-4D97-AF65-F5344CB8AC3E}">
        <p14:creationId xmlns:p14="http://schemas.microsoft.com/office/powerpoint/2010/main" val="274740481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8" name="Shape 998"/>
          <p:cNvSpPr txBox="1"/>
          <p:nvPr/>
        </p:nvSpPr>
        <p:spPr>
          <a:xfrm>
            <a:off x="109125" y="12405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a:t>
            </a:r>
          </a:p>
          <a:p>
            <a:pPr fontAlgn="auto">
              <a:spcBef>
                <a:spcPts val="0"/>
              </a:spcBef>
              <a:spcAft>
                <a:spcPts val="0"/>
              </a:spcAft>
            </a:pPr>
            <a:r>
              <a:rPr lang="en" sz="3000" kern="0">
                <a:solidFill>
                  <a:srgbClr val="000000"/>
                </a:solidFill>
                <a:latin typeface="Arial"/>
                <a:cs typeface="Arial"/>
                <a:sym typeface="Arial"/>
              </a:rPr>
              <a:t>ResNet</a:t>
            </a:r>
          </a:p>
        </p:txBody>
      </p:sp>
      <p:sp>
        <p:nvSpPr>
          <p:cNvPr id="999" name="Shape 999"/>
          <p:cNvSpPr txBox="1"/>
          <p:nvPr/>
        </p:nvSpPr>
        <p:spPr>
          <a:xfrm>
            <a:off x="109125" y="1238750"/>
            <a:ext cx="2343000" cy="43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[He et al., 2015]</a:t>
            </a:r>
          </a:p>
        </p:txBody>
      </p:sp>
      <p:pic>
        <p:nvPicPr>
          <p:cNvPr id="1000" name="Shape 1000"/>
          <p:cNvPicPr preferRelativeResize="0"/>
          <p:nvPr/>
        </p:nvPicPr>
        <p:blipFill>
          <a:blip r:embed="rId3">
            <a:alphaModFix/>
          </a:blip>
          <a:stretch>
            <a:fillRect/>
          </a:stretch>
        </p:blipFill>
        <p:spPr>
          <a:xfrm>
            <a:off x="2574950" y="161350"/>
            <a:ext cx="2796299" cy="4339074"/>
          </a:xfrm>
          <a:prstGeom prst="rect">
            <a:avLst/>
          </a:prstGeom>
          <a:noFill/>
          <a:ln>
            <a:noFill/>
          </a:ln>
        </p:spPr>
      </p:pic>
      <p:sp>
        <p:nvSpPr>
          <p:cNvPr id="1001" name="Shape 1001"/>
          <p:cNvSpPr txBox="1"/>
          <p:nvPr/>
        </p:nvSpPr>
        <p:spPr>
          <a:xfrm>
            <a:off x="4428550" y="617350"/>
            <a:ext cx="1539000" cy="43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kern="0">
                <a:solidFill>
                  <a:srgbClr val="000000"/>
                </a:solidFill>
                <a:latin typeface="Arial"/>
                <a:cs typeface="Arial"/>
                <a:sym typeface="Arial"/>
              </a:rPr>
              <a:t>224x224x3</a:t>
            </a:r>
          </a:p>
        </p:txBody>
      </p:sp>
      <p:cxnSp>
        <p:nvCxnSpPr>
          <p:cNvPr id="1002" name="Shape 1002"/>
          <p:cNvCxnSpPr/>
          <p:nvPr/>
        </p:nvCxnSpPr>
        <p:spPr>
          <a:xfrm rot="10800000" flipH="1">
            <a:off x="4625675" y="1521050"/>
            <a:ext cx="1977299" cy="500999"/>
          </a:xfrm>
          <a:prstGeom prst="straightConnector1">
            <a:avLst/>
          </a:prstGeom>
          <a:noFill/>
          <a:ln w="9525" cap="flat" cmpd="sng">
            <a:solidFill>
              <a:srgbClr val="FF0000"/>
            </a:solidFill>
            <a:prstDash val="solid"/>
            <a:round/>
            <a:headEnd type="none" w="lg" len="lg"/>
            <a:tailEnd type="triangle" w="lg" len="lg"/>
          </a:ln>
        </p:spPr>
      </p:cxnSp>
      <p:sp>
        <p:nvSpPr>
          <p:cNvPr id="1003" name="Shape 1003"/>
          <p:cNvSpPr txBox="1"/>
          <p:nvPr/>
        </p:nvSpPr>
        <p:spPr>
          <a:xfrm>
            <a:off x="6766125" y="1078275"/>
            <a:ext cx="2343000" cy="9483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FF0000"/>
                </a:solidFill>
                <a:latin typeface="Arial"/>
                <a:cs typeface="Arial"/>
                <a:sym typeface="Arial"/>
              </a:rPr>
              <a:t>spatial dimension only 56x56!</a:t>
            </a:r>
          </a:p>
        </p:txBody>
      </p:sp>
    </p:spTree>
    <p:extLst>
      <p:ext uri="{BB962C8B-B14F-4D97-AF65-F5344CB8AC3E}">
        <p14:creationId xmlns:p14="http://schemas.microsoft.com/office/powerpoint/2010/main" val="55180701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9" name="Shape 1009"/>
          <p:cNvSpPr txBox="1"/>
          <p:nvPr/>
        </p:nvSpPr>
        <p:spPr>
          <a:xfrm>
            <a:off x="127025" y="972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ResNet</a:t>
            </a:r>
          </a:p>
        </p:txBody>
      </p:sp>
      <p:sp>
        <p:nvSpPr>
          <p:cNvPr id="1010" name="Shape 1010"/>
          <p:cNvSpPr txBox="1"/>
          <p:nvPr/>
        </p:nvSpPr>
        <p:spPr>
          <a:xfrm>
            <a:off x="4005125" y="209850"/>
            <a:ext cx="2343000" cy="43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[He et al., 2015]</a:t>
            </a:r>
          </a:p>
        </p:txBody>
      </p:sp>
      <p:pic>
        <p:nvPicPr>
          <p:cNvPr id="1011" name="Shape 1011"/>
          <p:cNvPicPr preferRelativeResize="0"/>
          <p:nvPr/>
        </p:nvPicPr>
        <p:blipFill>
          <a:blip r:embed="rId3">
            <a:alphaModFix/>
          </a:blip>
          <a:stretch>
            <a:fillRect/>
          </a:stretch>
        </p:blipFill>
        <p:spPr>
          <a:xfrm>
            <a:off x="347125" y="1300162"/>
            <a:ext cx="2724150" cy="2543175"/>
          </a:xfrm>
          <a:prstGeom prst="rect">
            <a:avLst/>
          </a:prstGeom>
          <a:noFill/>
          <a:ln w="9525" cap="flat" cmpd="sng">
            <a:solidFill>
              <a:schemeClr val="dk2"/>
            </a:solidFill>
            <a:prstDash val="solid"/>
            <a:round/>
            <a:headEnd type="none" w="med" len="med"/>
            <a:tailEnd type="none" w="med" len="med"/>
          </a:ln>
        </p:spPr>
      </p:pic>
      <p:pic>
        <p:nvPicPr>
          <p:cNvPr id="1012" name="Shape 1012"/>
          <p:cNvPicPr preferRelativeResize="0"/>
          <p:nvPr/>
        </p:nvPicPr>
        <p:blipFill>
          <a:blip r:embed="rId4">
            <a:alphaModFix/>
          </a:blip>
          <a:stretch>
            <a:fillRect/>
          </a:stretch>
        </p:blipFill>
        <p:spPr>
          <a:xfrm>
            <a:off x="4676150" y="1233475"/>
            <a:ext cx="4076700" cy="2676525"/>
          </a:xfrm>
          <a:prstGeom prst="rect">
            <a:avLst/>
          </a:prstGeom>
          <a:noFill/>
          <a:ln w="9525" cap="flat" cmpd="sng">
            <a:solidFill>
              <a:schemeClr val="dk2"/>
            </a:solidFill>
            <a:prstDash val="solid"/>
            <a:round/>
            <a:headEnd type="none" w="med" len="med"/>
            <a:tailEnd type="none" w="med" len="med"/>
          </a:ln>
        </p:spPr>
      </p:pic>
      <p:cxnSp>
        <p:nvCxnSpPr>
          <p:cNvPr id="1013" name="Shape 1013"/>
          <p:cNvCxnSpPr/>
          <p:nvPr/>
        </p:nvCxnSpPr>
        <p:spPr>
          <a:xfrm>
            <a:off x="3364125" y="2558900"/>
            <a:ext cx="1046699" cy="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78927557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9" name="Shape 1019"/>
          <p:cNvSpPr txBox="1"/>
          <p:nvPr/>
        </p:nvSpPr>
        <p:spPr>
          <a:xfrm>
            <a:off x="109125" y="972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ResNet</a:t>
            </a:r>
          </a:p>
        </p:txBody>
      </p:sp>
      <p:sp>
        <p:nvSpPr>
          <p:cNvPr id="1020" name="Shape 1020"/>
          <p:cNvSpPr txBox="1"/>
          <p:nvPr/>
        </p:nvSpPr>
        <p:spPr>
          <a:xfrm>
            <a:off x="4005125" y="209850"/>
            <a:ext cx="2343000" cy="43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[He et al., 2015]</a:t>
            </a:r>
          </a:p>
        </p:txBody>
      </p:sp>
      <p:sp>
        <p:nvSpPr>
          <p:cNvPr id="1021" name="Shape 1021"/>
          <p:cNvSpPr txBox="1"/>
          <p:nvPr/>
        </p:nvSpPr>
        <p:spPr>
          <a:xfrm>
            <a:off x="246000" y="1088400"/>
            <a:ext cx="8652000" cy="3059999"/>
          </a:xfrm>
          <a:prstGeom prst="rect">
            <a:avLst/>
          </a:prstGeom>
          <a:noFill/>
          <a:ln>
            <a:noFill/>
          </a:ln>
        </p:spPr>
        <p:txBody>
          <a:bodyPr lIns="91425" tIns="91425" rIns="91425" bIns="91425" anchor="t" anchorCtr="0">
            <a:noAutofit/>
          </a:bodyPr>
          <a:lstStyle/>
          <a:p>
            <a:pPr marL="457200" indent="-368300" fontAlgn="auto">
              <a:spcBef>
                <a:spcPts val="0"/>
              </a:spcBef>
              <a:spcAft>
                <a:spcPts val="0"/>
              </a:spcAft>
              <a:buSzPct val="100000"/>
              <a:buFontTx/>
              <a:buChar char="-"/>
            </a:pPr>
            <a:r>
              <a:rPr lang="en" sz="2200" kern="0">
                <a:solidFill>
                  <a:srgbClr val="000000"/>
                </a:solidFill>
                <a:latin typeface="Arial"/>
                <a:cs typeface="Arial"/>
                <a:sym typeface="Arial"/>
              </a:rPr>
              <a:t>Batch Normalization after every CONV layer</a:t>
            </a:r>
          </a:p>
          <a:p>
            <a:pPr marL="457200" indent="-368300" fontAlgn="auto">
              <a:spcBef>
                <a:spcPts val="0"/>
              </a:spcBef>
              <a:spcAft>
                <a:spcPts val="0"/>
              </a:spcAft>
              <a:buSzPct val="100000"/>
              <a:buFontTx/>
              <a:buChar char="-"/>
            </a:pPr>
            <a:r>
              <a:rPr lang="en" sz="2200" kern="0">
                <a:solidFill>
                  <a:srgbClr val="000000"/>
                </a:solidFill>
                <a:latin typeface="Arial"/>
                <a:cs typeface="Arial"/>
                <a:sym typeface="Arial"/>
              </a:rPr>
              <a:t>Xavier/2 initialization from He et al.</a:t>
            </a:r>
          </a:p>
          <a:p>
            <a:pPr marL="457200" indent="-368300" fontAlgn="auto">
              <a:spcBef>
                <a:spcPts val="0"/>
              </a:spcBef>
              <a:spcAft>
                <a:spcPts val="0"/>
              </a:spcAft>
              <a:buSzPct val="100000"/>
              <a:buFontTx/>
              <a:buChar char="-"/>
            </a:pPr>
            <a:r>
              <a:rPr lang="en" sz="2200" kern="0">
                <a:solidFill>
                  <a:srgbClr val="000000"/>
                </a:solidFill>
                <a:latin typeface="Arial"/>
                <a:cs typeface="Arial"/>
                <a:sym typeface="Arial"/>
              </a:rPr>
              <a:t>SGD + Momentum (0.9) </a:t>
            </a:r>
          </a:p>
          <a:p>
            <a:pPr marL="457200" indent="-368300" fontAlgn="auto">
              <a:spcBef>
                <a:spcPts val="0"/>
              </a:spcBef>
              <a:spcAft>
                <a:spcPts val="0"/>
              </a:spcAft>
              <a:buSzPct val="100000"/>
              <a:buFontTx/>
              <a:buChar char="-"/>
            </a:pPr>
            <a:r>
              <a:rPr lang="en" sz="2200" kern="0">
                <a:solidFill>
                  <a:srgbClr val="000000"/>
                </a:solidFill>
                <a:latin typeface="Arial"/>
                <a:cs typeface="Arial"/>
                <a:sym typeface="Arial"/>
              </a:rPr>
              <a:t>Learning rate: 0.1, divided by 10 when validation error plateaus</a:t>
            </a:r>
          </a:p>
          <a:p>
            <a:pPr marL="457200" indent="-368300" fontAlgn="auto">
              <a:spcBef>
                <a:spcPts val="0"/>
              </a:spcBef>
              <a:spcAft>
                <a:spcPts val="0"/>
              </a:spcAft>
              <a:buSzPct val="100000"/>
              <a:buFontTx/>
              <a:buChar char="-"/>
            </a:pPr>
            <a:r>
              <a:rPr lang="en" sz="2200" kern="0">
                <a:solidFill>
                  <a:srgbClr val="000000"/>
                </a:solidFill>
                <a:latin typeface="Arial"/>
                <a:cs typeface="Arial"/>
                <a:sym typeface="Arial"/>
              </a:rPr>
              <a:t>Mini-batch size 256</a:t>
            </a:r>
          </a:p>
          <a:p>
            <a:pPr marL="457200" indent="-368300" fontAlgn="auto">
              <a:spcBef>
                <a:spcPts val="0"/>
              </a:spcBef>
              <a:spcAft>
                <a:spcPts val="0"/>
              </a:spcAft>
              <a:buSzPct val="100000"/>
              <a:buFontTx/>
              <a:buChar char="-"/>
            </a:pPr>
            <a:r>
              <a:rPr lang="en" sz="2200" kern="0">
                <a:solidFill>
                  <a:srgbClr val="000000"/>
                </a:solidFill>
                <a:latin typeface="Arial"/>
                <a:cs typeface="Arial"/>
                <a:sym typeface="Arial"/>
              </a:rPr>
              <a:t>Weight decay of 1e-5</a:t>
            </a:r>
          </a:p>
          <a:p>
            <a:pPr marL="457200" indent="-368300" fontAlgn="auto">
              <a:spcBef>
                <a:spcPts val="0"/>
              </a:spcBef>
              <a:spcAft>
                <a:spcPts val="0"/>
              </a:spcAft>
              <a:buSzPct val="100000"/>
              <a:buFontTx/>
              <a:buChar char="-"/>
            </a:pPr>
            <a:r>
              <a:rPr lang="en" sz="2200" kern="0">
                <a:solidFill>
                  <a:srgbClr val="000000"/>
                </a:solidFill>
                <a:latin typeface="Arial"/>
                <a:cs typeface="Arial"/>
                <a:sym typeface="Arial"/>
              </a:rPr>
              <a:t>No dropout used</a:t>
            </a:r>
          </a:p>
        </p:txBody>
      </p:sp>
    </p:spTree>
    <p:extLst>
      <p:ext uri="{BB962C8B-B14F-4D97-AF65-F5344CB8AC3E}">
        <p14:creationId xmlns:p14="http://schemas.microsoft.com/office/powerpoint/2010/main" val="172587133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7" name="Shape 1027"/>
          <p:cNvSpPr txBox="1"/>
          <p:nvPr/>
        </p:nvSpPr>
        <p:spPr>
          <a:xfrm>
            <a:off x="127025" y="972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ResNet</a:t>
            </a:r>
          </a:p>
        </p:txBody>
      </p:sp>
      <p:sp>
        <p:nvSpPr>
          <p:cNvPr id="1028" name="Shape 1028"/>
          <p:cNvSpPr txBox="1"/>
          <p:nvPr/>
        </p:nvSpPr>
        <p:spPr>
          <a:xfrm>
            <a:off x="4005125" y="209850"/>
            <a:ext cx="2343000" cy="43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[He et al., 2015]</a:t>
            </a:r>
          </a:p>
        </p:txBody>
      </p:sp>
      <p:pic>
        <p:nvPicPr>
          <p:cNvPr id="1029" name="Shape 1029"/>
          <p:cNvPicPr preferRelativeResize="0"/>
          <p:nvPr/>
        </p:nvPicPr>
        <p:blipFill>
          <a:blip r:embed="rId3">
            <a:alphaModFix/>
          </a:blip>
          <a:stretch>
            <a:fillRect/>
          </a:stretch>
        </p:blipFill>
        <p:spPr>
          <a:xfrm>
            <a:off x="1501362" y="986725"/>
            <a:ext cx="5819775" cy="2838450"/>
          </a:xfrm>
          <a:prstGeom prst="rect">
            <a:avLst/>
          </a:prstGeom>
          <a:noFill/>
          <a:ln>
            <a:noFill/>
          </a:ln>
        </p:spPr>
      </p:pic>
    </p:spTree>
    <p:extLst>
      <p:ext uri="{BB962C8B-B14F-4D97-AF65-F5344CB8AC3E}">
        <p14:creationId xmlns:p14="http://schemas.microsoft.com/office/powerpoint/2010/main" val="259105625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5" name="Shape 1035"/>
          <p:cNvSpPr txBox="1"/>
          <p:nvPr/>
        </p:nvSpPr>
        <p:spPr>
          <a:xfrm>
            <a:off x="127025" y="972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Case Study: ResNet</a:t>
            </a:r>
          </a:p>
        </p:txBody>
      </p:sp>
      <p:sp>
        <p:nvSpPr>
          <p:cNvPr id="1036" name="Shape 1036"/>
          <p:cNvSpPr txBox="1"/>
          <p:nvPr/>
        </p:nvSpPr>
        <p:spPr>
          <a:xfrm>
            <a:off x="4005125" y="209850"/>
            <a:ext cx="2343000" cy="43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[He et al., 2015]</a:t>
            </a:r>
          </a:p>
        </p:txBody>
      </p:sp>
      <p:sp>
        <p:nvSpPr>
          <p:cNvPr id="1037" name="Shape 1037"/>
          <p:cNvSpPr txBox="1"/>
          <p:nvPr/>
        </p:nvSpPr>
        <p:spPr>
          <a:xfrm>
            <a:off x="3891875" y="3954987"/>
            <a:ext cx="3936899" cy="3042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(this trick is also used in GoogLeNet)</a:t>
            </a:r>
          </a:p>
        </p:txBody>
      </p:sp>
      <p:pic>
        <p:nvPicPr>
          <p:cNvPr id="1038" name="Shape 1038"/>
          <p:cNvPicPr preferRelativeResize="0"/>
          <p:nvPr/>
        </p:nvPicPr>
        <p:blipFill>
          <a:blip r:embed="rId3">
            <a:alphaModFix/>
          </a:blip>
          <a:stretch>
            <a:fillRect/>
          </a:stretch>
        </p:blipFill>
        <p:spPr>
          <a:xfrm>
            <a:off x="896975" y="1326600"/>
            <a:ext cx="2286000" cy="2114550"/>
          </a:xfrm>
          <a:prstGeom prst="rect">
            <a:avLst/>
          </a:prstGeom>
          <a:noFill/>
          <a:ln>
            <a:noFill/>
          </a:ln>
        </p:spPr>
      </p:pic>
      <p:pic>
        <p:nvPicPr>
          <p:cNvPr id="1039" name="Shape 1039"/>
          <p:cNvPicPr preferRelativeResize="0"/>
          <p:nvPr/>
        </p:nvPicPr>
        <p:blipFill>
          <a:blip r:embed="rId4">
            <a:alphaModFix/>
          </a:blip>
          <a:stretch>
            <a:fillRect/>
          </a:stretch>
        </p:blipFill>
        <p:spPr>
          <a:xfrm>
            <a:off x="4313094" y="1371575"/>
            <a:ext cx="3720725" cy="1917200"/>
          </a:xfrm>
          <a:prstGeom prst="rect">
            <a:avLst/>
          </a:prstGeom>
          <a:noFill/>
          <a:ln>
            <a:noFill/>
          </a:ln>
        </p:spPr>
      </p:pic>
      <p:cxnSp>
        <p:nvCxnSpPr>
          <p:cNvPr id="1040" name="Shape 1040"/>
          <p:cNvCxnSpPr/>
          <p:nvPr/>
        </p:nvCxnSpPr>
        <p:spPr>
          <a:xfrm rot="10800000" flipH="1">
            <a:off x="4313100" y="3498700"/>
            <a:ext cx="429599" cy="456299"/>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18497067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6" name="Shape 1046"/>
          <p:cNvSpPr txBox="1"/>
          <p:nvPr/>
        </p:nvSpPr>
        <p:spPr>
          <a:xfrm>
            <a:off x="10664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dirty="0">
                <a:solidFill>
                  <a:srgbClr val="000000"/>
                </a:solidFill>
                <a:latin typeface="Arial"/>
                <a:cs typeface="Arial"/>
                <a:sym typeface="Arial"/>
              </a:rPr>
              <a:t>Case Study: ResNet</a:t>
            </a:r>
          </a:p>
        </p:txBody>
      </p:sp>
      <p:sp>
        <p:nvSpPr>
          <p:cNvPr id="1047" name="Shape 1047"/>
          <p:cNvSpPr txBox="1"/>
          <p:nvPr/>
        </p:nvSpPr>
        <p:spPr>
          <a:xfrm>
            <a:off x="4711950" y="165100"/>
            <a:ext cx="2343000" cy="43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[He et al., 2015]</a:t>
            </a:r>
          </a:p>
        </p:txBody>
      </p:sp>
      <p:pic>
        <p:nvPicPr>
          <p:cNvPr id="1048" name="Shape 1048"/>
          <p:cNvPicPr preferRelativeResize="0"/>
          <p:nvPr/>
        </p:nvPicPr>
        <p:blipFill>
          <a:blip r:embed="rId3">
            <a:alphaModFix/>
          </a:blip>
          <a:stretch>
            <a:fillRect/>
          </a:stretch>
        </p:blipFill>
        <p:spPr>
          <a:xfrm>
            <a:off x="127549" y="0"/>
            <a:ext cx="749874" cy="4607800"/>
          </a:xfrm>
          <a:prstGeom prst="rect">
            <a:avLst/>
          </a:prstGeom>
          <a:noFill/>
          <a:ln>
            <a:noFill/>
          </a:ln>
        </p:spPr>
      </p:pic>
      <p:pic>
        <p:nvPicPr>
          <p:cNvPr id="1049" name="Shape 1049"/>
          <p:cNvPicPr preferRelativeResize="0"/>
          <p:nvPr/>
        </p:nvPicPr>
        <p:blipFill>
          <a:blip r:embed="rId4">
            <a:alphaModFix/>
          </a:blip>
          <a:stretch>
            <a:fillRect/>
          </a:stretch>
        </p:blipFill>
        <p:spPr>
          <a:xfrm>
            <a:off x="1119600" y="893462"/>
            <a:ext cx="7906798" cy="3478319"/>
          </a:xfrm>
          <a:prstGeom prst="rect">
            <a:avLst/>
          </a:prstGeom>
          <a:noFill/>
          <a:ln w="9525" cap="flat" cmpd="sng">
            <a:solidFill>
              <a:schemeClr val="dk2"/>
            </a:solidFill>
            <a:prstDash val="solid"/>
            <a:round/>
            <a:headEnd type="none" w="med" len="med"/>
            <a:tailEnd type="none" w="med" len="med"/>
          </a:ln>
        </p:spPr>
      </p:pic>
    </p:spTree>
    <p:extLst>
      <p:ext uri="{BB962C8B-B14F-4D97-AF65-F5344CB8AC3E}">
        <p14:creationId xmlns:p14="http://schemas.microsoft.com/office/powerpoint/2010/main" val="39824594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1165" y="122473"/>
            <a:ext cx="5861114"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dirty="0">
                <a:solidFill>
                  <a:srgbClr val="000080"/>
                </a:solidFill>
                <a:latin typeface="FreeSans" pitchFamily="34"/>
                <a:ea typeface="DejaVu Sans" pitchFamily="2"/>
                <a:cs typeface="DejaVu Sans" pitchFamily="2"/>
              </a:rPr>
              <a:t>Convolutional of Two Signals</a:t>
            </a:r>
          </a:p>
        </p:txBody>
      </p:sp>
      <p:sp>
        <p:nvSpPr>
          <p:cNvPr id="3" name="Freeform 2"/>
          <p:cNvSpPr/>
          <p:nvPr/>
        </p:nvSpPr>
        <p:spPr>
          <a:xfrm>
            <a:off x="2280960" y="777692"/>
            <a:ext cx="4976639" cy="7776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none" lIns="72814" tIns="36404" rIns="72814" bIns="36404" anchor="ctr" anchorCtr="0"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pic>
        <p:nvPicPr>
          <p:cNvPr id="4" name="Picture 3"/>
          <p:cNvPicPr>
            <a:picLocks noChangeAspect="1"/>
          </p:cNvPicPr>
          <p:nvPr/>
        </p:nvPicPr>
        <p:blipFill>
          <a:blip r:embed="rId3">
            <a:lum/>
            <a:alphaModFix/>
          </a:blip>
          <a:srcRect/>
          <a:stretch>
            <a:fillRect/>
          </a:stretch>
        </p:blipFill>
        <p:spPr>
          <a:xfrm>
            <a:off x="207360" y="1154368"/>
            <a:ext cx="3110400" cy="1768950"/>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5806079" y="1131602"/>
            <a:ext cx="3110400" cy="1840227"/>
          </a:xfrm>
          <a:prstGeom prst="rect">
            <a:avLst/>
          </a:prstGeom>
          <a:noFill/>
          <a:ln>
            <a:noFill/>
          </a:ln>
        </p:spPr>
      </p:pic>
      <p:sp>
        <p:nvSpPr>
          <p:cNvPr id="6" name="TextBox 5"/>
          <p:cNvSpPr txBox="1"/>
          <p:nvPr/>
        </p:nvSpPr>
        <p:spPr>
          <a:xfrm>
            <a:off x="3491884" y="1851065"/>
            <a:ext cx="1453242" cy="648613"/>
          </a:xfrm>
          <a:prstGeom prst="rect">
            <a:avLst/>
          </a:prstGeom>
          <a:noFill/>
          <a:ln>
            <a:noFill/>
          </a:ln>
        </p:spPr>
        <p:txBody>
          <a:bodyPr vert="horz" wrap="none" lIns="72814" tIns="36404" rIns="72814" bIns="36404" compatLnSpc="0">
            <a:spAutoFit/>
          </a:bodyPr>
          <a:lstStyle/>
          <a:p>
            <a:pPr defTabSz="739780" fontAlgn="auto" hangingPunct="0">
              <a:spcBef>
                <a:spcPts val="0"/>
              </a:spcBef>
              <a:spcAft>
                <a:spcPts val="0"/>
              </a:spcAft>
            </a:pPr>
            <a:r>
              <a:rPr lang="en-US" sz="3900" dirty="0">
                <a:solidFill>
                  <a:prstClr val="black"/>
                </a:solidFill>
                <a:latin typeface="FreeSans" pitchFamily="34"/>
                <a:ea typeface="DejaVu Sans" pitchFamily="2"/>
                <a:cs typeface="DejaVu Sans" pitchFamily="2"/>
              </a:rPr>
              <a:t>*        </a:t>
            </a:r>
          </a:p>
        </p:txBody>
      </p:sp>
      <p:sp>
        <p:nvSpPr>
          <p:cNvPr id="7" name="TextBox 6"/>
          <p:cNvSpPr txBox="1"/>
          <p:nvPr/>
        </p:nvSpPr>
        <p:spPr>
          <a:xfrm>
            <a:off x="3972509" y="1657733"/>
            <a:ext cx="770041" cy="913942"/>
          </a:xfrm>
          <a:prstGeom prst="rect">
            <a:avLst/>
          </a:prstGeom>
          <a:noFill/>
          <a:ln>
            <a:noFill/>
          </a:ln>
        </p:spPr>
        <p:txBody>
          <a:bodyPr vert="horz" wrap="none" lIns="72814" tIns="36404" rIns="72814" bIns="36404" compatLnSpc="0">
            <a:spAutoFit/>
          </a:bodyPr>
          <a:lstStyle/>
          <a:p>
            <a:pPr defTabSz="739780"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-1 0 1</a:t>
            </a:r>
          </a:p>
          <a:p>
            <a:pPr defTabSz="739780"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-1 0 1</a:t>
            </a:r>
          </a:p>
          <a:p>
            <a:pPr defTabSz="739780"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-1 0 1</a:t>
            </a:r>
          </a:p>
        </p:txBody>
      </p:sp>
      <p:sp>
        <p:nvSpPr>
          <p:cNvPr id="8" name="Freeform 7"/>
          <p:cNvSpPr/>
          <p:nvPr/>
        </p:nvSpPr>
        <p:spPr>
          <a:xfrm>
            <a:off x="1244159" y="1309916"/>
            <a:ext cx="414720" cy="31107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08080"/>
          </a:solidFill>
          <a:ln w="18360">
            <a:solidFill>
              <a:srgbClr val="FF0000"/>
            </a:solidFill>
            <a:prstDash val="solid"/>
          </a:ln>
        </p:spPr>
        <p:txBody>
          <a:bodyPr vert="horz" wrap="none" lIns="80094" tIns="43688" rIns="80094" bIns="43688" anchor="ctr" anchorCtr="0"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9" name="Freeform 8"/>
          <p:cNvSpPr/>
          <p:nvPr/>
        </p:nvSpPr>
        <p:spPr>
          <a:xfrm>
            <a:off x="1276814" y="1309916"/>
            <a:ext cx="124416" cy="31107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0">
            <a:solidFill>
              <a:srgbClr val="000000"/>
            </a:solidFill>
            <a:prstDash val="solid"/>
          </a:ln>
        </p:spPr>
        <p:txBody>
          <a:bodyPr vert="horz" wrap="none" lIns="72814" tIns="36404" rIns="72814" bIns="36404" anchor="ctr" anchorCtr="0"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10" name="Freeform 9"/>
          <p:cNvSpPr/>
          <p:nvPr/>
        </p:nvSpPr>
        <p:spPr>
          <a:xfrm>
            <a:off x="1505727" y="1309916"/>
            <a:ext cx="124416" cy="31107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000000"/>
            </a:solidFill>
            <a:prstDash val="solid"/>
          </a:ln>
        </p:spPr>
        <p:txBody>
          <a:bodyPr vert="horz" wrap="none" lIns="72814" tIns="36404" rIns="72814" bIns="36404" anchor="ctr" anchorCtr="0"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11" name="Straight Connector 10"/>
          <p:cNvSpPr/>
          <p:nvPr/>
        </p:nvSpPr>
        <p:spPr>
          <a:xfrm>
            <a:off x="1658900" y="1309916"/>
            <a:ext cx="5183999" cy="311073"/>
          </a:xfrm>
          <a:prstGeom prst="line">
            <a:avLst/>
          </a:prstGeom>
          <a:noFill/>
          <a:ln w="18360">
            <a:solidFill>
              <a:srgbClr val="FF0000"/>
            </a:solidFill>
            <a:prstDash val="solid"/>
          </a:ln>
        </p:spPr>
        <p:txBody>
          <a:bodyPr vert="horz" wrap="none" lIns="80094" tIns="43688" rIns="80094" bIns="43688" anchor="ctr" anchorCtr="1"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12" name="Straight Connector 11"/>
          <p:cNvSpPr/>
          <p:nvPr/>
        </p:nvSpPr>
        <p:spPr>
          <a:xfrm>
            <a:off x="1658900" y="1620978"/>
            <a:ext cx="5183999" cy="0"/>
          </a:xfrm>
          <a:prstGeom prst="line">
            <a:avLst/>
          </a:prstGeom>
          <a:noFill/>
          <a:ln w="18360">
            <a:solidFill>
              <a:srgbClr val="FF0000"/>
            </a:solidFill>
            <a:prstDash val="solid"/>
          </a:ln>
        </p:spPr>
        <p:txBody>
          <a:bodyPr vert="horz" wrap="none" lIns="80094" tIns="43688" rIns="80094" bIns="43688" anchor="ctr" anchorCtr="1"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grpSp>
        <p:nvGrpSpPr>
          <p:cNvPr id="13" name="Group 12"/>
          <p:cNvGrpSpPr/>
          <p:nvPr/>
        </p:nvGrpSpPr>
        <p:grpSpPr>
          <a:xfrm>
            <a:off x="7824165" y="4841246"/>
            <a:ext cx="1302286" cy="289908"/>
            <a:chOff x="8625599" y="7115399"/>
            <a:chExt cx="1435680" cy="426093"/>
          </a:xfrm>
        </p:grpSpPr>
        <p:sp>
          <p:nvSpPr>
            <p:cNvPr id="14" name="TextBox 1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15" name="Picture 14"/>
            <p:cNvPicPr>
              <a:picLocks noChangeAspect="1"/>
            </p:cNvPicPr>
            <p:nvPr/>
          </p:nvPicPr>
          <p:blipFill>
            <a:blip r:embed="rId5">
              <a:lum/>
              <a:alphaModFix/>
            </a:blip>
            <a:srcRect/>
            <a:stretch>
              <a:fillRect/>
            </a:stretch>
          </p:blipFill>
          <p:spPr>
            <a:xfrm>
              <a:off x="9695519" y="7122599"/>
              <a:ext cx="365760" cy="365760"/>
            </a:xfrm>
            <a:prstGeom prst="rect">
              <a:avLst/>
            </a:prstGeom>
            <a:noFill/>
            <a:ln>
              <a:noFill/>
            </a:ln>
          </p:spPr>
        </p:pic>
      </p:grpSp>
      <p:sp>
        <p:nvSpPr>
          <p:cNvPr id="16" name="TextBox 15"/>
          <p:cNvSpPr txBox="1"/>
          <p:nvPr/>
        </p:nvSpPr>
        <p:spPr>
          <a:xfrm>
            <a:off x="5125227" y="1779057"/>
            <a:ext cx="1550704" cy="648613"/>
          </a:xfrm>
          <a:prstGeom prst="rect">
            <a:avLst/>
          </a:prstGeom>
          <a:noFill/>
          <a:ln>
            <a:noFill/>
          </a:ln>
        </p:spPr>
        <p:txBody>
          <a:bodyPr vert="horz" wrap="none" lIns="72814" tIns="36404" rIns="72814" bIns="36404" compatLnSpc="0">
            <a:spAutoFit/>
          </a:bodyPr>
          <a:lstStyle/>
          <a:p>
            <a:pPr defTabSz="739780" fontAlgn="auto" hangingPunct="0">
              <a:spcBef>
                <a:spcPts val="0"/>
              </a:spcBef>
              <a:spcAft>
                <a:spcPts val="0"/>
              </a:spcAft>
            </a:pPr>
            <a:r>
              <a:rPr lang="en-US" sz="3900" dirty="0">
                <a:solidFill>
                  <a:prstClr val="black"/>
                </a:solidFill>
                <a:latin typeface="FreeSans" pitchFamily="34"/>
                <a:ea typeface="DejaVu Sans" pitchFamily="2"/>
                <a:cs typeface="DejaVu Sans" pitchFamily="2"/>
              </a:rPr>
              <a:t>=        </a:t>
            </a:r>
          </a:p>
        </p:txBody>
      </p:sp>
      <p:sp>
        <p:nvSpPr>
          <p:cNvPr id="17" name="Straight Connector 16"/>
          <p:cNvSpPr/>
          <p:nvPr/>
        </p:nvSpPr>
        <p:spPr>
          <a:xfrm>
            <a:off x="3939840" y="1718978"/>
            <a:ext cx="0" cy="777681"/>
          </a:xfrm>
          <a:prstGeom prst="line">
            <a:avLst/>
          </a:prstGeom>
          <a:noFill/>
          <a:ln w="18360">
            <a:solidFill>
              <a:srgbClr val="000000"/>
            </a:solidFill>
            <a:prstDash val="solid"/>
          </a:ln>
        </p:spPr>
        <p:txBody>
          <a:bodyPr vert="horz" wrap="none" lIns="80094" tIns="43688" rIns="80094" bIns="43688" anchor="ctr" anchorCtr="1"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18" name="Straight Connector 17"/>
          <p:cNvSpPr/>
          <p:nvPr/>
        </p:nvSpPr>
        <p:spPr>
          <a:xfrm>
            <a:off x="4919494" y="1719210"/>
            <a:ext cx="0" cy="777682"/>
          </a:xfrm>
          <a:prstGeom prst="line">
            <a:avLst/>
          </a:prstGeom>
          <a:noFill/>
          <a:ln w="18360">
            <a:solidFill>
              <a:srgbClr val="000000"/>
            </a:solidFill>
            <a:prstDash val="solid"/>
          </a:ln>
        </p:spPr>
        <p:txBody>
          <a:bodyPr vert="horz" wrap="none" lIns="80094" tIns="43688" rIns="80094" bIns="43688" anchor="ctr" anchorCtr="1"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19" name="Straight Connector 18"/>
          <p:cNvSpPr/>
          <p:nvPr/>
        </p:nvSpPr>
        <p:spPr>
          <a:xfrm>
            <a:off x="3939860" y="2489298"/>
            <a:ext cx="207359" cy="0"/>
          </a:xfrm>
          <a:prstGeom prst="line">
            <a:avLst/>
          </a:prstGeom>
          <a:noFill/>
          <a:ln w="18360">
            <a:solidFill>
              <a:srgbClr val="000000"/>
            </a:solidFill>
            <a:prstDash val="solid"/>
          </a:ln>
        </p:spPr>
        <p:txBody>
          <a:bodyPr vert="horz" wrap="none" lIns="80094" tIns="43688" rIns="80094" bIns="43688" anchor="ctr" anchorCtr="1"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20" name="Straight Connector 19"/>
          <p:cNvSpPr/>
          <p:nvPr/>
        </p:nvSpPr>
        <p:spPr>
          <a:xfrm>
            <a:off x="4691254" y="2489298"/>
            <a:ext cx="207359" cy="0"/>
          </a:xfrm>
          <a:prstGeom prst="line">
            <a:avLst/>
          </a:prstGeom>
          <a:noFill/>
          <a:ln w="18360">
            <a:solidFill>
              <a:srgbClr val="000000"/>
            </a:solidFill>
            <a:prstDash val="solid"/>
          </a:ln>
        </p:spPr>
        <p:txBody>
          <a:bodyPr vert="horz" wrap="none" lIns="80094" tIns="43688" rIns="80094" bIns="43688" anchor="ctr" anchorCtr="1"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21" name="Straight Connector 20"/>
          <p:cNvSpPr/>
          <p:nvPr/>
        </p:nvSpPr>
        <p:spPr>
          <a:xfrm>
            <a:off x="4691561" y="1733633"/>
            <a:ext cx="207360" cy="0"/>
          </a:xfrm>
          <a:prstGeom prst="line">
            <a:avLst/>
          </a:prstGeom>
          <a:noFill/>
          <a:ln w="18360">
            <a:solidFill>
              <a:srgbClr val="000000"/>
            </a:solidFill>
            <a:prstDash val="solid"/>
          </a:ln>
        </p:spPr>
        <p:txBody>
          <a:bodyPr vert="horz" wrap="none" lIns="80094" tIns="43688" rIns="80094" bIns="43688" anchor="ctr" anchorCtr="1"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22" name="Straight Connector 21"/>
          <p:cNvSpPr/>
          <p:nvPr/>
        </p:nvSpPr>
        <p:spPr>
          <a:xfrm>
            <a:off x="3940819" y="1729987"/>
            <a:ext cx="207360" cy="0"/>
          </a:xfrm>
          <a:prstGeom prst="line">
            <a:avLst/>
          </a:prstGeom>
          <a:noFill/>
          <a:ln w="18360">
            <a:solidFill>
              <a:srgbClr val="000000"/>
            </a:solidFill>
            <a:prstDash val="solid"/>
          </a:ln>
        </p:spPr>
        <p:txBody>
          <a:bodyPr vert="horz" wrap="none" lIns="80094" tIns="43688" rIns="80094" bIns="43688" anchor="ctr" anchorCtr="1"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pic>
        <p:nvPicPr>
          <p:cNvPr id="23" name="Shape 748"/>
          <p:cNvPicPr preferRelativeResize="0"/>
          <p:nvPr/>
        </p:nvPicPr>
        <p:blipFill>
          <a:blip r:embed="rId6">
            <a:alphaModFix/>
          </a:blip>
          <a:stretch>
            <a:fillRect/>
          </a:stretch>
        </p:blipFill>
        <p:spPr>
          <a:xfrm>
            <a:off x="1236721" y="3271738"/>
            <a:ext cx="5606160" cy="740185"/>
          </a:xfrm>
          <a:prstGeom prst="rect">
            <a:avLst/>
          </a:prstGeom>
          <a:noFill/>
          <a:ln>
            <a:noFill/>
          </a:ln>
        </p:spPr>
      </p:pic>
      <p:sp>
        <p:nvSpPr>
          <p:cNvPr id="25" name="Shape 751"/>
          <p:cNvSpPr txBox="1"/>
          <p:nvPr/>
        </p:nvSpPr>
        <p:spPr>
          <a:xfrm>
            <a:off x="3939840" y="4070684"/>
            <a:ext cx="3222000" cy="915507"/>
          </a:xfrm>
          <a:prstGeom prst="rect">
            <a:avLst/>
          </a:prstGeom>
          <a:noFill/>
          <a:ln>
            <a:noFill/>
          </a:ln>
        </p:spPr>
        <p:txBody>
          <a:bodyPr lIns="91335" tIns="91335" rIns="91335" bIns="91335" anchor="t" anchorCtr="0">
            <a:noAutofit/>
          </a:bodyPr>
          <a:lstStyle/>
          <a:p>
            <a:pPr>
              <a:spcBef>
                <a:spcPts val="0"/>
              </a:spcBef>
            </a:pPr>
            <a:r>
              <a:rPr lang="en" sz="1600" dirty="0"/>
              <a:t>elementwise multiplication and sum of a filter and the signal (image)</a:t>
            </a:r>
          </a:p>
        </p:txBody>
      </p:sp>
    </p:spTree>
    <p:extLst>
      <p:ext uri="{BB962C8B-B14F-4D97-AF65-F5344CB8AC3E}">
        <p14:creationId xmlns:p14="http://schemas.microsoft.com/office/powerpoint/2010/main" val="1846201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idx="2"/>
          </p:nvPr>
        </p:nvSpPr>
        <p:spPr/>
        <p:txBody>
          <a:bodyPr/>
          <a:lstStyle/>
          <a:p>
            <a:endParaRPr lang="zh-CN" altLang="en-US"/>
          </a:p>
        </p:txBody>
      </p:sp>
      <p:sp>
        <p:nvSpPr>
          <p:cNvPr id="5" name="灯片编号占位符 4"/>
          <p:cNvSpPr>
            <a:spLocks noGrp="1"/>
          </p:cNvSpPr>
          <p:nvPr>
            <p:ph type="sldNum" idx="12"/>
          </p:nvPr>
        </p:nvSpPr>
        <p:spPr/>
        <p:txBody>
          <a:bodyPr/>
          <a:lstStyle/>
          <a:p>
            <a:fld id="{00000000-1234-1234-1234-123412341234}" type="slidenum">
              <a:rPr lang="en" smtClean="0"/>
              <a:pPr/>
              <a:t>170</a:t>
            </a:fld>
            <a:endParaRPr lang="en"/>
          </a:p>
        </p:txBody>
      </p:sp>
      <p:sp>
        <p:nvSpPr>
          <p:cNvPr id="6" name="Shape 1046"/>
          <p:cNvSpPr txBox="1"/>
          <p:nvPr/>
        </p:nvSpPr>
        <p:spPr>
          <a:xfrm>
            <a:off x="1066475" y="79300"/>
            <a:ext cx="7906800" cy="991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dirty="0">
                <a:solidFill>
                  <a:srgbClr val="000000"/>
                </a:solidFill>
                <a:latin typeface="Arial"/>
                <a:cs typeface="Arial"/>
                <a:sym typeface="Arial"/>
              </a:rPr>
              <a:t>Case Study: </a:t>
            </a:r>
            <a:r>
              <a:rPr lang="en" sz="3000" kern="0" dirty="0" smtClean="0">
                <a:solidFill>
                  <a:srgbClr val="000000"/>
                </a:solidFill>
                <a:latin typeface="Arial"/>
                <a:cs typeface="Arial"/>
                <a:sym typeface="Arial"/>
              </a:rPr>
              <a:t>DenseNet</a:t>
            </a:r>
            <a:endParaRPr lang="en" sz="3000" kern="0" dirty="0">
              <a:solidFill>
                <a:srgbClr val="000000"/>
              </a:solidFill>
              <a:latin typeface="Arial"/>
              <a:cs typeface="Arial"/>
              <a:sym typeface="Arial"/>
            </a:endParaRPr>
          </a:p>
        </p:txBody>
      </p:sp>
      <p:pic>
        <p:nvPicPr>
          <p:cNvPr id="7" name="图片 6"/>
          <p:cNvPicPr>
            <a:picLocks noChangeAspect="1"/>
          </p:cNvPicPr>
          <p:nvPr/>
        </p:nvPicPr>
        <p:blipFill>
          <a:blip r:embed="rId2"/>
          <a:stretch>
            <a:fillRect/>
          </a:stretch>
        </p:blipFill>
        <p:spPr>
          <a:xfrm>
            <a:off x="1939062" y="681826"/>
            <a:ext cx="5265876" cy="3779848"/>
          </a:xfrm>
          <a:prstGeom prst="rect">
            <a:avLst/>
          </a:prstGeom>
        </p:spPr>
      </p:pic>
      <p:sp>
        <p:nvSpPr>
          <p:cNvPr id="8" name="矩形 7"/>
          <p:cNvSpPr/>
          <p:nvPr/>
        </p:nvSpPr>
        <p:spPr>
          <a:xfrm>
            <a:off x="6438337" y="4096979"/>
            <a:ext cx="2159566" cy="523220"/>
          </a:xfrm>
          <a:prstGeom prst="rect">
            <a:avLst/>
          </a:prstGeom>
        </p:spPr>
        <p:txBody>
          <a:bodyPr wrap="none">
            <a:spAutoFit/>
          </a:bodyPr>
          <a:lstStyle/>
          <a:p>
            <a:r>
              <a:rPr lang="en-US" altLang="zh-CN">
                <a:solidFill>
                  <a:srgbClr val="4D4D4D"/>
                </a:solidFill>
                <a:latin typeface="-apple-system"/>
              </a:rPr>
              <a:t>Dense Block</a:t>
            </a:r>
            <a:endParaRPr lang="zh-CN" altLang="en-US" dirty="0"/>
          </a:p>
        </p:txBody>
      </p:sp>
    </p:spTree>
    <p:extLst>
      <p:ext uri="{BB962C8B-B14F-4D97-AF65-F5344CB8AC3E}">
        <p14:creationId xmlns:p14="http://schemas.microsoft.com/office/powerpoint/2010/main" val="10647544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idx="2"/>
          </p:nvPr>
        </p:nvSpPr>
        <p:spPr/>
        <p:txBody>
          <a:bodyPr/>
          <a:lstStyle/>
          <a:p>
            <a:endParaRPr lang="zh-CN" altLang="en-US"/>
          </a:p>
        </p:txBody>
      </p:sp>
      <p:sp>
        <p:nvSpPr>
          <p:cNvPr id="5" name="灯片编号占位符 4"/>
          <p:cNvSpPr>
            <a:spLocks noGrp="1"/>
          </p:cNvSpPr>
          <p:nvPr>
            <p:ph type="sldNum" idx="12"/>
          </p:nvPr>
        </p:nvSpPr>
        <p:spPr/>
        <p:txBody>
          <a:bodyPr/>
          <a:lstStyle/>
          <a:p>
            <a:fld id="{00000000-1234-1234-1234-123412341234}" type="slidenum">
              <a:rPr lang="en" smtClean="0"/>
              <a:pPr/>
              <a:t>171</a:t>
            </a:fld>
            <a:endParaRPr lang="en"/>
          </a:p>
        </p:txBody>
      </p:sp>
      <p:pic>
        <p:nvPicPr>
          <p:cNvPr id="14338" name="Picture 2" descr="https://img-blog.csdnimg.cn/202103071907266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49" y="1635646"/>
            <a:ext cx="8599301" cy="173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8098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1" name="Shape 1071"/>
          <p:cNvSpPr txBox="1"/>
          <p:nvPr/>
        </p:nvSpPr>
        <p:spPr>
          <a:xfrm>
            <a:off x="464950" y="205825"/>
            <a:ext cx="8446199" cy="3999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600" kern="0" dirty="0">
                <a:solidFill>
                  <a:srgbClr val="000000"/>
                </a:solidFill>
                <a:latin typeface="Arial"/>
                <a:cs typeface="Arial"/>
                <a:sym typeface="Arial"/>
              </a:rPr>
              <a:t>Summary</a:t>
            </a:r>
          </a:p>
          <a:p>
            <a:pPr fontAlgn="auto">
              <a:spcBef>
                <a:spcPts val="0"/>
              </a:spcBef>
              <a:spcAft>
                <a:spcPts val="0"/>
              </a:spcAft>
            </a:pPr>
            <a:endParaRPr sz="3600" kern="0" dirty="0">
              <a:solidFill>
                <a:srgbClr val="000000"/>
              </a:solidFill>
              <a:latin typeface="Arial"/>
              <a:cs typeface="Arial"/>
              <a:sym typeface="Arial"/>
            </a:endParaRPr>
          </a:p>
          <a:p>
            <a:pPr fontAlgn="auto">
              <a:spcBef>
                <a:spcPts val="0"/>
              </a:spcBef>
              <a:spcAft>
                <a:spcPts val="0"/>
              </a:spcAft>
            </a:pPr>
            <a:r>
              <a:rPr lang="en" sz="2400" kern="0" dirty="0">
                <a:solidFill>
                  <a:srgbClr val="000000"/>
                </a:solidFill>
                <a:latin typeface="Arial"/>
                <a:cs typeface="Arial"/>
                <a:sym typeface="Arial"/>
              </a:rPr>
              <a:t>- ConvNets stack CONV,POOL,FC layers</a:t>
            </a:r>
          </a:p>
          <a:p>
            <a:pPr fontAlgn="auto">
              <a:spcBef>
                <a:spcPts val="0"/>
              </a:spcBef>
              <a:spcAft>
                <a:spcPts val="0"/>
              </a:spcAft>
            </a:pPr>
            <a:r>
              <a:rPr lang="en" sz="2400" kern="0" dirty="0">
                <a:solidFill>
                  <a:srgbClr val="000000"/>
                </a:solidFill>
                <a:latin typeface="Arial"/>
                <a:cs typeface="Arial"/>
                <a:sym typeface="Arial"/>
              </a:rPr>
              <a:t>- Trend towards smaller filters and deeper architectures</a:t>
            </a:r>
          </a:p>
          <a:p>
            <a:pPr fontAlgn="auto">
              <a:spcBef>
                <a:spcPts val="0"/>
              </a:spcBef>
              <a:spcAft>
                <a:spcPts val="0"/>
              </a:spcAft>
            </a:pPr>
            <a:r>
              <a:rPr lang="en" sz="2400" kern="0" dirty="0">
                <a:solidFill>
                  <a:srgbClr val="000000"/>
                </a:solidFill>
                <a:latin typeface="Arial"/>
                <a:cs typeface="Arial"/>
                <a:sym typeface="Arial"/>
              </a:rPr>
              <a:t>- Trend towards getting rid of POOL/FC layers (just CONV)</a:t>
            </a:r>
          </a:p>
          <a:p>
            <a:pPr fontAlgn="auto">
              <a:spcBef>
                <a:spcPts val="0"/>
              </a:spcBef>
              <a:spcAft>
                <a:spcPts val="0"/>
              </a:spcAft>
            </a:pPr>
            <a:r>
              <a:rPr lang="en" sz="2400" kern="0" dirty="0">
                <a:solidFill>
                  <a:srgbClr val="000000"/>
                </a:solidFill>
                <a:latin typeface="Arial"/>
                <a:cs typeface="Arial"/>
                <a:sym typeface="Arial"/>
              </a:rPr>
              <a:t>- Typical architectures look like </a:t>
            </a:r>
          </a:p>
          <a:p>
            <a:pPr indent="457200" fontAlgn="auto">
              <a:spcBef>
                <a:spcPts val="0"/>
              </a:spcBef>
              <a:spcAft>
                <a:spcPts val="0"/>
              </a:spcAft>
            </a:pPr>
            <a:r>
              <a:rPr lang="en" sz="2400" b="1" kern="0" dirty="0">
                <a:solidFill>
                  <a:srgbClr val="000000"/>
                </a:solidFill>
                <a:latin typeface="Arial"/>
                <a:cs typeface="Arial"/>
                <a:sym typeface="Arial"/>
              </a:rPr>
              <a:t>[(CONV-RELU)*</a:t>
            </a:r>
            <a:r>
              <a:rPr lang="en" sz="2400" b="1" kern="0" dirty="0" smtClean="0">
                <a:solidFill>
                  <a:srgbClr val="000000"/>
                </a:solidFill>
                <a:latin typeface="Arial"/>
                <a:cs typeface="Arial"/>
                <a:sym typeface="Arial"/>
              </a:rPr>
              <a:t>N-POOL]*</a:t>
            </a:r>
            <a:r>
              <a:rPr lang="en" sz="2400" b="1" kern="0" dirty="0">
                <a:solidFill>
                  <a:srgbClr val="000000"/>
                </a:solidFill>
                <a:latin typeface="Arial"/>
                <a:cs typeface="Arial"/>
                <a:sym typeface="Arial"/>
              </a:rPr>
              <a:t>M-(FC-RELU)*K,SOFTMAX</a:t>
            </a:r>
          </a:p>
          <a:p>
            <a:pPr fontAlgn="auto">
              <a:spcBef>
                <a:spcPts val="0"/>
              </a:spcBef>
              <a:spcAft>
                <a:spcPts val="0"/>
              </a:spcAft>
            </a:pPr>
            <a:r>
              <a:rPr lang="en" sz="2400" kern="0" dirty="0">
                <a:solidFill>
                  <a:srgbClr val="000000"/>
                </a:solidFill>
                <a:latin typeface="Arial"/>
                <a:cs typeface="Arial"/>
                <a:sym typeface="Arial"/>
              </a:rPr>
              <a:t>      where N is usually up to ~5, M is large, 0 &lt;= K &lt;= 2.</a:t>
            </a:r>
          </a:p>
          <a:p>
            <a:pPr marL="914400" indent="-381000" fontAlgn="auto">
              <a:spcBef>
                <a:spcPts val="0"/>
              </a:spcBef>
              <a:spcAft>
                <a:spcPts val="0"/>
              </a:spcAft>
              <a:buSzPct val="100000"/>
              <a:buFontTx/>
              <a:buChar char="-"/>
            </a:pPr>
            <a:r>
              <a:rPr lang="en" sz="2400" kern="0" dirty="0">
                <a:solidFill>
                  <a:srgbClr val="000000"/>
                </a:solidFill>
                <a:latin typeface="Arial"/>
                <a:cs typeface="Arial"/>
                <a:sym typeface="Arial"/>
              </a:rPr>
              <a:t>but recent advances such as ResNet/GoogLeNet challenge this paradigm</a:t>
            </a:r>
          </a:p>
        </p:txBody>
      </p:sp>
    </p:spTree>
    <p:extLst>
      <p:ext uri="{BB962C8B-B14F-4D97-AF65-F5344CB8AC3E}">
        <p14:creationId xmlns:p14="http://schemas.microsoft.com/office/powerpoint/2010/main" val="21544490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1123" name="Group 3"/>
          <p:cNvGraphicFramePr>
            <a:graphicFrameLocks noGrp="1"/>
          </p:cNvGraphicFramePr>
          <p:nvPr/>
        </p:nvGraphicFramePr>
        <p:xfrm>
          <a:off x="711200" y="1715691"/>
          <a:ext cx="3556000" cy="256818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55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1247" name="Group 127"/>
          <p:cNvGraphicFramePr>
            <a:graphicFrameLocks noGrp="1"/>
          </p:cNvGraphicFramePr>
          <p:nvPr/>
        </p:nvGraphicFramePr>
        <p:xfrm>
          <a:off x="4724400" y="1714500"/>
          <a:ext cx="3581400" cy="2571753"/>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246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02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78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36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61371" name="Rectangle 251"/>
          <p:cNvSpPr>
            <a:spLocks noChangeArrowheads="1"/>
          </p:cNvSpPr>
          <p:nvPr/>
        </p:nvSpPr>
        <p:spPr bwMode="auto">
          <a:xfrm>
            <a:off x="5105401" y="1943100"/>
            <a:ext cx="365125" cy="2857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261500" name="Group 380"/>
          <p:cNvGraphicFramePr>
            <a:graphicFrameLocks noGrp="1"/>
          </p:cNvGraphicFramePr>
          <p:nvPr/>
        </p:nvGraphicFramePr>
        <p:xfrm>
          <a:off x="711200" y="1715692"/>
          <a:ext cx="3556000" cy="2603899"/>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2917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261495" name="Rectangle 375"/>
          <p:cNvSpPr>
            <a:spLocks noChangeArrowheads="1"/>
          </p:cNvSpPr>
          <p:nvPr/>
        </p:nvSpPr>
        <p:spPr bwMode="auto">
          <a:xfrm>
            <a:off x="685800" y="1714500"/>
            <a:ext cx="1066800" cy="7429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sp>
        <p:nvSpPr>
          <p:cNvPr id="158069" name="Text Box 376"/>
          <p:cNvSpPr txBox="1">
            <a:spLocks noChangeArrowheads="1"/>
          </p:cNvSpPr>
          <p:nvPr/>
        </p:nvSpPr>
        <p:spPr bwMode="auto">
          <a:xfrm>
            <a:off x="7762876" y="4912519"/>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Credit: S. Seitz</a:t>
            </a:r>
          </a:p>
        </p:txBody>
      </p:sp>
      <p:sp>
        <p:nvSpPr>
          <p:cNvPr id="261499" name="Rectangle 379"/>
          <p:cNvSpPr>
            <a:spLocks noChangeArrowheads="1"/>
          </p:cNvSpPr>
          <p:nvPr/>
        </p:nvSpPr>
        <p:spPr bwMode="auto">
          <a:xfrm>
            <a:off x="5181600" y="2000250"/>
            <a:ext cx="152400" cy="171450"/>
          </a:xfrm>
          <a:prstGeom prst="rect">
            <a:avLst/>
          </a:prstGeom>
          <a:solidFill>
            <a:schemeClr val="bg1"/>
          </a:solidFill>
          <a:ln>
            <a:noFill/>
          </a:ln>
          <a:extLst>
            <a:ext uri="{91240B29-F687-4F45-9708-019B960494DF}">
              <a14:hiddenLine xmlns:a14="http://schemas.microsoft.com/office/drawing/2010/main" w="63500">
                <a:solidFill>
                  <a:srgbClr val="000000"/>
                </a:solidFill>
                <a:miter lim="800000"/>
                <a:headEnd/>
                <a:tailEnd/>
              </a14:hiddenLine>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158072" name="Object 381"/>
          <p:cNvGraphicFramePr>
            <a:graphicFrameLocks noChangeAspect="1"/>
          </p:cNvGraphicFramePr>
          <p:nvPr/>
        </p:nvGraphicFramePr>
        <p:xfrm>
          <a:off x="5680076" y="928687"/>
          <a:ext cx="1566863" cy="701279"/>
        </p:xfrm>
        <a:graphic>
          <a:graphicData uri="http://schemas.openxmlformats.org/presentationml/2006/ole">
            <mc:AlternateContent xmlns:mc="http://schemas.openxmlformats.org/markup-compatibility/2006">
              <mc:Choice xmlns:v="urn:schemas-microsoft-com:vml" Requires="v">
                <p:oleObj spid="_x0000_s5317" name="Equation" r:id="rId5" imgW="342751" imgH="203112" progId="Equation.3">
                  <p:embed/>
                </p:oleObj>
              </mc:Choice>
              <mc:Fallback>
                <p:oleObj name="Equation" r:id="rId5" imgW="34275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0076" y="928687"/>
                        <a:ext cx="1566863"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073" name="Object 381"/>
          <p:cNvGraphicFramePr>
            <a:graphicFrameLocks noChangeAspect="1"/>
          </p:cNvGraphicFramePr>
          <p:nvPr/>
        </p:nvGraphicFramePr>
        <p:xfrm>
          <a:off x="1593850" y="971550"/>
          <a:ext cx="1625600" cy="702469"/>
        </p:xfrm>
        <a:graphic>
          <a:graphicData uri="http://schemas.openxmlformats.org/presentationml/2006/ole">
            <mc:AlternateContent xmlns:mc="http://schemas.openxmlformats.org/markup-compatibility/2006">
              <mc:Choice xmlns:v="urn:schemas-microsoft-com:vml" Requires="v">
                <p:oleObj spid="_x0000_s5318" name="Equation" r:id="rId7" imgW="355292" imgH="203024" progId="Equation.3">
                  <p:embed/>
                </p:oleObj>
              </mc:Choice>
              <mc:Fallback>
                <p:oleObj name="Equation" r:id="rId7" imgW="355292"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971550"/>
                        <a:ext cx="1625600" cy="70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16"/>
          <p:cNvSpPr txBox="1">
            <a:spLocks noChangeArrowheads="1"/>
          </p:cNvSpPr>
          <p:nvPr/>
        </p:nvSpPr>
        <p:spPr>
          <a:xfrm>
            <a:off x="457200" y="0"/>
            <a:ext cx="8229600" cy="857250"/>
          </a:xfrm>
          <a:prstGeom prst="rect">
            <a:avLst/>
          </a:prstGeom>
          <a:noFill/>
        </p:spPr>
        <p:txBody>
          <a:bodyPr/>
          <a:lstStyle/>
          <a:p>
            <a:pPr>
              <a:defRPr/>
            </a:pPr>
            <a:r>
              <a:rPr lang="en-US" sz="3600" dirty="0">
                <a:latin typeface="+mj-lt"/>
                <a:ea typeface="+mj-ea"/>
                <a:cs typeface="+mj-cs"/>
              </a:rPr>
              <a:t>Image filtering</a:t>
            </a:r>
          </a:p>
        </p:txBody>
      </p:sp>
      <p:grpSp>
        <p:nvGrpSpPr>
          <p:cNvPr id="158075" name="Group 4"/>
          <p:cNvGrpSpPr>
            <a:grpSpLocks noChangeAspect="1"/>
          </p:cNvGrpSpPr>
          <p:nvPr/>
        </p:nvGrpSpPr>
        <p:grpSpPr bwMode="auto">
          <a:xfrm>
            <a:off x="7543800" y="228600"/>
            <a:ext cx="1143000" cy="729854"/>
            <a:chOff x="3799" y="2064"/>
            <a:chExt cx="1433" cy="1136"/>
          </a:xfrm>
        </p:grpSpPr>
        <p:grpSp>
          <p:nvGrpSpPr>
            <p:cNvPr id="158077" name="Group 5"/>
            <p:cNvGrpSpPr>
              <a:grpSpLocks/>
            </p:cNvGrpSpPr>
            <p:nvPr/>
          </p:nvGrpSpPr>
          <p:grpSpPr bwMode="auto">
            <a:xfrm>
              <a:off x="4080" y="2064"/>
              <a:ext cx="1152" cy="1136"/>
              <a:chOff x="144" y="144"/>
              <a:chExt cx="1152" cy="1136"/>
            </a:xfrm>
          </p:grpSpPr>
          <p:sp>
            <p:nvSpPr>
              <p:cNvPr id="158079"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8080"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8081"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8082"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8083"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8084"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8085"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8086"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8087"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8088"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8089"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8090"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8091"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8092"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8093"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8094"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8095"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158078" name="Picture 23" descr="txp_fig"/>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58076" name="Object 26"/>
          <p:cNvGraphicFramePr>
            <a:graphicFrameLocks noChangeAspect="1"/>
          </p:cNvGraphicFramePr>
          <p:nvPr/>
        </p:nvGraphicFramePr>
        <p:xfrm>
          <a:off x="6477001" y="400051"/>
          <a:ext cx="1020763" cy="422672"/>
        </p:xfrm>
        <a:graphic>
          <a:graphicData uri="http://schemas.openxmlformats.org/presentationml/2006/ole">
            <mc:AlternateContent xmlns:mc="http://schemas.openxmlformats.org/markup-compatibility/2006">
              <mc:Choice xmlns:v="urn:schemas-microsoft-com:vml" Requires="v">
                <p:oleObj spid="_x0000_s5319" name="Equation" r:id="rId10" imgW="368140" imgH="203112" progId="Equation.3">
                  <p:embed/>
                </p:oleObj>
              </mc:Choice>
              <mc:Fallback>
                <p:oleObj name="Equation" r:id="rId10" imgW="368140"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1" y="400051"/>
                        <a:ext cx="1020763"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29829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4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1371"/>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614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371" grpId="0" animBg="1"/>
      <p:bldP spid="261495" grpId="0" animBg="1"/>
      <p:bldP spid="26149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3171" name="Group 3"/>
          <p:cNvGraphicFramePr>
            <a:graphicFrameLocks noGrp="1"/>
          </p:cNvGraphicFramePr>
          <p:nvPr/>
        </p:nvGraphicFramePr>
        <p:xfrm>
          <a:off x="711200" y="1715691"/>
          <a:ext cx="3556000" cy="256818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55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3295" name="Group 127"/>
          <p:cNvGraphicFramePr>
            <a:graphicFrameLocks noGrp="1"/>
          </p:cNvGraphicFramePr>
          <p:nvPr/>
        </p:nvGraphicFramePr>
        <p:xfrm>
          <a:off x="4724400" y="1714500"/>
          <a:ext cx="3581400" cy="2571753"/>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246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02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78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36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58968" name="Rectangle 251"/>
          <p:cNvSpPr>
            <a:spLocks noChangeArrowheads="1"/>
          </p:cNvSpPr>
          <p:nvPr/>
        </p:nvSpPr>
        <p:spPr bwMode="auto">
          <a:xfrm>
            <a:off x="5410200" y="1943100"/>
            <a:ext cx="381000" cy="2857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263420" name="Group 252"/>
          <p:cNvGraphicFramePr>
            <a:graphicFrameLocks noGrp="1"/>
          </p:cNvGraphicFramePr>
          <p:nvPr/>
        </p:nvGraphicFramePr>
        <p:xfrm>
          <a:off x="711200" y="1715691"/>
          <a:ext cx="3556000" cy="256818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255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159092" name="Rectangle 375"/>
          <p:cNvSpPr>
            <a:spLocks noChangeArrowheads="1"/>
          </p:cNvSpPr>
          <p:nvPr/>
        </p:nvSpPr>
        <p:spPr bwMode="auto">
          <a:xfrm>
            <a:off x="1066800" y="1714500"/>
            <a:ext cx="1066800" cy="7429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159093" name="Object 381"/>
          <p:cNvGraphicFramePr>
            <a:graphicFrameLocks noChangeAspect="1"/>
          </p:cNvGraphicFramePr>
          <p:nvPr/>
        </p:nvGraphicFramePr>
        <p:xfrm>
          <a:off x="5680075" y="928687"/>
          <a:ext cx="1568450" cy="701279"/>
        </p:xfrm>
        <a:graphic>
          <a:graphicData uri="http://schemas.openxmlformats.org/presentationml/2006/ole">
            <mc:AlternateContent xmlns:mc="http://schemas.openxmlformats.org/markup-compatibility/2006">
              <mc:Choice xmlns:v="urn:schemas-microsoft-com:vml" Requires="v">
                <p:oleObj spid="_x0000_s6341" name="Equation" r:id="rId5" imgW="342751" imgH="203112" progId="Equation.3">
                  <p:embed/>
                </p:oleObj>
              </mc:Choice>
              <mc:Fallback>
                <p:oleObj name="Equation" r:id="rId5" imgW="34275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0075" y="928687"/>
                        <a:ext cx="1568450"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094" name="Object 381"/>
          <p:cNvGraphicFramePr>
            <a:graphicFrameLocks noChangeAspect="1"/>
          </p:cNvGraphicFramePr>
          <p:nvPr/>
        </p:nvGraphicFramePr>
        <p:xfrm>
          <a:off x="1593850" y="971550"/>
          <a:ext cx="1625600" cy="702469"/>
        </p:xfrm>
        <a:graphic>
          <a:graphicData uri="http://schemas.openxmlformats.org/presentationml/2006/ole">
            <mc:AlternateContent xmlns:mc="http://schemas.openxmlformats.org/markup-compatibility/2006">
              <mc:Choice xmlns:v="urn:schemas-microsoft-com:vml" Requires="v">
                <p:oleObj spid="_x0000_s6342" name="Equation" r:id="rId7" imgW="355292" imgH="203024" progId="Equation.3">
                  <p:embed/>
                </p:oleObj>
              </mc:Choice>
              <mc:Fallback>
                <p:oleObj name="Equation" r:id="rId7" imgW="355292"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971550"/>
                        <a:ext cx="1625600" cy="70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095" name="Rectangle 16"/>
          <p:cNvSpPr txBox="1">
            <a:spLocks noChangeArrowheads="1"/>
          </p:cNvSpPr>
          <p:nvPr/>
        </p:nvSpPr>
        <p:spPr bwMode="auto">
          <a:xfrm>
            <a:off x="457200" y="0"/>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3600">
                <a:solidFill>
                  <a:srgbClr val="000000"/>
                </a:solidFill>
                <a:latin typeface="Calibri" pitchFamily="34" charset="0"/>
              </a:rPr>
              <a:t>Image filtering</a:t>
            </a:r>
          </a:p>
        </p:txBody>
      </p:sp>
      <p:grpSp>
        <p:nvGrpSpPr>
          <p:cNvPr id="159096" name="Group 4"/>
          <p:cNvGrpSpPr>
            <a:grpSpLocks noChangeAspect="1"/>
          </p:cNvGrpSpPr>
          <p:nvPr/>
        </p:nvGrpSpPr>
        <p:grpSpPr bwMode="auto">
          <a:xfrm>
            <a:off x="7543800" y="228600"/>
            <a:ext cx="1143000" cy="729854"/>
            <a:chOff x="3799" y="2064"/>
            <a:chExt cx="1433" cy="1136"/>
          </a:xfrm>
        </p:grpSpPr>
        <p:grpSp>
          <p:nvGrpSpPr>
            <p:cNvPr id="159100" name="Group 5"/>
            <p:cNvGrpSpPr>
              <a:grpSpLocks/>
            </p:cNvGrpSpPr>
            <p:nvPr/>
          </p:nvGrpSpPr>
          <p:grpSpPr bwMode="auto">
            <a:xfrm>
              <a:off x="4080" y="2064"/>
              <a:ext cx="1152" cy="1136"/>
              <a:chOff x="144" y="144"/>
              <a:chExt cx="1152" cy="1136"/>
            </a:xfrm>
          </p:grpSpPr>
          <p:sp>
            <p:nvSpPr>
              <p:cNvPr id="159102"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9103"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9104"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9105"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9106"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9107"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9108"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9109"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9110"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59111"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9112"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9113"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9114"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9115"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9116"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9117"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59118"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159101" name="Picture 23" descr="txp_fig"/>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59097" name="Object 26"/>
          <p:cNvGraphicFramePr>
            <a:graphicFrameLocks noChangeAspect="1"/>
          </p:cNvGraphicFramePr>
          <p:nvPr/>
        </p:nvGraphicFramePr>
        <p:xfrm>
          <a:off x="6477001" y="400051"/>
          <a:ext cx="1020763" cy="422672"/>
        </p:xfrm>
        <a:graphic>
          <a:graphicData uri="http://schemas.openxmlformats.org/presentationml/2006/ole">
            <mc:AlternateContent xmlns:mc="http://schemas.openxmlformats.org/markup-compatibility/2006">
              <mc:Choice xmlns:v="urn:schemas-microsoft-com:vml" Requires="v">
                <p:oleObj spid="_x0000_s6343" name="Equation" r:id="rId10" imgW="368140" imgH="203112" progId="Equation.3">
                  <p:embed/>
                </p:oleObj>
              </mc:Choice>
              <mc:Fallback>
                <p:oleObj name="Equation" r:id="rId10" imgW="368140"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1" y="400051"/>
                        <a:ext cx="1020763"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098" name="Text Box 376"/>
          <p:cNvSpPr txBox="1">
            <a:spLocks noChangeArrowheads="1"/>
          </p:cNvSpPr>
          <p:nvPr/>
        </p:nvSpPr>
        <p:spPr bwMode="auto">
          <a:xfrm>
            <a:off x="7762876" y="4912519"/>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Credit: S. Seitz</a:t>
            </a:r>
          </a:p>
        </p:txBody>
      </p:sp>
    </p:spTree>
    <p:extLst>
      <p:ext uri="{BB962C8B-B14F-4D97-AF65-F5344CB8AC3E}">
        <p14:creationId xmlns:p14="http://schemas.microsoft.com/office/powerpoint/2010/main" val="25312200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Shape 470"/>
          <p:cNvPicPr preferRelativeResize="0"/>
          <p:nvPr/>
        </p:nvPicPr>
        <p:blipFill>
          <a:blip r:embed="rId3">
            <a:alphaModFix/>
          </a:blip>
          <a:stretch>
            <a:fillRect/>
          </a:stretch>
        </p:blipFill>
        <p:spPr>
          <a:xfrm>
            <a:off x="2195736" y="1707656"/>
            <a:ext cx="4896544" cy="2674449"/>
          </a:xfrm>
          <a:prstGeom prst="rect">
            <a:avLst/>
          </a:prstGeom>
          <a:noFill/>
          <a:ln>
            <a:noFill/>
          </a:ln>
        </p:spPr>
      </p:pic>
      <p:pic>
        <p:nvPicPr>
          <p:cNvPr id="5" name="Picture 2" descr="https://img-blog.csdn.net/20180703215332447?watermark/2/text/aHR0cHM6Ly9ibG9nLmNzZG4ubmV0L20wXzM3NDA3NzU2/font/5a6L5L2T/fontsize/400/fill/I0JBQkFCMA==/dissolve/70"/>
          <p:cNvPicPr>
            <a:picLocks noChangeAspect="1" noChangeArrowheads="1"/>
          </p:cNvPicPr>
          <p:nvPr/>
        </p:nvPicPr>
        <p:blipFill rotWithShape="1">
          <a:blip r:embed="rId4">
            <a:extLst>
              <a:ext uri="{28A0092B-C50C-407E-A947-70E740481C1C}">
                <a14:useLocalDpi xmlns:a14="http://schemas.microsoft.com/office/drawing/2010/main" val="0"/>
              </a:ext>
            </a:extLst>
          </a:blip>
          <a:srcRect b="17783"/>
          <a:stretch/>
        </p:blipFill>
        <p:spPr bwMode="auto">
          <a:xfrm>
            <a:off x="546357" y="-112927"/>
            <a:ext cx="8103605" cy="5256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5"/>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4887887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219" name="Group 3"/>
          <p:cNvGraphicFramePr>
            <a:graphicFrameLocks noGrp="1"/>
          </p:cNvGraphicFramePr>
          <p:nvPr/>
        </p:nvGraphicFramePr>
        <p:xfrm>
          <a:off x="711200" y="1715691"/>
          <a:ext cx="3556000" cy="256818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55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5343" name="Group 127"/>
          <p:cNvGraphicFramePr>
            <a:graphicFrameLocks noGrp="1"/>
          </p:cNvGraphicFramePr>
          <p:nvPr/>
        </p:nvGraphicFramePr>
        <p:xfrm>
          <a:off x="4724400" y="1714500"/>
          <a:ext cx="3581400" cy="2571753"/>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246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02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78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36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59992" name="Rectangle 251"/>
          <p:cNvSpPr>
            <a:spLocks noChangeArrowheads="1"/>
          </p:cNvSpPr>
          <p:nvPr/>
        </p:nvSpPr>
        <p:spPr bwMode="auto">
          <a:xfrm>
            <a:off x="5791200" y="1943100"/>
            <a:ext cx="381000" cy="2857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265468" name="Group 252"/>
          <p:cNvGraphicFramePr>
            <a:graphicFrameLocks noGrp="1"/>
          </p:cNvGraphicFramePr>
          <p:nvPr/>
        </p:nvGraphicFramePr>
        <p:xfrm>
          <a:off x="711200" y="1715691"/>
          <a:ext cx="3556000" cy="256818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255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160116" name="Rectangle 375"/>
          <p:cNvSpPr>
            <a:spLocks noChangeArrowheads="1"/>
          </p:cNvSpPr>
          <p:nvPr/>
        </p:nvSpPr>
        <p:spPr bwMode="auto">
          <a:xfrm>
            <a:off x="1447800" y="1714500"/>
            <a:ext cx="1066800" cy="7429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160117" name="Object 381"/>
          <p:cNvGraphicFramePr>
            <a:graphicFrameLocks noChangeAspect="1"/>
          </p:cNvGraphicFramePr>
          <p:nvPr/>
        </p:nvGraphicFramePr>
        <p:xfrm>
          <a:off x="5680075" y="928687"/>
          <a:ext cx="1568450" cy="701279"/>
        </p:xfrm>
        <a:graphic>
          <a:graphicData uri="http://schemas.openxmlformats.org/presentationml/2006/ole">
            <mc:AlternateContent xmlns:mc="http://schemas.openxmlformats.org/markup-compatibility/2006">
              <mc:Choice xmlns:v="urn:schemas-microsoft-com:vml" Requires="v">
                <p:oleObj spid="_x0000_s7365" name="Equation" r:id="rId5" imgW="342751" imgH="203112" progId="Equation.3">
                  <p:embed/>
                </p:oleObj>
              </mc:Choice>
              <mc:Fallback>
                <p:oleObj name="Equation" r:id="rId5" imgW="34275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0075" y="928687"/>
                        <a:ext cx="1568450"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0118" name="Object 381"/>
          <p:cNvGraphicFramePr>
            <a:graphicFrameLocks noChangeAspect="1"/>
          </p:cNvGraphicFramePr>
          <p:nvPr/>
        </p:nvGraphicFramePr>
        <p:xfrm>
          <a:off x="1593850" y="971550"/>
          <a:ext cx="1625600" cy="702469"/>
        </p:xfrm>
        <a:graphic>
          <a:graphicData uri="http://schemas.openxmlformats.org/presentationml/2006/ole">
            <mc:AlternateContent xmlns:mc="http://schemas.openxmlformats.org/markup-compatibility/2006">
              <mc:Choice xmlns:v="urn:schemas-microsoft-com:vml" Requires="v">
                <p:oleObj spid="_x0000_s7366" name="Equation" r:id="rId7" imgW="355292" imgH="203024" progId="Equation.3">
                  <p:embed/>
                </p:oleObj>
              </mc:Choice>
              <mc:Fallback>
                <p:oleObj name="Equation" r:id="rId7" imgW="355292"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971550"/>
                        <a:ext cx="1625600" cy="70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119" name="Rectangle 16"/>
          <p:cNvSpPr txBox="1">
            <a:spLocks noChangeArrowheads="1"/>
          </p:cNvSpPr>
          <p:nvPr/>
        </p:nvSpPr>
        <p:spPr bwMode="auto">
          <a:xfrm>
            <a:off x="457200" y="0"/>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3600">
                <a:solidFill>
                  <a:srgbClr val="000000"/>
                </a:solidFill>
                <a:latin typeface="Calibri" pitchFamily="34" charset="0"/>
              </a:rPr>
              <a:t>Image filtering</a:t>
            </a:r>
          </a:p>
        </p:txBody>
      </p:sp>
      <p:grpSp>
        <p:nvGrpSpPr>
          <p:cNvPr id="160120" name="Group 4"/>
          <p:cNvGrpSpPr>
            <a:grpSpLocks noChangeAspect="1"/>
          </p:cNvGrpSpPr>
          <p:nvPr/>
        </p:nvGrpSpPr>
        <p:grpSpPr bwMode="auto">
          <a:xfrm>
            <a:off x="7543800" y="228600"/>
            <a:ext cx="1143000" cy="729854"/>
            <a:chOff x="3799" y="2064"/>
            <a:chExt cx="1433" cy="1136"/>
          </a:xfrm>
        </p:grpSpPr>
        <p:grpSp>
          <p:nvGrpSpPr>
            <p:cNvPr id="160123" name="Group 5"/>
            <p:cNvGrpSpPr>
              <a:grpSpLocks/>
            </p:cNvGrpSpPr>
            <p:nvPr/>
          </p:nvGrpSpPr>
          <p:grpSpPr bwMode="auto">
            <a:xfrm>
              <a:off x="4080" y="2064"/>
              <a:ext cx="1152" cy="1136"/>
              <a:chOff x="144" y="144"/>
              <a:chExt cx="1152" cy="1136"/>
            </a:xfrm>
          </p:grpSpPr>
          <p:sp>
            <p:nvSpPr>
              <p:cNvPr id="160125"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0126"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0127"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0128"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0129"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0130"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0131"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0132"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0133"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0134"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0135"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0136"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0137"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0138"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0139"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0140"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0141"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160124" name="Picture 23" descr="txp_fig"/>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60121" name="Object 26"/>
          <p:cNvGraphicFramePr>
            <a:graphicFrameLocks noChangeAspect="1"/>
          </p:cNvGraphicFramePr>
          <p:nvPr/>
        </p:nvGraphicFramePr>
        <p:xfrm>
          <a:off x="6477001" y="400051"/>
          <a:ext cx="1020763" cy="422672"/>
        </p:xfrm>
        <a:graphic>
          <a:graphicData uri="http://schemas.openxmlformats.org/presentationml/2006/ole">
            <mc:AlternateContent xmlns:mc="http://schemas.openxmlformats.org/markup-compatibility/2006">
              <mc:Choice xmlns:v="urn:schemas-microsoft-com:vml" Requires="v">
                <p:oleObj spid="_x0000_s7367" name="Equation" r:id="rId10" imgW="368140" imgH="203112" progId="Equation.3">
                  <p:embed/>
                </p:oleObj>
              </mc:Choice>
              <mc:Fallback>
                <p:oleObj name="Equation" r:id="rId10" imgW="368140"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1" y="400051"/>
                        <a:ext cx="1020763"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122" name="Text Box 376"/>
          <p:cNvSpPr txBox="1">
            <a:spLocks noChangeArrowheads="1"/>
          </p:cNvSpPr>
          <p:nvPr/>
        </p:nvSpPr>
        <p:spPr bwMode="auto">
          <a:xfrm>
            <a:off x="7762876" y="4912519"/>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Credit: S. Seitz</a:t>
            </a:r>
          </a:p>
        </p:txBody>
      </p:sp>
    </p:spTree>
    <p:extLst>
      <p:ext uri="{BB962C8B-B14F-4D97-AF65-F5344CB8AC3E}">
        <p14:creationId xmlns:p14="http://schemas.microsoft.com/office/powerpoint/2010/main" val="852508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7267" name="Group 3"/>
          <p:cNvGraphicFramePr>
            <a:graphicFrameLocks noGrp="1"/>
          </p:cNvGraphicFramePr>
          <p:nvPr/>
        </p:nvGraphicFramePr>
        <p:xfrm>
          <a:off x="711200" y="1715691"/>
          <a:ext cx="3556000" cy="256818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55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7391" name="Group 127"/>
          <p:cNvGraphicFramePr>
            <a:graphicFrameLocks noGrp="1"/>
          </p:cNvGraphicFramePr>
          <p:nvPr/>
        </p:nvGraphicFramePr>
        <p:xfrm>
          <a:off x="4724400" y="1714500"/>
          <a:ext cx="3581400" cy="2571753"/>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246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02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78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36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61016" name="Rectangle 251"/>
          <p:cNvSpPr>
            <a:spLocks noChangeArrowheads="1"/>
          </p:cNvSpPr>
          <p:nvPr/>
        </p:nvSpPr>
        <p:spPr bwMode="auto">
          <a:xfrm>
            <a:off x="6172200" y="1943100"/>
            <a:ext cx="381000" cy="2857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267516" name="Group 252"/>
          <p:cNvGraphicFramePr>
            <a:graphicFrameLocks noGrp="1"/>
          </p:cNvGraphicFramePr>
          <p:nvPr/>
        </p:nvGraphicFramePr>
        <p:xfrm>
          <a:off x="711200" y="1715691"/>
          <a:ext cx="3556000" cy="256818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255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161140" name="Rectangle 375"/>
          <p:cNvSpPr>
            <a:spLocks noChangeArrowheads="1"/>
          </p:cNvSpPr>
          <p:nvPr/>
        </p:nvSpPr>
        <p:spPr bwMode="auto">
          <a:xfrm>
            <a:off x="1752600" y="1714500"/>
            <a:ext cx="1066800" cy="7429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161141" name="Object 381"/>
          <p:cNvGraphicFramePr>
            <a:graphicFrameLocks noChangeAspect="1"/>
          </p:cNvGraphicFramePr>
          <p:nvPr/>
        </p:nvGraphicFramePr>
        <p:xfrm>
          <a:off x="5680075" y="928687"/>
          <a:ext cx="1568450" cy="701279"/>
        </p:xfrm>
        <a:graphic>
          <a:graphicData uri="http://schemas.openxmlformats.org/presentationml/2006/ole">
            <mc:AlternateContent xmlns:mc="http://schemas.openxmlformats.org/markup-compatibility/2006">
              <mc:Choice xmlns:v="urn:schemas-microsoft-com:vml" Requires="v">
                <p:oleObj spid="_x0000_s8389" name="Equation" r:id="rId5" imgW="342751" imgH="203112" progId="Equation.3">
                  <p:embed/>
                </p:oleObj>
              </mc:Choice>
              <mc:Fallback>
                <p:oleObj name="Equation" r:id="rId5" imgW="34275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0075" y="928687"/>
                        <a:ext cx="1568450"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1142" name="Object 381"/>
          <p:cNvGraphicFramePr>
            <a:graphicFrameLocks noChangeAspect="1"/>
          </p:cNvGraphicFramePr>
          <p:nvPr/>
        </p:nvGraphicFramePr>
        <p:xfrm>
          <a:off x="1593850" y="971550"/>
          <a:ext cx="1625600" cy="702469"/>
        </p:xfrm>
        <a:graphic>
          <a:graphicData uri="http://schemas.openxmlformats.org/presentationml/2006/ole">
            <mc:AlternateContent xmlns:mc="http://schemas.openxmlformats.org/markup-compatibility/2006">
              <mc:Choice xmlns:v="urn:schemas-microsoft-com:vml" Requires="v">
                <p:oleObj spid="_x0000_s8390" name="Equation" r:id="rId7" imgW="355292" imgH="203024" progId="Equation.3">
                  <p:embed/>
                </p:oleObj>
              </mc:Choice>
              <mc:Fallback>
                <p:oleObj name="Equation" r:id="rId7" imgW="355292"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971550"/>
                        <a:ext cx="1625600" cy="70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1143" name="Rectangle 16"/>
          <p:cNvSpPr txBox="1">
            <a:spLocks noChangeArrowheads="1"/>
          </p:cNvSpPr>
          <p:nvPr/>
        </p:nvSpPr>
        <p:spPr bwMode="auto">
          <a:xfrm>
            <a:off x="457200" y="0"/>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3600">
                <a:solidFill>
                  <a:srgbClr val="000000"/>
                </a:solidFill>
                <a:latin typeface="Calibri" pitchFamily="34" charset="0"/>
              </a:rPr>
              <a:t>Image filtering</a:t>
            </a:r>
          </a:p>
        </p:txBody>
      </p:sp>
      <p:grpSp>
        <p:nvGrpSpPr>
          <p:cNvPr id="161144" name="Group 4"/>
          <p:cNvGrpSpPr>
            <a:grpSpLocks noChangeAspect="1"/>
          </p:cNvGrpSpPr>
          <p:nvPr/>
        </p:nvGrpSpPr>
        <p:grpSpPr bwMode="auto">
          <a:xfrm>
            <a:off x="7543800" y="228600"/>
            <a:ext cx="1143000" cy="729854"/>
            <a:chOff x="3799" y="2064"/>
            <a:chExt cx="1433" cy="1136"/>
          </a:xfrm>
        </p:grpSpPr>
        <p:grpSp>
          <p:nvGrpSpPr>
            <p:cNvPr id="161147" name="Group 5"/>
            <p:cNvGrpSpPr>
              <a:grpSpLocks/>
            </p:cNvGrpSpPr>
            <p:nvPr/>
          </p:nvGrpSpPr>
          <p:grpSpPr bwMode="auto">
            <a:xfrm>
              <a:off x="4080" y="2064"/>
              <a:ext cx="1152" cy="1136"/>
              <a:chOff x="144" y="144"/>
              <a:chExt cx="1152" cy="1136"/>
            </a:xfrm>
          </p:grpSpPr>
          <p:sp>
            <p:nvSpPr>
              <p:cNvPr id="161149"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1150"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1151"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1152"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1153"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1154"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1155"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1156"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1157"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1158"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1159"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1160"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1161"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1162"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1163"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1164"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1165"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161148" name="Picture 23" descr="txp_fig"/>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61145" name="Object 26"/>
          <p:cNvGraphicFramePr>
            <a:graphicFrameLocks noChangeAspect="1"/>
          </p:cNvGraphicFramePr>
          <p:nvPr/>
        </p:nvGraphicFramePr>
        <p:xfrm>
          <a:off x="6477001" y="400051"/>
          <a:ext cx="1020763" cy="422672"/>
        </p:xfrm>
        <a:graphic>
          <a:graphicData uri="http://schemas.openxmlformats.org/presentationml/2006/ole">
            <mc:AlternateContent xmlns:mc="http://schemas.openxmlformats.org/markup-compatibility/2006">
              <mc:Choice xmlns:v="urn:schemas-microsoft-com:vml" Requires="v">
                <p:oleObj spid="_x0000_s8391" name="Equation" r:id="rId10" imgW="368140" imgH="203112" progId="Equation.3">
                  <p:embed/>
                </p:oleObj>
              </mc:Choice>
              <mc:Fallback>
                <p:oleObj name="Equation" r:id="rId10" imgW="368140"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1" y="400051"/>
                        <a:ext cx="1020763"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1146" name="Text Box 376"/>
          <p:cNvSpPr txBox="1">
            <a:spLocks noChangeArrowheads="1"/>
          </p:cNvSpPr>
          <p:nvPr/>
        </p:nvSpPr>
        <p:spPr bwMode="auto">
          <a:xfrm>
            <a:off x="7762876" y="4912519"/>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Credit: S. Seitz</a:t>
            </a:r>
          </a:p>
        </p:txBody>
      </p:sp>
    </p:spTree>
    <p:extLst>
      <p:ext uri="{BB962C8B-B14F-4D97-AF65-F5344CB8AC3E}">
        <p14:creationId xmlns:p14="http://schemas.microsoft.com/office/powerpoint/2010/main" val="12197589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1714500"/>
          <a:ext cx="3581400" cy="2571753"/>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246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02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78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36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61917" name="Rectangle 127"/>
          <p:cNvSpPr>
            <a:spLocks noChangeArrowheads="1"/>
          </p:cNvSpPr>
          <p:nvPr/>
        </p:nvSpPr>
        <p:spPr bwMode="auto">
          <a:xfrm>
            <a:off x="6477000" y="1943100"/>
            <a:ext cx="381000" cy="2857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269440" name="Group 128"/>
          <p:cNvGraphicFramePr>
            <a:graphicFrameLocks noGrp="1"/>
          </p:cNvGraphicFramePr>
          <p:nvPr/>
        </p:nvGraphicFramePr>
        <p:xfrm>
          <a:off x="711200" y="1715691"/>
          <a:ext cx="3556000" cy="256818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255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162041" name="Rectangle 252"/>
          <p:cNvSpPr>
            <a:spLocks noChangeArrowheads="1"/>
          </p:cNvSpPr>
          <p:nvPr/>
        </p:nvSpPr>
        <p:spPr bwMode="auto">
          <a:xfrm>
            <a:off x="2133600" y="1714500"/>
            <a:ext cx="1066800" cy="7429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162042" name="Object 381"/>
          <p:cNvGraphicFramePr>
            <a:graphicFrameLocks noChangeAspect="1"/>
          </p:cNvGraphicFramePr>
          <p:nvPr/>
        </p:nvGraphicFramePr>
        <p:xfrm>
          <a:off x="5680075" y="928687"/>
          <a:ext cx="1568450" cy="701279"/>
        </p:xfrm>
        <a:graphic>
          <a:graphicData uri="http://schemas.openxmlformats.org/presentationml/2006/ole">
            <mc:AlternateContent xmlns:mc="http://schemas.openxmlformats.org/markup-compatibility/2006">
              <mc:Choice xmlns:v="urn:schemas-microsoft-com:vml" Requires="v">
                <p:oleObj spid="_x0000_s9413" name="Equation" r:id="rId5" imgW="342751" imgH="203112" progId="Equation.3">
                  <p:embed/>
                </p:oleObj>
              </mc:Choice>
              <mc:Fallback>
                <p:oleObj name="Equation" r:id="rId5" imgW="34275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0075" y="928687"/>
                        <a:ext cx="1568450"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2043" name="Object 381"/>
          <p:cNvGraphicFramePr>
            <a:graphicFrameLocks noChangeAspect="1"/>
          </p:cNvGraphicFramePr>
          <p:nvPr/>
        </p:nvGraphicFramePr>
        <p:xfrm>
          <a:off x="1593850" y="971550"/>
          <a:ext cx="1625600" cy="702469"/>
        </p:xfrm>
        <a:graphic>
          <a:graphicData uri="http://schemas.openxmlformats.org/presentationml/2006/ole">
            <mc:AlternateContent xmlns:mc="http://schemas.openxmlformats.org/markup-compatibility/2006">
              <mc:Choice xmlns:v="urn:schemas-microsoft-com:vml" Requires="v">
                <p:oleObj spid="_x0000_s9414" name="Equation" r:id="rId7" imgW="355292" imgH="203024" progId="Equation.3">
                  <p:embed/>
                </p:oleObj>
              </mc:Choice>
              <mc:Fallback>
                <p:oleObj name="Equation" r:id="rId7" imgW="355292"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971550"/>
                        <a:ext cx="1625600" cy="70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044" name="Rectangle 16"/>
          <p:cNvSpPr txBox="1">
            <a:spLocks noChangeArrowheads="1"/>
          </p:cNvSpPr>
          <p:nvPr/>
        </p:nvSpPr>
        <p:spPr bwMode="auto">
          <a:xfrm>
            <a:off x="457200" y="0"/>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3600">
                <a:solidFill>
                  <a:srgbClr val="000000"/>
                </a:solidFill>
                <a:latin typeface="Calibri" pitchFamily="34" charset="0"/>
              </a:rPr>
              <a:t>Image filtering</a:t>
            </a:r>
          </a:p>
        </p:txBody>
      </p:sp>
      <p:grpSp>
        <p:nvGrpSpPr>
          <p:cNvPr id="162045" name="Group 4"/>
          <p:cNvGrpSpPr>
            <a:grpSpLocks noChangeAspect="1"/>
          </p:cNvGrpSpPr>
          <p:nvPr/>
        </p:nvGrpSpPr>
        <p:grpSpPr bwMode="auto">
          <a:xfrm>
            <a:off x="7543800" y="228600"/>
            <a:ext cx="1143000" cy="729854"/>
            <a:chOff x="3799" y="2064"/>
            <a:chExt cx="1433" cy="1136"/>
          </a:xfrm>
        </p:grpSpPr>
        <p:grpSp>
          <p:nvGrpSpPr>
            <p:cNvPr id="162048" name="Group 5"/>
            <p:cNvGrpSpPr>
              <a:grpSpLocks/>
            </p:cNvGrpSpPr>
            <p:nvPr/>
          </p:nvGrpSpPr>
          <p:grpSpPr bwMode="auto">
            <a:xfrm>
              <a:off x="4080" y="2064"/>
              <a:ext cx="1152" cy="1136"/>
              <a:chOff x="144" y="144"/>
              <a:chExt cx="1152" cy="1136"/>
            </a:xfrm>
          </p:grpSpPr>
          <p:sp>
            <p:nvSpPr>
              <p:cNvPr id="162050"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2051"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2052"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2053"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2054"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2055"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2056"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2057"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2058"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2059"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2060"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2061"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2062"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2063"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2064"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2065"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2066"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162049" name="Picture 23" descr="txp_fig"/>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62046" name="Object 26"/>
          <p:cNvGraphicFramePr>
            <a:graphicFrameLocks noChangeAspect="1"/>
          </p:cNvGraphicFramePr>
          <p:nvPr/>
        </p:nvGraphicFramePr>
        <p:xfrm>
          <a:off x="6477001" y="400051"/>
          <a:ext cx="1020763" cy="422672"/>
        </p:xfrm>
        <a:graphic>
          <a:graphicData uri="http://schemas.openxmlformats.org/presentationml/2006/ole">
            <mc:AlternateContent xmlns:mc="http://schemas.openxmlformats.org/markup-compatibility/2006">
              <mc:Choice xmlns:v="urn:schemas-microsoft-com:vml" Requires="v">
                <p:oleObj spid="_x0000_s9415" name="Equation" r:id="rId10" imgW="368140" imgH="203112" progId="Equation.3">
                  <p:embed/>
                </p:oleObj>
              </mc:Choice>
              <mc:Fallback>
                <p:oleObj name="Equation" r:id="rId10" imgW="368140"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1" y="400051"/>
                        <a:ext cx="1020763"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047" name="Text Box 376"/>
          <p:cNvSpPr txBox="1">
            <a:spLocks noChangeArrowheads="1"/>
          </p:cNvSpPr>
          <p:nvPr/>
        </p:nvSpPr>
        <p:spPr bwMode="auto">
          <a:xfrm>
            <a:off x="7762876" y="4912519"/>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Credit: S. Seitz</a:t>
            </a:r>
          </a:p>
        </p:txBody>
      </p:sp>
    </p:spTree>
    <p:extLst>
      <p:ext uri="{BB962C8B-B14F-4D97-AF65-F5344CB8AC3E}">
        <p14:creationId xmlns:p14="http://schemas.microsoft.com/office/powerpoint/2010/main" val="3707858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1714500"/>
          <a:ext cx="3581400" cy="2571753"/>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246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02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78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36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62941" name="Rectangle 127"/>
          <p:cNvSpPr>
            <a:spLocks noChangeArrowheads="1"/>
          </p:cNvSpPr>
          <p:nvPr/>
        </p:nvSpPr>
        <p:spPr bwMode="auto">
          <a:xfrm>
            <a:off x="6172200" y="3257550"/>
            <a:ext cx="381000" cy="2857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269440" name="Group 128"/>
          <p:cNvGraphicFramePr>
            <a:graphicFrameLocks noGrp="1"/>
          </p:cNvGraphicFramePr>
          <p:nvPr/>
        </p:nvGraphicFramePr>
        <p:xfrm>
          <a:off x="711200" y="1715691"/>
          <a:ext cx="3556000" cy="256818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255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163065" name="Rectangle 252"/>
          <p:cNvSpPr>
            <a:spLocks noChangeArrowheads="1"/>
          </p:cNvSpPr>
          <p:nvPr/>
        </p:nvSpPr>
        <p:spPr bwMode="auto">
          <a:xfrm>
            <a:off x="1812925" y="3019425"/>
            <a:ext cx="1066800" cy="7429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163066" name="Object 381"/>
          <p:cNvGraphicFramePr>
            <a:graphicFrameLocks noChangeAspect="1"/>
          </p:cNvGraphicFramePr>
          <p:nvPr/>
        </p:nvGraphicFramePr>
        <p:xfrm>
          <a:off x="5680075" y="928687"/>
          <a:ext cx="1568450" cy="701279"/>
        </p:xfrm>
        <a:graphic>
          <a:graphicData uri="http://schemas.openxmlformats.org/presentationml/2006/ole">
            <mc:AlternateContent xmlns:mc="http://schemas.openxmlformats.org/markup-compatibility/2006">
              <mc:Choice xmlns:v="urn:schemas-microsoft-com:vml" Requires="v">
                <p:oleObj spid="_x0000_s10437" name="Equation" r:id="rId5" imgW="342751" imgH="203112" progId="Equation.3">
                  <p:embed/>
                </p:oleObj>
              </mc:Choice>
              <mc:Fallback>
                <p:oleObj name="Equation" r:id="rId5" imgW="34275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0075" y="928687"/>
                        <a:ext cx="1568450"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067" name="Object 381"/>
          <p:cNvGraphicFramePr>
            <a:graphicFrameLocks noChangeAspect="1"/>
          </p:cNvGraphicFramePr>
          <p:nvPr/>
        </p:nvGraphicFramePr>
        <p:xfrm>
          <a:off x="1593850" y="971550"/>
          <a:ext cx="1625600" cy="702469"/>
        </p:xfrm>
        <a:graphic>
          <a:graphicData uri="http://schemas.openxmlformats.org/presentationml/2006/ole">
            <mc:AlternateContent xmlns:mc="http://schemas.openxmlformats.org/markup-compatibility/2006">
              <mc:Choice xmlns:v="urn:schemas-microsoft-com:vml" Requires="v">
                <p:oleObj spid="_x0000_s10438" name="Equation" r:id="rId7" imgW="355292" imgH="203024" progId="Equation.3">
                  <p:embed/>
                </p:oleObj>
              </mc:Choice>
              <mc:Fallback>
                <p:oleObj name="Equation" r:id="rId7" imgW="355292"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971550"/>
                        <a:ext cx="1625600" cy="70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068" name="Rectangle 16"/>
          <p:cNvSpPr txBox="1">
            <a:spLocks noChangeArrowheads="1"/>
          </p:cNvSpPr>
          <p:nvPr/>
        </p:nvSpPr>
        <p:spPr bwMode="auto">
          <a:xfrm>
            <a:off x="457200" y="0"/>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3600">
                <a:solidFill>
                  <a:srgbClr val="000000"/>
                </a:solidFill>
                <a:latin typeface="Calibri" pitchFamily="34" charset="0"/>
              </a:rPr>
              <a:t>Image filtering</a:t>
            </a:r>
          </a:p>
        </p:txBody>
      </p:sp>
      <p:grpSp>
        <p:nvGrpSpPr>
          <p:cNvPr id="163069" name="Group 4"/>
          <p:cNvGrpSpPr>
            <a:grpSpLocks noChangeAspect="1"/>
          </p:cNvGrpSpPr>
          <p:nvPr/>
        </p:nvGrpSpPr>
        <p:grpSpPr bwMode="auto">
          <a:xfrm>
            <a:off x="7543800" y="228600"/>
            <a:ext cx="1143000" cy="729854"/>
            <a:chOff x="3799" y="2064"/>
            <a:chExt cx="1433" cy="1136"/>
          </a:xfrm>
        </p:grpSpPr>
        <p:grpSp>
          <p:nvGrpSpPr>
            <p:cNvPr id="163073" name="Group 5"/>
            <p:cNvGrpSpPr>
              <a:grpSpLocks/>
            </p:cNvGrpSpPr>
            <p:nvPr/>
          </p:nvGrpSpPr>
          <p:grpSpPr bwMode="auto">
            <a:xfrm>
              <a:off x="4080" y="2064"/>
              <a:ext cx="1152" cy="1136"/>
              <a:chOff x="144" y="144"/>
              <a:chExt cx="1152" cy="1136"/>
            </a:xfrm>
          </p:grpSpPr>
          <p:sp>
            <p:nvSpPr>
              <p:cNvPr id="163075"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3076"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3077"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3078"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3079"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3080"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3081"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3082"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3083"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3084"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3085"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3086"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3087"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3088"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3089"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3090"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3091"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163074" name="Picture 23" descr="txp_fig"/>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63070" name="Object 26"/>
          <p:cNvGraphicFramePr>
            <a:graphicFrameLocks noChangeAspect="1"/>
          </p:cNvGraphicFramePr>
          <p:nvPr/>
        </p:nvGraphicFramePr>
        <p:xfrm>
          <a:off x="6477001" y="400051"/>
          <a:ext cx="1020763" cy="422672"/>
        </p:xfrm>
        <a:graphic>
          <a:graphicData uri="http://schemas.openxmlformats.org/presentationml/2006/ole">
            <mc:AlternateContent xmlns:mc="http://schemas.openxmlformats.org/markup-compatibility/2006">
              <mc:Choice xmlns:v="urn:schemas-microsoft-com:vml" Requires="v">
                <p:oleObj spid="_x0000_s10439" name="Equation" r:id="rId10" imgW="368140" imgH="203112" progId="Equation.3">
                  <p:embed/>
                </p:oleObj>
              </mc:Choice>
              <mc:Fallback>
                <p:oleObj name="Equation" r:id="rId10" imgW="368140"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1" y="400051"/>
                        <a:ext cx="1020763"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071" name="Text Box 376"/>
          <p:cNvSpPr txBox="1">
            <a:spLocks noChangeArrowheads="1"/>
          </p:cNvSpPr>
          <p:nvPr/>
        </p:nvSpPr>
        <p:spPr bwMode="auto">
          <a:xfrm>
            <a:off x="7762876" y="4912519"/>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Credit: S. Seitz</a:t>
            </a:r>
          </a:p>
        </p:txBody>
      </p:sp>
      <p:sp>
        <p:nvSpPr>
          <p:cNvPr id="163072" name="TextBox 31"/>
          <p:cNvSpPr txBox="1">
            <a:spLocks noChangeArrowheads="1"/>
          </p:cNvSpPr>
          <p:nvPr/>
        </p:nvSpPr>
        <p:spPr bwMode="auto">
          <a:xfrm>
            <a:off x="6216650" y="3263504"/>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b="1">
                <a:latin typeface="Arial" pitchFamily="34" charset="0"/>
              </a:rPr>
              <a:t>?</a:t>
            </a:r>
          </a:p>
        </p:txBody>
      </p:sp>
    </p:spTree>
    <p:extLst>
      <p:ext uri="{BB962C8B-B14F-4D97-AF65-F5344CB8AC3E}">
        <p14:creationId xmlns:p14="http://schemas.microsoft.com/office/powerpoint/2010/main" val="164234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1714500"/>
          <a:ext cx="3581400" cy="2571753"/>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246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02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78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36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50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63965" name="Rectangle 127"/>
          <p:cNvSpPr>
            <a:spLocks noChangeArrowheads="1"/>
          </p:cNvSpPr>
          <p:nvPr/>
        </p:nvSpPr>
        <p:spPr bwMode="auto">
          <a:xfrm>
            <a:off x="6858000" y="2743200"/>
            <a:ext cx="381000" cy="2857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269440" name="Group 128"/>
          <p:cNvGraphicFramePr>
            <a:graphicFrameLocks noGrp="1"/>
          </p:cNvGraphicFramePr>
          <p:nvPr/>
        </p:nvGraphicFramePr>
        <p:xfrm>
          <a:off x="711200" y="1715691"/>
          <a:ext cx="3556000" cy="256818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255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164089" name="Rectangle 252"/>
          <p:cNvSpPr>
            <a:spLocks noChangeArrowheads="1"/>
          </p:cNvSpPr>
          <p:nvPr/>
        </p:nvSpPr>
        <p:spPr bwMode="auto">
          <a:xfrm>
            <a:off x="2514600" y="2514600"/>
            <a:ext cx="1066800" cy="7429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graphicFrame>
        <p:nvGraphicFramePr>
          <p:cNvPr id="164090" name="Object 381"/>
          <p:cNvGraphicFramePr>
            <a:graphicFrameLocks noChangeAspect="1"/>
          </p:cNvGraphicFramePr>
          <p:nvPr/>
        </p:nvGraphicFramePr>
        <p:xfrm>
          <a:off x="5680075" y="928687"/>
          <a:ext cx="1568450" cy="701279"/>
        </p:xfrm>
        <a:graphic>
          <a:graphicData uri="http://schemas.openxmlformats.org/presentationml/2006/ole">
            <mc:AlternateContent xmlns:mc="http://schemas.openxmlformats.org/markup-compatibility/2006">
              <mc:Choice xmlns:v="urn:schemas-microsoft-com:vml" Requires="v">
                <p:oleObj spid="_x0000_s11461" name="Equation" r:id="rId5" imgW="342751" imgH="203112" progId="Equation.3">
                  <p:embed/>
                </p:oleObj>
              </mc:Choice>
              <mc:Fallback>
                <p:oleObj name="Equation" r:id="rId5" imgW="34275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0075" y="928687"/>
                        <a:ext cx="1568450"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091" name="Object 381"/>
          <p:cNvGraphicFramePr>
            <a:graphicFrameLocks noChangeAspect="1"/>
          </p:cNvGraphicFramePr>
          <p:nvPr/>
        </p:nvGraphicFramePr>
        <p:xfrm>
          <a:off x="1593850" y="971550"/>
          <a:ext cx="1625600" cy="702469"/>
        </p:xfrm>
        <a:graphic>
          <a:graphicData uri="http://schemas.openxmlformats.org/presentationml/2006/ole">
            <mc:AlternateContent xmlns:mc="http://schemas.openxmlformats.org/markup-compatibility/2006">
              <mc:Choice xmlns:v="urn:schemas-microsoft-com:vml" Requires="v">
                <p:oleObj spid="_x0000_s11462" name="Equation" r:id="rId7" imgW="355292" imgH="203024" progId="Equation.3">
                  <p:embed/>
                </p:oleObj>
              </mc:Choice>
              <mc:Fallback>
                <p:oleObj name="Equation" r:id="rId7" imgW="355292"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971550"/>
                        <a:ext cx="1625600" cy="70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092" name="Rectangle 16"/>
          <p:cNvSpPr txBox="1">
            <a:spLocks noChangeArrowheads="1"/>
          </p:cNvSpPr>
          <p:nvPr/>
        </p:nvSpPr>
        <p:spPr bwMode="auto">
          <a:xfrm>
            <a:off x="457200" y="0"/>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3600">
                <a:solidFill>
                  <a:srgbClr val="000000"/>
                </a:solidFill>
                <a:latin typeface="Calibri" pitchFamily="34" charset="0"/>
              </a:rPr>
              <a:t>Image filtering</a:t>
            </a:r>
          </a:p>
        </p:txBody>
      </p:sp>
      <p:grpSp>
        <p:nvGrpSpPr>
          <p:cNvPr id="164093" name="Group 4"/>
          <p:cNvGrpSpPr>
            <a:grpSpLocks noChangeAspect="1"/>
          </p:cNvGrpSpPr>
          <p:nvPr/>
        </p:nvGrpSpPr>
        <p:grpSpPr bwMode="auto">
          <a:xfrm>
            <a:off x="7543800" y="228600"/>
            <a:ext cx="1143000" cy="729854"/>
            <a:chOff x="3799" y="2064"/>
            <a:chExt cx="1433" cy="1136"/>
          </a:xfrm>
        </p:grpSpPr>
        <p:grpSp>
          <p:nvGrpSpPr>
            <p:cNvPr id="164097" name="Group 5"/>
            <p:cNvGrpSpPr>
              <a:grpSpLocks/>
            </p:cNvGrpSpPr>
            <p:nvPr/>
          </p:nvGrpSpPr>
          <p:grpSpPr bwMode="auto">
            <a:xfrm>
              <a:off x="4080" y="2064"/>
              <a:ext cx="1152" cy="1136"/>
              <a:chOff x="144" y="144"/>
              <a:chExt cx="1152" cy="1136"/>
            </a:xfrm>
          </p:grpSpPr>
          <p:sp>
            <p:nvSpPr>
              <p:cNvPr id="164099"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4100"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4101"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4102"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4103"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4104"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4105"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4106"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4107"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4108"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4109"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4110"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4111"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4112"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4113"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4114"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4115"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164098" name="Picture 23" descr="txp_fig"/>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64094" name="Object 26"/>
          <p:cNvGraphicFramePr>
            <a:graphicFrameLocks noChangeAspect="1"/>
          </p:cNvGraphicFramePr>
          <p:nvPr/>
        </p:nvGraphicFramePr>
        <p:xfrm>
          <a:off x="6477001" y="400051"/>
          <a:ext cx="1020763" cy="422672"/>
        </p:xfrm>
        <a:graphic>
          <a:graphicData uri="http://schemas.openxmlformats.org/presentationml/2006/ole">
            <mc:AlternateContent xmlns:mc="http://schemas.openxmlformats.org/markup-compatibility/2006">
              <mc:Choice xmlns:v="urn:schemas-microsoft-com:vml" Requires="v">
                <p:oleObj spid="_x0000_s11463" name="Equation" r:id="rId10" imgW="368140" imgH="203112" progId="Equation.3">
                  <p:embed/>
                </p:oleObj>
              </mc:Choice>
              <mc:Fallback>
                <p:oleObj name="Equation" r:id="rId10" imgW="368140"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1" y="400051"/>
                        <a:ext cx="1020763"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095" name="Text Box 376"/>
          <p:cNvSpPr txBox="1">
            <a:spLocks noChangeArrowheads="1"/>
          </p:cNvSpPr>
          <p:nvPr/>
        </p:nvSpPr>
        <p:spPr bwMode="auto">
          <a:xfrm>
            <a:off x="7762876" y="4912519"/>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Credit: S. Seitz</a:t>
            </a:r>
          </a:p>
        </p:txBody>
      </p:sp>
      <p:sp>
        <p:nvSpPr>
          <p:cNvPr id="164096" name="TextBox 31"/>
          <p:cNvSpPr txBox="1">
            <a:spLocks noChangeArrowheads="1"/>
          </p:cNvSpPr>
          <p:nvPr/>
        </p:nvSpPr>
        <p:spPr bwMode="auto">
          <a:xfrm>
            <a:off x="6858000" y="2743200"/>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b="1">
                <a:latin typeface="Arial" pitchFamily="34" charset="0"/>
              </a:rPr>
              <a:t>?</a:t>
            </a:r>
          </a:p>
        </p:txBody>
      </p:sp>
    </p:spTree>
    <p:extLst>
      <p:ext uri="{BB962C8B-B14F-4D97-AF65-F5344CB8AC3E}">
        <p14:creationId xmlns:p14="http://schemas.microsoft.com/office/powerpoint/2010/main" val="15104214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363" name="Group 3"/>
          <p:cNvGraphicFramePr>
            <a:graphicFrameLocks noGrp="1"/>
          </p:cNvGraphicFramePr>
          <p:nvPr/>
        </p:nvGraphicFramePr>
        <p:xfrm>
          <a:off x="711200" y="1715691"/>
          <a:ext cx="3556000" cy="2568180"/>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255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269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254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graphicFrame>
        <p:nvGraphicFramePr>
          <p:cNvPr id="271488" name="Group 128"/>
          <p:cNvGraphicFramePr>
            <a:graphicFrameLocks noGrp="1"/>
          </p:cNvGraphicFramePr>
          <p:nvPr>
            <p:ph idx="1"/>
          </p:nvPr>
        </p:nvGraphicFramePr>
        <p:xfrm>
          <a:off x="4724400" y="1714500"/>
          <a:ext cx="3581400" cy="2571750"/>
        </p:xfrm>
        <a:graphic>
          <a:graphicData uri="http://schemas.openxmlformats.org/drawingml/2006/table">
            <a:tbl>
              <a:tblPr/>
              <a:tblGrid>
                <a:gridCol w="357188">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57187">
                  <a:extLst>
                    <a:ext uri="{9D8B030D-6E8A-4147-A177-3AD203B41FA5}">
                      <a16:colId xmlns:a16="http://schemas.microsoft.com/office/drawing/2014/main" val="20004"/>
                    </a:ext>
                  </a:extLst>
                </a:gridCol>
                <a:gridCol w="357188">
                  <a:extLst>
                    <a:ext uri="{9D8B030D-6E8A-4147-A177-3AD203B41FA5}">
                      <a16:colId xmlns:a16="http://schemas.microsoft.com/office/drawing/2014/main" val="20005"/>
                    </a:ext>
                  </a:extLst>
                </a:gridCol>
                <a:gridCol w="360362">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60363">
                  <a:extLst>
                    <a:ext uri="{9D8B030D-6E8A-4147-A177-3AD203B41FA5}">
                      <a16:colId xmlns:a16="http://schemas.microsoft.com/office/drawing/2014/main" val="20008"/>
                    </a:ext>
                  </a:extLst>
                </a:gridCol>
                <a:gridCol w="357187">
                  <a:extLst>
                    <a:ext uri="{9D8B030D-6E8A-4147-A177-3AD203B41FA5}">
                      <a16:colId xmlns:a16="http://schemas.microsoft.com/office/drawing/2014/main" val="20009"/>
                    </a:ext>
                  </a:extLst>
                </a:gridCol>
              </a:tblGrid>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40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40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50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80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80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50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80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80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50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50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40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smtClean="0">
                          <a:ln>
                            <a:noFill/>
                          </a:ln>
                          <a:solidFill>
                            <a:schemeClr val="tx1"/>
                          </a:solidFill>
                          <a:effectLst/>
                          <a:latin typeface="Futura Bk BT"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smtClean="0">
                        <a:ln>
                          <a:noFill/>
                        </a:ln>
                        <a:solidFill>
                          <a:schemeClr val="tx1"/>
                        </a:solidFill>
                        <a:effectLst/>
                        <a:latin typeface="Futura Bk BT"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165112" name="Object 381"/>
          <p:cNvGraphicFramePr>
            <a:graphicFrameLocks noChangeAspect="1"/>
          </p:cNvGraphicFramePr>
          <p:nvPr/>
        </p:nvGraphicFramePr>
        <p:xfrm>
          <a:off x="5680075" y="928687"/>
          <a:ext cx="1568450" cy="701279"/>
        </p:xfrm>
        <a:graphic>
          <a:graphicData uri="http://schemas.openxmlformats.org/presentationml/2006/ole">
            <mc:AlternateContent xmlns:mc="http://schemas.openxmlformats.org/markup-compatibility/2006">
              <mc:Choice xmlns:v="urn:schemas-microsoft-com:vml" Requires="v">
                <p:oleObj spid="_x0000_s12485" name="Equation" r:id="rId5" imgW="342751" imgH="203112" progId="Equation.3">
                  <p:embed/>
                </p:oleObj>
              </mc:Choice>
              <mc:Fallback>
                <p:oleObj name="Equation" r:id="rId5" imgW="34275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0075" y="928687"/>
                        <a:ext cx="1568450"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5113" name="Object 381"/>
          <p:cNvGraphicFramePr>
            <a:graphicFrameLocks noChangeAspect="1"/>
          </p:cNvGraphicFramePr>
          <p:nvPr/>
        </p:nvGraphicFramePr>
        <p:xfrm>
          <a:off x="1593850" y="971550"/>
          <a:ext cx="1625600" cy="702469"/>
        </p:xfrm>
        <a:graphic>
          <a:graphicData uri="http://schemas.openxmlformats.org/presentationml/2006/ole">
            <mc:AlternateContent xmlns:mc="http://schemas.openxmlformats.org/markup-compatibility/2006">
              <mc:Choice xmlns:v="urn:schemas-microsoft-com:vml" Requires="v">
                <p:oleObj spid="_x0000_s12486" name="Equation" r:id="rId7" imgW="355292" imgH="203024" progId="Equation.3">
                  <p:embed/>
                </p:oleObj>
              </mc:Choice>
              <mc:Fallback>
                <p:oleObj name="Equation" r:id="rId7" imgW="355292"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971550"/>
                        <a:ext cx="1625600" cy="70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114" name="Rectangle 16"/>
          <p:cNvSpPr txBox="1">
            <a:spLocks noChangeArrowheads="1"/>
          </p:cNvSpPr>
          <p:nvPr/>
        </p:nvSpPr>
        <p:spPr bwMode="auto">
          <a:xfrm>
            <a:off x="457200" y="0"/>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3600">
                <a:solidFill>
                  <a:srgbClr val="000000"/>
                </a:solidFill>
                <a:latin typeface="Calibri" pitchFamily="34" charset="0"/>
              </a:rPr>
              <a:t>Image filtering</a:t>
            </a:r>
          </a:p>
        </p:txBody>
      </p:sp>
      <p:grpSp>
        <p:nvGrpSpPr>
          <p:cNvPr id="165115" name="Group 4"/>
          <p:cNvGrpSpPr>
            <a:grpSpLocks/>
          </p:cNvGrpSpPr>
          <p:nvPr/>
        </p:nvGrpSpPr>
        <p:grpSpPr bwMode="auto">
          <a:xfrm>
            <a:off x="6477000" y="228600"/>
            <a:ext cx="685800" cy="438150"/>
            <a:chOff x="3799" y="2064"/>
            <a:chExt cx="1433" cy="1136"/>
          </a:xfrm>
        </p:grpSpPr>
        <p:grpSp>
          <p:nvGrpSpPr>
            <p:cNvPr id="165119" name="Group 5"/>
            <p:cNvGrpSpPr>
              <a:grpSpLocks/>
            </p:cNvGrpSpPr>
            <p:nvPr/>
          </p:nvGrpSpPr>
          <p:grpSpPr bwMode="auto">
            <a:xfrm>
              <a:off x="4080" y="2064"/>
              <a:ext cx="1152" cy="1136"/>
              <a:chOff x="144" y="144"/>
              <a:chExt cx="1152" cy="1136"/>
            </a:xfrm>
          </p:grpSpPr>
          <p:sp>
            <p:nvSpPr>
              <p:cNvPr id="165121"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5122"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5123"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5124"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5125"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5126"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5127"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5128"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5129"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sz="1200">
                    <a:latin typeface="Arial" pitchFamily="34" charset="0"/>
                  </a:rPr>
                  <a:t>1</a:t>
                </a:r>
              </a:p>
            </p:txBody>
          </p:sp>
          <p:sp>
            <p:nvSpPr>
              <p:cNvPr id="165130"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5131"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5132"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5133"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5134"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5135"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5136"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5137"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165120" name="Picture 23" descr="txp_fig"/>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65116" name="Object 26"/>
          <p:cNvGraphicFramePr>
            <a:graphicFrameLocks noChangeAspect="1"/>
          </p:cNvGraphicFramePr>
          <p:nvPr/>
        </p:nvGraphicFramePr>
        <p:xfrm>
          <a:off x="5322888" y="171451"/>
          <a:ext cx="1020762" cy="422672"/>
        </p:xfrm>
        <a:graphic>
          <a:graphicData uri="http://schemas.openxmlformats.org/presentationml/2006/ole">
            <mc:AlternateContent xmlns:mc="http://schemas.openxmlformats.org/markup-compatibility/2006">
              <mc:Choice xmlns:v="urn:schemas-microsoft-com:vml" Requires="v">
                <p:oleObj spid="_x0000_s12487" name="Equation" r:id="rId10" imgW="368140" imgH="203112" progId="Equation.3">
                  <p:embed/>
                </p:oleObj>
              </mc:Choice>
              <mc:Fallback>
                <p:oleObj name="Equation" r:id="rId10" imgW="368140"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2888" y="171451"/>
                        <a:ext cx="1020762"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117" name="Text Box 376"/>
          <p:cNvSpPr txBox="1">
            <a:spLocks noChangeArrowheads="1"/>
          </p:cNvSpPr>
          <p:nvPr/>
        </p:nvSpPr>
        <p:spPr bwMode="auto">
          <a:xfrm>
            <a:off x="7762876" y="4912519"/>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Credit: S. Seitz</a:t>
            </a:r>
          </a:p>
        </p:txBody>
      </p:sp>
    </p:spTree>
    <p:extLst>
      <p:ext uri="{BB962C8B-B14F-4D97-AF65-F5344CB8AC3E}">
        <p14:creationId xmlns:p14="http://schemas.microsoft.com/office/powerpoint/2010/main" val="31655910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normAutofit fontScale="90000"/>
          </a:bodyPr>
          <a:lstStyle/>
          <a:p>
            <a:pPr marL="428625" indent="-428625" eaLnBrk="1" hangingPunct="1">
              <a:buFontTx/>
              <a:buChar char="•"/>
            </a:pPr>
            <a:r>
              <a:rPr lang="en-US" altLang="zh-CN" smtClean="0"/>
              <a:t>Convolution</a:t>
            </a:r>
            <a:endParaRPr lang="zh-CN" altLang="en-US" smtClean="0">
              <a:solidFill>
                <a:srgbClr val="FF0000"/>
              </a:solidFill>
            </a:endParaRPr>
          </a:p>
        </p:txBody>
      </p:sp>
      <p:sp>
        <p:nvSpPr>
          <p:cNvPr id="31747" name="内容占位符 2"/>
          <p:cNvSpPr>
            <a:spLocks noGrp="1"/>
          </p:cNvSpPr>
          <p:nvPr>
            <p:ph idx="1"/>
          </p:nvPr>
        </p:nvSpPr>
        <p:spPr/>
        <p:txBody>
          <a:bodyPr/>
          <a:lstStyle/>
          <a:p>
            <a:pPr eaLnBrk="1" hangingPunct="1"/>
            <a:endParaRPr lang="zh-CN" altLang="en-US" smtClean="0"/>
          </a:p>
        </p:txBody>
      </p:sp>
      <p:pic>
        <p:nvPicPr>
          <p:cNvPr id="3174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3685" y="2355056"/>
            <a:ext cx="7169944" cy="214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线形标注 1 4"/>
          <p:cNvSpPr/>
          <p:nvPr/>
        </p:nvSpPr>
        <p:spPr>
          <a:xfrm>
            <a:off x="7280673" y="897731"/>
            <a:ext cx="948928" cy="444104"/>
          </a:xfrm>
          <a:prstGeom prst="borderCallout1">
            <a:avLst>
              <a:gd name="adj1" fmla="val 18750"/>
              <a:gd name="adj2" fmla="val -8333"/>
              <a:gd name="adj3" fmla="val 301763"/>
              <a:gd name="adj4" fmla="val -50385"/>
            </a:avLst>
          </a:prstGeom>
          <a:noFill/>
          <a:ln>
            <a:solidFill>
              <a:srgbClr val="FFC000"/>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100" dirty="0">
                <a:solidFill>
                  <a:schemeClr val="tx1"/>
                </a:solidFill>
              </a:rPr>
              <a:t>mask</a:t>
            </a:r>
            <a:endParaRPr lang="zh-CN" altLang="en-US" sz="2100" dirty="0">
              <a:solidFill>
                <a:schemeClr val="tx1"/>
              </a:solidFill>
            </a:endParaRPr>
          </a:p>
        </p:txBody>
      </p:sp>
      <p:pic>
        <p:nvPicPr>
          <p:cNvPr id="31750"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0210" y="976313"/>
            <a:ext cx="2357438" cy="12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文本框 6"/>
          <p:cNvSpPr txBox="1">
            <a:spLocks noChangeArrowheads="1"/>
          </p:cNvSpPr>
          <p:nvPr/>
        </p:nvSpPr>
        <p:spPr bwMode="auto">
          <a:xfrm>
            <a:off x="719138" y="4694635"/>
            <a:ext cx="78229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zh-CN" sz="1800"/>
              <a:t>Multiplication and Summation=50*30+20*30+50*30+50*30+50*30=6600</a:t>
            </a:r>
            <a:endParaRPr lang="zh-CN" altLang="en-US" sz="1800"/>
          </a:p>
        </p:txBody>
      </p:sp>
    </p:spTree>
    <p:extLst>
      <p:ext uri="{BB962C8B-B14F-4D97-AF65-F5344CB8AC3E}">
        <p14:creationId xmlns:p14="http://schemas.microsoft.com/office/powerpoint/2010/main" val="13292817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p:cNvSpPr>
            <a:spLocks noGrp="1"/>
          </p:cNvSpPr>
          <p:nvPr>
            <p:ph idx="1"/>
          </p:nvPr>
        </p:nvSpPr>
        <p:spPr/>
        <p:txBody>
          <a:bodyPr/>
          <a:lstStyle/>
          <a:p>
            <a:pPr eaLnBrk="1" hangingPunct="1"/>
            <a:endParaRPr lang="zh-CN" altLang="en-US" smtClean="0"/>
          </a:p>
        </p:txBody>
      </p:sp>
      <p:pic>
        <p:nvPicPr>
          <p:cNvPr id="33795" name="图片 3"/>
          <p:cNvPicPr>
            <a:picLocks noChangeAspect="1"/>
          </p:cNvPicPr>
          <p:nvPr/>
        </p:nvPicPr>
        <p:blipFill>
          <a:blip r:embed="rId3">
            <a:extLst>
              <a:ext uri="{28A0092B-C50C-407E-A947-70E740481C1C}">
                <a14:useLocalDpi xmlns:a14="http://schemas.microsoft.com/office/drawing/2010/main" val="0"/>
              </a:ext>
            </a:extLst>
          </a:blip>
          <a:srcRect l="3529"/>
          <a:stretch>
            <a:fillRect/>
          </a:stretch>
        </p:blipFill>
        <p:spPr bwMode="auto">
          <a:xfrm>
            <a:off x="691754" y="1714500"/>
            <a:ext cx="8311753" cy="253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标题 1"/>
          <p:cNvSpPr txBox="1">
            <a:spLocks/>
          </p:cNvSpPr>
          <p:nvPr/>
        </p:nvSpPr>
        <p:spPr bwMode="auto">
          <a:xfrm>
            <a:off x="1143000" y="628650"/>
            <a:ext cx="72009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defRPr>
            </a:lvl9pPr>
          </a:lstStyle>
          <a:p>
            <a:pPr defTabSz="685800">
              <a:lnSpc>
                <a:spcPct val="89000"/>
              </a:lnSpc>
              <a:buFont typeface="Arial" panose="020B0604020202020204" pitchFamily="34" charset="0"/>
              <a:buChar char="•"/>
            </a:pPr>
            <a:r>
              <a:rPr lang="en-US" altLang="zh-CN" sz="3300">
                <a:solidFill>
                  <a:schemeClr val="tx2"/>
                </a:solidFill>
              </a:rPr>
              <a:t>Convolution</a:t>
            </a:r>
            <a:endParaRPr lang="zh-CN" altLang="en-US" sz="3300">
              <a:solidFill>
                <a:srgbClr val="FF0000"/>
              </a:solidFill>
            </a:endParaRPr>
          </a:p>
        </p:txBody>
      </p:sp>
      <p:sp>
        <p:nvSpPr>
          <p:cNvPr id="33797" name="文本框 5"/>
          <p:cNvSpPr txBox="1">
            <a:spLocks noChangeArrowheads="1"/>
          </p:cNvSpPr>
          <p:nvPr/>
        </p:nvSpPr>
        <p:spPr bwMode="auto">
          <a:xfrm>
            <a:off x="2951560" y="4563666"/>
            <a:ext cx="44502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zh-CN" sz="2400"/>
              <a:t>Multiplication and Summation=0</a:t>
            </a:r>
            <a:endParaRPr lang="zh-CN" altLang="en-US" sz="2400"/>
          </a:p>
        </p:txBody>
      </p:sp>
    </p:spTree>
    <p:extLst>
      <p:ext uri="{BB962C8B-B14F-4D97-AF65-F5344CB8AC3E}">
        <p14:creationId xmlns:p14="http://schemas.microsoft.com/office/powerpoint/2010/main" val="2446689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normAutofit fontScale="90000"/>
          </a:bodyPr>
          <a:lstStyle/>
          <a:p>
            <a:r>
              <a:rPr lang="en-US" altLang="en-US" smtClean="0"/>
              <a:t>Linear filters: examples</a:t>
            </a:r>
          </a:p>
        </p:txBody>
      </p:sp>
      <p:pic>
        <p:nvPicPr>
          <p:cNvPr id="166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2000251"/>
            <a:ext cx="1876425" cy="139303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6916" name="Text Box 4"/>
          <p:cNvSpPr txBox="1">
            <a:spLocks noChangeArrowheads="1"/>
          </p:cNvSpPr>
          <p:nvPr/>
        </p:nvSpPr>
        <p:spPr bwMode="auto">
          <a:xfrm>
            <a:off x="1371601" y="3429000"/>
            <a:ext cx="1208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a:latin typeface="Times" pitchFamily="18" charset="0"/>
              </a:rPr>
              <a:t>Original</a:t>
            </a:r>
          </a:p>
        </p:txBody>
      </p:sp>
      <p:grpSp>
        <p:nvGrpSpPr>
          <p:cNvPr id="166917" name="Group 5"/>
          <p:cNvGrpSpPr>
            <a:grpSpLocks/>
          </p:cNvGrpSpPr>
          <p:nvPr/>
        </p:nvGrpSpPr>
        <p:grpSpPr bwMode="auto">
          <a:xfrm>
            <a:off x="3810000" y="2188369"/>
            <a:ext cx="1676400" cy="971550"/>
            <a:chOff x="3799" y="2064"/>
            <a:chExt cx="1433" cy="1136"/>
          </a:xfrm>
        </p:grpSpPr>
        <p:grpSp>
          <p:nvGrpSpPr>
            <p:cNvPr id="166922" name="Group 6"/>
            <p:cNvGrpSpPr>
              <a:grpSpLocks/>
            </p:cNvGrpSpPr>
            <p:nvPr/>
          </p:nvGrpSpPr>
          <p:grpSpPr bwMode="auto">
            <a:xfrm>
              <a:off x="4080" y="2064"/>
              <a:ext cx="1152" cy="1136"/>
              <a:chOff x="144" y="144"/>
              <a:chExt cx="1152" cy="1136"/>
            </a:xfrm>
          </p:grpSpPr>
          <p:sp>
            <p:nvSpPr>
              <p:cNvPr id="166924" name="Rectangle 7"/>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6925" name="Rectangle 8"/>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6926" name="Rectangle 9"/>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6927" name="Rectangle 10"/>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6928" name="Rectangle 11"/>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6929" name="Rectangle 12"/>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6930" name="Rectangle 13"/>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6931" name="Rectangle 14"/>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6932" name="Rectangle 15"/>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6933" name="Line 16"/>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6934" name="Line 17"/>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6935" name="Line 18"/>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6936" name="Line 19"/>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6937" name="Line 20"/>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6938" name="Line 21"/>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6939" name="Line 22"/>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6940" name="Line 23"/>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166923" name="Picture 24" descr="txp_fig"/>
            <p:cNvPicPr>
              <a:picLocks noChangeAspect="1" noChangeArrowheads="1"/>
            </p:cNvPicPr>
            <p:nvPr>
              <p:custDataLst>
                <p:tags r:id="rId1"/>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34"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1" y="2000250"/>
            <a:ext cx="1857375" cy="14001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535" name="Text Box 26"/>
          <p:cNvSpPr txBox="1">
            <a:spLocks noChangeArrowheads="1"/>
          </p:cNvSpPr>
          <p:nvPr/>
        </p:nvSpPr>
        <p:spPr bwMode="auto">
          <a:xfrm>
            <a:off x="6227764" y="3494485"/>
            <a:ext cx="24590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a:latin typeface="Times" pitchFamily="18" charset="0"/>
              </a:rPr>
              <a:t>Blur (with a mean filter)</a:t>
            </a:r>
          </a:p>
        </p:txBody>
      </p:sp>
      <p:sp>
        <p:nvSpPr>
          <p:cNvPr id="166920" name="Text Box 27"/>
          <p:cNvSpPr txBox="1">
            <a:spLocks noChangeArrowheads="1"/>
          </p:cNvSpPr>
          <p:nvPr/>
        </p:nvSpPr>
        <p:spPr bwMode="auto">
          <a:xfrm>
            <a:off x="7467601" y="4914900"/>
            <a:ext cx="13456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Calibri" pitchFamily="34" charset="0"/>
              </a:rPr>
              <a:t>Source: D. Lowe</a:t>
            </a:r>
          </a:p>
        </p:txBody>
      </p:sp>
      <p:sp>
        <p:nvSpPr>
          <p:cNvPr id="29" name="TextBox 28"/>
          <p:cNvSpPr txBox="1">
            <a:spLocks noChangeArrowheads="1"/>
          </p:cNvSpPr>
          <p:nvPr/>
        </p:nvSpPr>
        <p:spPr bwMode="auto">
          <a:xfrm>
            <a:off x="5680076" y="2228850"/>
            <a:ext cx="5677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6000">
                <a:latin typeface="Calibri" pitchFamily="34" charset="0"/>
                <a:cs typeface="Times New Roman" pitchFamily="18" charset="0"/>
              </a:rPr>
              <a:t>=</a:t>
            </a:r>
          </a:p>
        </p:txBody>
      </p:sp>
    </p:spTree>
    <p:extLst>
      <p:ext uri="{BB962C8B-B14F-4D97-AF65-F5344CB8AC3E}">
        <p14:creationId xmlns:p14="http://schemas.microsoft.com/office/powerpoint/2010/main" val="100732301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animEffect transition="in" filter="fade">
                                      <p:cBhvr>
                                        <p:cTn id="7" dur="500"/>
                                        <p:tgtEl>
                                          <p:spTgt spid="225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535"/>
                                        </p:tgtEl>
                                        <p:attrNameLst>
                                          <p:attrName>style.visibility</p:attrName>
                                        </p:attrNameLst>
                                      </p:cBhvr>
                                      <p:to>
                                        <p:strVal val="visible"/>
                                      </p:to>
                                    </p:set>
                                    <p:animEffect transition="in" filter="fade">
                                      <p:cBhvr>
                                        <p:cTn id="10" dur="500"/>
                                        <p:tgtEl>
                                          <p:spTgt spid="225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normAutofit fontScale="90000"/>
          </a:bodyPr>
          <a:lstStyle/>
          <a:p>
            <a:r>
              <a:rPr lang="en-US" altLang="en-US" smtClean="0"/>
              <a:t>Practice with linear filters</a:t>
            </a:r>
          </a:p>
        </p:txBody>
      </p:sp>
      <p:grpSp>
        <p:nvGrpSpPr>
          <p:cNvPr id="167939" name="Group 3"/>
          <p:cNvGrpSpPr>
            <a:grpSpLocks/>
          </p:cNvGrpSpPr>
          <p:nvPr/>
        </p:nvGrpSpPr>
        <p:grpSpPr bwMode="auto">
          <a:xfrm>
            <a:off x="3886200" y="2228850"/>
            <a:ext cx="1225550" cy="971550"/>
            <a:chOff x="144" y="144"/>
            <a:chExt cx="1152" cy="1136"/>
          </a:xfrm>
        </p:grpSpPr>
        <p:sp>
          <p:nvSpPr>
            <p:cNvPr id="167944"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7945"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7946"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7947"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7948"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7949"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7950"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7951"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7952"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7953"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7954"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7955"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7956"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7957"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7958"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7959"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7960"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sp>
        <p:nvSpPr>
          <p:cNvPr id="167940" name="Text Box 22"/>
          <p:cNvSpPr txBox="1">
            <a:spLocks noChangeArrowheads="1"/>
          </p:cNvSpPr>
          <p:nvPr/>
        </p:nvSpPr>
        <p:spPr bwMode="auto">
          <a:xfrm>
            <a:off x="1127126" y="3517106"/>
            <a:ext cx="1208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a:latin typeface="Times" pitchFamily="18" charset="0"/>
              </a:rPr>
              <a:t>Original</a:t>
            </a:r>
          </a:p>
        </p:txBody>
      </p:sp>
      <p:sp>
        <p:nvSpPr>
          <p:cNvPr id="167941" name="Text Box 23"/>
          <p:cNvSpPr txBox="1">
            <a:spLocks noChangeArrowheads="1"/>
          </p:cNvSpPr>
          <p:nvPr/>
        </p:nvSpPr>
        <p:spPr bwMode="auto">
          <a:xfrm>
            <a:off x="6858000" y="2228851"/>
            <a:ext cx="5693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6000" b="1">
                <a:latin typeface="Times" pitchFamily="18" charset="0"/>
              </a:rPr>
              <a:t>?</a:t>
            </a:r>
          </a:p>
        </p:txBody>
      </p:sp>
      <p:pic>
        <p:nvPicPr>
          <p:cNvPr id="167942"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2000251"/>
            <a:ext cx="1876425" cy="139303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7943" name="Text Box 25"/>
          <p:cNvSpPr txBox="1">
            <a:spLocks noChangeArrowheads="1"/>
          </p:cNvSpPr>
          <p:nvPr/>
        </p:nvSpPr>
        <p:spPr bwMode="auto">
          <a:xfrm>
            <a:off x="7467601" y="4914900"/>
            <a:ext cx="15087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Source: D. Lowe</a:t>
            </a:r>
          </a:p>
        </p:txBody>
      </p:sp>
    </p:spTree>
    <p:extLst>
      <p:ext uri="{BB962C8B-B14F-4D97-AF65-F5344CB8AC3E}">
        <p14:creationId xmlns:p14="http://schemas.microsoft.com/office/powerpoint/2010/main" val="2446908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images2017.cnblogs.com/blog/853467/201710/853467-20171031123650574-113306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022" y="217885"/>
            <a:ext cx="5013722" cy="436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1"/>
          <p:cNvSpPr>
            <a:spLocks noChangeArrowheads="1"/>
          </p:cNvSpPr>
          <p:nvPr/>
        </p:nvSpPr>
        <p:spPr bwMode="auto">
          <a:xfrm>
            <a:off x="2123728" y="4659982"/>
            <a:ext cx="378020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r>
              <a:rPr lang="zh-CN" altLang="en-US" sz="2100" dirty="0" smtClean="0">
                <a:solidFill>
                  <a:srgbClr val="000000"/>
                </a:solidFill>
                <a:latin typeface="Verdana" panose="020B0604030504040204" pitchFamily="34" charset="0"/>
              </a:rPr>
              <a:t>图</a:t>
            </a:r>
            <a:r>
              <a:rPr lang="en-US" altLang="zh-CN" sz="2100" dirty="0" smtClean="0">
                <a:solidFill>
                  <a:srgbClr val="000000"/>
                </a:solidFill>
                <a:latin typeface="Verdana" panose="020B0604030504040204" pitchFamily="34" charset="0"/>
              </a:rPr>
              <a:t> </a:t>
            </a:r>
            <a:r>
              <a:rPr lang="zh-CN" altLang="en-US" sz="2100" dirty="0">
                <a:solidFill>
                  <a:srgbClr val="000000"/>
                </a:solidFill>
                <a:latin typeface="Verdana" panose="020B0604030504040204" pitchFamily="34" charset="0"/>
              </a:rPr>
              <a:t>三层神经网络识别手写数字</a:t>
            </a:r>
            <a:endParaRPr lang="zh-CN" altLang="en-US" sz="2100" dirty="0"/>
          </a:p>
        </p:txBody>
      </p:sp>
      <p:sp>
        <p:nvSpPr>
          <p:cNvPr id="18436" name="矩形 2"/>
          <p:cNvSpPr>
            <a:spLocks noChangeArrowheads="1"/>
          </p:cNvSpPr>
          <p:nvPr/>
        </p:nvSpPr>
        <p:spPr bwMode="auto">
          <a:xfrm>
            <a:off x="6444208" y="267494"/>
            <a:ext cx="2444354"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r>
              <a:rPr lang="zh-CN" altLang="en-US" sz="1600" dirty="0">
                <a:solidFill>
                  <a:srgbClr val="000000"/>
                </a:solidFill>
                <a:latin typeface="楷体" panose="02010609060101010101" pitchFamily="49" charset="-122"/>
                <a:ea typeface="楷体" panose="02010609060101010101" pitchFamily="49" charset="-122"/>
              </a:rPr>
              <a:t>如果一个图像的尺寸是（</a:t>
            </a:r>
            <a:r>
              <a:rPr lang="en-US" altLang="zh-CN" sz="1600" dirty="0">
                <a:solidFill>
                  <a:srgbClr val="000000"/>
                </a:solidFill>
                <a:latin typeface="楷体" panose="02010609060101010101" pitchFamily="49" charset="-122"/>
                <a:ea typeface="楷体" panose="02010609060101010101" pitchFamily="49" charset="-122"/>
              </a:rPr>
              <a:t>28</a:t>
            </a:r>
            <a:r>
              <a:rPr lang="zh-CN" altLang="en-US" sz="1600" dirty="0">
                <a:solidFill>
                  <a:srgbClr val="000000"/>
                </a:solidFill>
                <a:latin typeface="楷体" panose="02010609060101010101" pitchFamily="49" charset="-122"/>
                <a:ea typeface="楷体" panose="02010609060101010101" pitchFamily="49" charset="-122"/>
              </a:rPr>
              <a:t>，</a:t>
            </a:r>
            <a:r>
              <a:rPr lang="en-US" altLang="zh-CN" sz="1600" dirty="0">
                <a:solidFill>
                  <a:srgbClr val="000000"/>
                </a:solidFill>
                <a:latin typeface="楷体" panose="02010609060101010101" pitchFamily="49" charset="-122"/>
                <a:ea typeface="楷体" panose="02010609060101010101" pitchFamily="49" charset="-122"/>
              </a:rPr>
              <a:t>28</a:t>
            </a:r>
            <a:r>
              <a:rPr lang="zh-CN" altLang="en-US" sz="1600" dirty="0">
                <a:solidFill>
                  <a:srgbClr val="000000"/>
                </a:solidFill>
                <a:latin typeface="楷体" panose="02010609060101010101" pitchFamily="49" charset="-122"/>
                <a:ea typeface="楷体" panose="02010609060101010101" pitchFamily="49" charset="-122"/>
              </a:rPr>
              <a:t>，</a:t>
            </a:r>
            <a:r>
              <a:rPr lang="en-US" altLang="zh-CN" sz="1600" dirty="0">
                <a:solidFill>
                  <a:srgbClr val="000000"/>
                </a:solidFill>
                <a:latin typeface="楷体" panose="02010609060101010101" pitchFamily="49" charset="-122"/>
                <a:ea typeface="楷体" panose="02010609060101010101" pitchFamily="49" charset="-122"/>
              </a:rPr>
              <a:t>1</a:t>
            </a:r>
            <a:r>
              <a:rPr lang="zh-CN" altLang="en-US" sz="1600" dirty="0">
                <a:solidFill>
                  <a:srgbClr val="000000"/>
                </a:solidFill>
                <a:latin typeface="楷体" panose="02010609060101010101" pitchFamily="49" charset="-122"/>
                <a:ea typeface="楷体" panose="02010609060101010101" pitchFamily="49" charset="-122"/>
              </a:rPr>
              <a:t>），即代表这个图像的是一个长宽均为</a:t>
            </a:r>
            <a:r>
              <a:rPr lang="en-US" altLang="zh-CN" sz="1600" dirty="0">
                <a:solidFill>
                  <a:srgbClr val="000000"/>
                </a:solidFill>
                <a:latin typeface="楷体" panose="02010609060101010101" pitchFamily="49" charset="-122"/>
                <a:ea typeface="楷体" panose="02010609060101010101" pitchFamily="49" charset="-122"/>
              </a:rPr>
              <a:t>28</a:t>
            </a:r>
            <a:r>
              <a:rPr lang="zh-CN" altLang="en-US" sz="1600" dirty="0">
                <a:solidFill>
                  <a:srgbClr val="000000"/>
                </a:solidFill>
                <a:latin typeface="楷体" panose="02010609060101010101" pitchFamily="49" charset="-122"/>
                <a:ea typeface="楷体" panose="02010609060101010101" pitchFamily="49" charset="-122"/>
              </a:rPr>
              <a:t>，</a:t>
            </a:r>
            <a:r>
              <a:rPr lang="en-US" altLang="zh-CN" sz="1600" dirty="0">
                <a:solidFill>
                  <a:srgbClr val="000000"/>
                </a:solidFill>
                <a:latin typeface="楷体" panose="02010609060101010101" pitchFamily="49" charset="-122"/>
                <a:ea typeface="楷体" panose="02010609060101010101" pitchFamily="49" charset="-122"/>
              </a:rPr>
              <a:t>channel</a:t>
            </a:r>
            <a:r>
              <a:rPr lang="zh-CN" altLang="en-US" sz="1600" dirty="0">
                <a:solidFill>
                  <a:srgbClr val="000000"/>
                </a:solidFill>
                <a:latin typeface="楷体" panose="02010609060101010101" pitchFamily="49" charset="-122"/>
                <a:ea typeface="楷体" panose="02010609060101010101" pitchFamily="49" charset="-122"/>
              </a:rPr>
              <a:t>为</a:t>
            </a:r>
            <a:r>
              <a:rPr lang="en-US" altLang="zh-CN" sz="1600" dirty="0">
                <a:solidFill>
                  <a:srgbClr val="000000"/>
                </a:solidFill>
                <a:latin typeface="楷体" panose="02010609060101010101" pitchFamily="49" charset="-122"/>
                <a:ea typeface="楷体" panose="02010609060101010101" pitchFamily="49" charset="-122"/>
              </a:rPr>
              <a:t>1</a:t>
            </a:r>
            <a:r>
              <a:rPr lang="zh-CN" altLang="en-US" sz="1600" dirty="0">
                <a:solidFill>
                  <a:srgbClr val="000000"/>
                </a:solidFill>
                <a:latin typeface="楷体" panose="02010609060101010101" pitchFamily="49" charset="-122"/>
                <a:ea typeface="楷体" panose="02010609060101010101" pitchFamily="49" charset="-122"/>
              </a:rPr>
              <a:t>的图像（</a:t>
            </a:r>
            <a:r>
              <a:rPr lang="en-US" altLang="zh-CN" sz="1600" dirty="0">
                <a:solidFill>
                  <a:srgbClr val="000000"/>
                </a:solidFill>
                <a:latin typeface="楷体" panose="02010609060101010101" pitchFamily="49" charset="-122"/>
                <a:ea typeface="楷体" panose="02010609060101010101" pitchFamily="49" charset="-122"/>
              </a:rPr>
              <a:t>channel</a:t>
            </a:r>
            <a:r>
              <a:rPr lang="zh-CN" altLang="en-US" sz="1600" dirty="0">
                <a:solidFill>
                  <a:srgbClr val="000000"/>
                </a:solidFill>
                <a:latin typeface="楷体" panose="02010609060101010101" pitchFamily="49" charset="-122"/>
                <a:ea typeface="楷体" panose="02010609060101010101" pitchFamily="49" charset="-122"/>
              </a:rPr>
              <a:t>也叫</a:t>
            </a:r>
            <a:r>
              <a:rPr lang="en-US" altLang="zh-CN" sz="1600" dirty="0">
                <a:solidFill>
                  <a:srgbClr val="000000"/>
                </a:solidFill>
                <a:latin typeface="楷体" panose="02010609060101010101" pitchFamily="49" charset="-122"/>
                <a:ea typeface="楷体" panose="02010609060101010101" pitchFamily="49" charset="-122"/>
              </a:rPr>
              <a:t>depth,</a:t>
            </a:r>
            <a:r>
              <a:rPr lang="zh-CN" altLang="en-US" sz="1600" dirty="0">
                <a:solidFill>
                  <a:srgbClr val="000000"/>
                </a:solidFill>
                <a:latin typeface="楷体" panose="02010609060101010101" pitchFamily="49" charset="-122"/>
                <a:ea typeface="楷体" panose="02010609060101010101" pitchFamily="49" charset="-122"/>
              </a:rPr>
              <a:t>此处</a:t>
            </a:r>
            <a:r>
              <a:rPr lang="en-US" altLang="zh-CN" sz="1600" dirty="0">
                <a:solidFill>
                  <a:srgbClr val="000000"/>
                </a:solidFill>
                <a:latin typeface="楷体" panose="02010609060101010101" pitchFamily="49" charset="-122"/>
                <a:ea typeface="楷体" panose="02010609060101010101" pitchFamily="49" charset="-122"/>
              </a:rPr>
              <a:t>1</a:t>
            </a:r>
            <a:r>
              <a:rPr lang="zh-CN" altLang="en-US" sz="1600" dirty="0">
                <a:solidFill>
                  <a:srgbClr val="000000"/>
                </a:solidFill>
                <a:latin typeface="楷体" panose="02010609060101010101" pitchFamily="49" charset="-122"/>
                <a:ea typeface="楷体" panose="02010609060101010101" pitchFamily="49" charset="-122"/>
              </a:rPr>
              <a:t>代表灰色图像）。如果使用全连接的网络结构，即，网络中的神经与与相邻层上的每个神经元均连接，那就意味着我们的网络有</a:t>
            </a:r>
            <a:r>
              <a:rPr lang="en-US" altLang="zh-CN" sz="1600" dirty="0">
                <a:solidFill>
                  <a:srgbClr val="000000"/>
                </a:solidFill>
                <a:latin typeface="楷体" panose="02010609060101010101" pitchFamily="49" charset="-122"/>
                <a:ea typeface="楷体" panose="02010609060101010101" pitchFamily="49" charset="-122"/>
              </a:rPr>
              <a:t>28 * 28 =784</a:t>
            </a:r>
            <a:r>
              <a:rPr lang="zh-CN" altLang="en-US" sz="1600" dirty="0">
                <a:solidFill>
                  <a:srgbClr val="000000"/>
                </a:solidFill>
                <a:latin typeface="楷体" panose="02010609060101010101" pitchFamily="49" charset="-122"/>
                <a:ea typeface="楷体" panose="02010609060101010101" pitchFamily="49" charset="-122"/>
              </a:rPr>
              <a:t>个神经元，</a:t>
            </a:r>
            <a:r>
              <a:rPr lang="en-US" altLang="zh-CN" sz="1600" dirty="0">
                <a:solidFill>
                  <a:srgbClr val="000000"/>
                </a:solidFill>
                <a:latin typeface="楷体" panose="02010609060101010101" pitchFamily="49" charset="-122"/>
                <a:ea typeface="楷体" panose="02010609060101010101" pitchFamily="49" charset="-122"/>
              </a:rPr>
              <a:t>hidden</a:t>
            </a:r>
            <a:r>
              <a:rPr lang="zh-CN" altLang="en-US" sz="1600" dirty="0">
                <a:solidFill>
                  <a:srgbClr val="000000"/>
                </a:solidFill>
                <a:latin typeface="楷体" panose="02010609060101010101" pitchFamily="49" charset="-122"/>
                <a:ea typeface="楷体" panose="02010609060101010101" pitchFamily="49" charset="-122"/>
              </a:rPr>
              <a:t>层采用了</a:t>
            </a:r>
            <a:r>
              <a:rPr lang="en-US" altLang="zh-CN" sz="1600" dirty="0">
                <a:solidFill>
                  <a:srgbClr val="000000"/>
                </a:solidFill>
                <a:latin typeface="楷体" panose="02010609060101010101" pitchFamily="49" charset="-122"/>
                <a:ea typeface="楷体" panose="02010609060101010101" pitchFamily="49" charset="-122"/>
              </a:rPr>
              <a:t>15</a:t>
            </a:r>
            <a:r>
              <a:rPr lang="zh-CN" altLang="en-US" sz="1600" dirty="0">
                <a:solidFill>
                  <a:srgbClr val="000000"/>
                </a:solidFill>
                <a:latin typeface="楷体" panose="02010609060101010101" pitchFamily="49" charset="-122"/>
                <a:ea typeface="楷体" panose="02010609060101010101" pitchFamily="49" charset="-122"/>
              </a:rPr>
              <a:t>个神经元，那么简单计算一下，我们需要的参数个数</a:t>
            </a:r>
            <a:r>
              <a:rPr lang="en-US" altLang="zh-CN" sz="1600" dirty="0">
                <a:solidFill>
                  <a:srgbClr val="000000"/>
                </a:solidFill>
                <a:latin typeface="楷体" panose="02010609060101010101" pitchFamily="49" charset="-122"/>
                <a:ea typeface="楷体" panose="02010609060101010101" pitchFamily="49" charset="-122"/>
              </a:rPr>
              <a:t>(w</a:t>
            </a:r>
            <a:r>
              <a:rPr lang="zh-CN" altLang="en-US" sz="1600" dirty="0">
                <a:solidFill>
                  <a:srgbClr val="000000"/>
                </a:solidFill>
                <a:latin typeface="楷体" panose="02010609060101010101" pitchFamily="49" charset="-122"/>
                <a:ea typeface="楷体" panose="02010609060101010101" pitchFamily="49" charset="-122"/>
              </a:rPr>
              <a:t>和</a:t>
            </a:r>
            <a:r>
              <a:rPr lang="en-US" altLang="zh-CN" sz="1600" dirty="0">
                <a:solidFill>
                  <a:srgbClr val="000000"/>
                </a:solidFill>
                <a:latin typeface="楷体" panose="02010609060101010101" pitchFamily="49" charset="-122"/>
                <a:ea typeface="楷体" panose="02010609060101010101" pitchFamily="49" charset="-122"/>
              </a:rPr>
              <a:t>b)</a:t>
            </a:r>
            <a:r>
              <a:rPr lang="zh-CN" altLang="en-US" sz="1600" dirty="0">
                <a:solidFill>
                  <a:srgbClr val="000000"/>
                </a:solidFill>
                <a:latin typeface="楷体" panose="02010609060101010101" pitchFamily="49" charset="-122"/>
                <a:ea typeface="楷体" panose="02010609060101010101" pitchFamily="49" charset="-122"/>
              </a:rPr>
              <a:t>就有：</a:t>
            </a:r>
            <a:r>
              <a:rPr lang="en-US" altLang="zh-CN" sz="1600" dirty="0">
                <a:solidFill>
                  <a:srgbClr val="000000"/>
                </a:solidFill>
                <a:latin typeface="楷体" panose="02010609060101010101" pitchFamily="49" charset="-122"/>
                <a:ea typeface="楷体" panose="02010609060101010101" pitchFamily="49" charset="-122"/>
              </a:rPr>
              <a:t>784*15*10+15+10=117625</a:t>
            </a:r>
            <a:r>
              <a:rPr lang="zh-CN" altLang="en-US" sz="1600" dirty="0">
                <a:solidFill>
                  <a:srgbClr val="000000"/>
                </a:solidFill>
                <a:latin typeface="楷体" panose="02010609060101010101" pitchFamily="49" charset="-122"/>
                <a:ea typeface="楷体" panose="02010609060101010101" pitchFamily="49" charset="-122"/>
              </a:rPr>
              <a:t>个</a:t>
            </a:r>
            <a:endParaRPr lang="zh-CN" altLang="en-US" sz="1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821918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normAutofit fontScale="90000"/>
          </a:bodyPr>
          <a:lstStyle/>
          <a:p>
            <a:r>
              <a:rPr lang="en-US" altLang="en-US" smtClean="0"/>
              <a:t>Practice with linear filters</a:t>
            </a:r>
          </a:p>
        </p:txBody>
      </p:sp>
      <p:grpSp>
        <p:nvGrpSpPr>
          <p:cNvPr id="168963" name="Group 3"/>
          <p:cNvGrpSpPr>
            <a:grpSpLocks/>
          </p:cNvGrpSpPr>
          <p:nvPr/>
        </p:nvGrpSpPr>
        <p:grpSpPr bwMode="auto">
          <a:xfrm>
            <a:off x="3886200" y="2228850"/>
            <a:ext cx="1225550" cy="971550"/>
            <a:chOff x="144" y="144"/>
            <a:chExt cx="1152" cy="1136"/>
          </a:xfrm>
        </p:grpSpPr>
        <p:sp>
          <p:nvSpPr>
            <p:cNvPr id="168969"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8970"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8971"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8972"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8973"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8974"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8975"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8976"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8977"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8978"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8979"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8980"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8981"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8982"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8983"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8984"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68985"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168964"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62" y="2000251"/>
            <a:ext cx="1836764" cy="136358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8965" name="Text Box 23"/>
          <p:cNvSpPr txBox="1">
            <a:spLocks noChangeArrowheads="1"/>
          </p:cNvSpPr>
          <p:nvPr/>
        </p:nvSpPr>
        <p:spPr bwMode="auto">
          <a:xfrm>
            <a:off x="1127126" y="3517106"/>
            <a:ext cx="1208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a:latin typeface="Times" pitchFamily="18" charset="0"/>
              </a:rPr>
              <a:t>Original</a:t>
            </a:r>
          </a:p>
        </p:txBody>
      </p:sp>
      <p:sp>
        <p:nvSpPr>
          <p:cNvPr id="168966" name="Text Box 24"/>
          <p:cNvSpPr txBox="1">
            <a:spLocks noChangeArrowheads="1"/>
          </p:cNvSpPr>
          <p:nvPr/>
        </p:nvSpPr>
        <p:spPr bwMode="auto">
          <a:xfrm>
            <a:off x="6324600" y="3543300"/>
            <a:ext cx="2133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a:latin typeface="Times" pitchFamily="18" charset="0"/>
              </a:rPr>
              <a:t>Filtered </a:t>
            </a:r>
          </a:p>
          <a:p>
            <a:pPr>
              <a:lnSpc>
                <a:spcPct val="100000"/>
              </a:lnSpc>
              <a:spcBef>
                <a:spcPct val="0"/>
              </a:spcBef>
              <a:buFontTx/>
              <a:buNone/>
            </a:pPr>
            <a:r>
              <a:rPr lang="en-US" altLang="en-US">
                <a:latin typeface="Times" pitchFamily="18" charset="0"/>
              </a:rPr>
              <a:t>(no change)</a:t>
            </a:r>
          </a:p>
        </p:txBody>
      </p:sp>
      <p:pic>
        <p:nvPicPr>
          <p:cNvPr id="168967"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2000251"/>
            <a:ext cx="1876425" cy="139303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8968" name="Text Box 26"/>
          <p:cNvSpPr txBox="1">
            <a:spLocks noChangeArrowheads="1"/>
          </p:cNvSpPr>
          <p:nvPr/>
        </p:nvSpPr>
        <p:spPr bwMode="auto">
          <a:xfrm>
            <a:off x="7467601" y="4914900"/>
            <a:ext cx="15087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Source: D. Lowe</a:t>
            </a:r>
          </a:p>
        </p:txBody>
      </p:sp>
    </p:spTree>
    <p:extLst>
      <p:ext uri="{BB962C8B-B14F-4D97-AF65-F5344CB8AC3E}">
        <p14:creationId xmlns:p14="http://schemas.microsoft.com/office/powerpoint/2010/main" val="974850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r>
              <a:rPr lang="en-US" altLang="en-US" smtClean="0"/>
              <a:t>Practice with linear filters</a:t>
            </a:r>
          </a:p>
        </p:txBody>
      </p:sp>
      <p:pic>
        <p:nvPicPr>
          <p:cNvPr id="169987"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2000251"/>
            <a:ext cx="1876425" cy="139303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9988" name="Text Box 22"/>
          <p:cNvSpPr txBox="1">
            <a:spLocks noChangeArrowheads="1"/>
          </p:cNvSpPr>
          <p:nvPr/>
        </p:nvSpPr>
        <p:spPr bwMode="auto">
          <a:xfrm>
            <a:off x="1127126" y="3517106"/>
            <a:ext cx="1208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a:latin typeface="Times" pitchFamily="18" charset="0"/>
              </a:rPr>
              <a:t>Original</a:t>
            </a:r>
          </a:p>
        </p:txBody>
      </p:sp>
      <p:sp>
        <p:nvSpPr>
          <p:cNvPr id="169989" name="Text Box 23"/>
          <p:cNvSpPr txBox="1">
            <a:spLocks noChangeArrowheads="1"/>
          </p:cNvSpPr>
          <p:nvPr/>
        </p:nvSpPr>
        <p:spPr bwMode="auto">
          <a:xfrm>
            <a:off x="6858000" y="2228851"/>
            <a:ext cx="5693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6000" b="1">
                <a:latin typeface="Times" pitchFamily="18" charset="0"/>
              </a:rPr>
              <a:t>?</a:t>
            </a:r>
          </a:p>
        </p:txBody>
      </p:sp>
      <p:sp>
        <p:nvSpPr>
          <p:cNvPr id="169990" name="Text Box 24"/>
          <p:cNvSpPr txBox="1">
            <a:spLocks noChangeArrowheads="1"/>
          </p:cNvSpPr>
          <p:nvPr/>
        </p:nvSpPr>
        <p:spPr bwMode="auto">
          <a:xfrm>
            <a:off x="7467601" y="4914900"/>
            <a:ext cx="15087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Source: D. Lowe</a:t>
            </a:r>
          </a:p>
        </p:txBody>
      </p:sp>
      <p:grpSp>
        <p:nvGrpSpPr>
          <p:cNvPr id="169991" name="Group 3"/>
          <p:cNvGrpSpPr>
            <a:grpSpLocks/>
          </p:cNvGrpSpPr>
          <p:nvPr/>
        </p:nvGrpSpPr>
        <p:grpSpPr bwMode="auto">
          <a:xfrm>
            <a:off x="3886200" y="2228850"/>
            <a:ext cx="1225550" cy="971550"/>
            <a:chOff x="144" y="144"/>
            <a:chExt cx="1152" cy="1136"/>
          </a:xfrm>
        </p:grpSpPr>
        <p:sp>
          <p:nvSpPr>
            <p:cNvPr id="169992"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9993"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9994"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9995"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69996"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9997"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9998"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69999"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70000"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70001"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0002"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0003"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0004"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0005"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0006"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0007"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0008"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spTree>
    <p:extLst>
      <p:ext uri="{BB962C8B-B14F-4D97-AF65-F5344CB8AC3E}">
        <p14:creationId xmlns:p14="http://schemas.microsoft.com/office/powerpoint/2010/main" val="124202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ormAutofit fontScale="90000"/>
          </a:bodyPr>
          <a:lstStyle/>
          <a:p>
            <a:r>
              <a:rPr lang="en-US" altLang="en-US" smtClean="0"/>
              <a:t>Practice with linear filters</a:t>
            </a:r>
          </a:p>
        </p:txBody>
      </p:sp>
      <p:grpSp>
        <p:nvGrpSpPr>
          <p:cNvPr id="171011" name="Group 3"/>
          <p:cNvGrpSpPr>
            <a:grpSpLocks/>
          </p:cNvGrpSpPr>
          <p:nvPr/>
        </p:nvGrpSpPr>
        <p:grpSpPr bwMode="auto">
          <a:xfrm>
            <a:off x="3886200" y="2228850"/>
            <a:ext cx="1225550" cy="971550"/>
            <a:chOff x="144" y="144"/>
            <a:chExt cx="1152" cy="1136"/>
          </a:xfrm>
        </p:grpSpPr>
        <p:sp>
          <p:nvSpPr>
            <p:cNvPr id="171018"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71019"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71020"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71021"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1</a:t>
              </a:r>
            </a:p>
          </p:txBody>
        </p:sp>
        <p:sp>
          <p:nvSpPr>
            <p:cNvPr id="171022"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71023"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71024"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71025"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71026"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20000"/>
                </a:spcBef>
                <a:buFontTx/>
                <a:buNone/>
              </a:pPr>
              <a:r>
                <a:rPr lang="en-US" altLang="en-US">
                  <a:latin typeface="Arial" pitchFamily="34" charset="0"/>
                </a:rPr>
                <a:t>0</a:t>
              </a:r>
            </a:p>
          </p:txBody>
        </p:sp>
        <p:sp>
          <p:nvSpPr>
            <p:cNvPr id="171027"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1028"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1029"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1030"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1031"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1032"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1033"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171034"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171012"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2000251"/>
            <a:ext cx="1876425" cy="139303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1013" name="Text Box 22"/>
          <p:cNvSpPr txBox="1">
            <a:spLocks noChangeArrowheads="1"/>
          </p:cNvSpPr>
          <p:nvPr/>
        </p:nvSpPr>
        <p:spPr bwMode="auto">
          <a:xfrm>
            <a:off x="1127126" y="3517106"/>
            <a:ext cx="1208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a:latin typeface="Times" pitchFamily="18" charset="0"/>
              </a:rPr>
              <a:t>Original</a:t>
            </a:r>
          </a:p>
        </p:txBody>
      </p:sp>
      <p:pic>
        <p:nvPicPr>
          <p:cNvPr id="171014" name="Picture 23"/>
          <p:cNvPicPr>
            <a:picLocks noChangeAspect="1" noChangeArrowheads="1"/>
          </p:cNvPicPr>
          <p:nvPr/>
        </p:nvPicPr>
        <p:blipFill>
          <a:blip r:embed="rId3">
            <a:extLst>
              <a:ext uri="{28A0092B-C50C-407E-A947-70E740481C1C}">
                <a14:useLocalDpi xmlns:a14="http://schemas.microsoft.com/office/drawing/2010/main" val="0"/>
              </a:ext>
            </a:extLst>
          </a:blip>
          <a:srcRect l="8000"/>
          <a:stretch>
            <a:fillRect/>
          </a:stretch>
        </p:blipFill>
        <p:spPr bwMode="auto">
          <a:xfrm>
            <a:off x="6477000" y="2000251"/>
            <a:ext cx="1828800" cy="13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71015" name="Rectangle 24"/>
          <p:cNvSpPr>
            <a:spLocks noChangeArrowheads="1"/>
          </p:cNvSpPr>
          <p:nvPr/>
        </p:nvSpPr>
        <p:spPr bwMode="auto">
          <a:xfrm>
            <a:off x="6477000" y="2000250"/>
            <a:ext cx="1905000" cy="1371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endParaRPr lang="en-US" altLang="en-US">
              <a:latin typeface="Arial" pitchFamily="34" charset="0"/>
            </a:endParaRPr>
          </a:p>
        </p:txBody>
      </p:sp>
      <p:sp>
        <p:nvSpPr>
          <p:cNvPr id="171016" name="Text Box 25"/>
          <p:cNvSpPr txBox="1">
            <a:spLocks noChangeArrowheads="1"/>
          </p:cNvSpPr>
          <p:nvPr/>
        </p:nvSpPr>
        <p:spPr bwMode="auto">
          <a:xfrm>
            <a:off x="6553200" y="3543300"/>
            <a:ext cx="15584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a:latin typeface="Times" pitchFamily="18" charset="0"/>
              </a:rPr>
              <a:t>Shifted left</a:t>
            </a:r>
          </a:p>
          <a:p>
            <a:pPr>
              <a:lnSpc>
                <a:spcPct val="100000"/>
              </a:lnSpc>
              <a:spcBef>
                <a:spcPct val="0"/>
              </a:spcBef>
              <a:buFontTx/>
              <a:buNone/>
            </a:pPr>
            <a:r>
              <a:rPr lang="en-US" altLang="en-US">
                <a:latin typeface="Times" pitchFamily="18" charset="0"/>
              </a:rPr>
              <a:t>By 1 pixel</a:t>
            </a:r>
          </a:p>
        </p:txBody>
      </p:sp>
      <p:sp>
        <p:nvSpPr>
          <p:cNvPr id="171017" name="Text Box 26"/>
          <p:cNvSpPr txBox="1">
            <a:spLocks noChangeArrowheads="1"/>
          </p:cNvSpPr>
          <p:nvPr/>
        </p:nvSpPr>
        <p:spPr bwMode="auto">
          <a:xfrm>
            <a:off x="7467601" y="4914900"/>
            <a:ext cx="15087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50000"/>
              </a:spcBef>
              <a:buChar char="•"/>
              <a:defRPr sz="2400">
                <a:solidFill>
                  <a:schemeClr val="tx1"/>
                </a:solidFill>
                <a:latin typeface="Gill Sans" charset="0"/>
              </a:defRPr>
            </a:lvl1pPr>
            <a:lvl2pPr marL="742950" indent="-285750">
              <a:lnSpc>
                <a:spcPct val="90000"/>
              </a:lnSpc>
              <a:spcBef>
                <a:spcPct val="20000"/>
              </a:spcBef>
              <a:buChar char="–"/>
              <a:defRPr sz="2000">
                <a:solidFill>
                  <a:schemeClr val="tx1"/>
                </a:solidFill>
                <a:latin typeface="Gill Sans" charset="0"/>
              </a:defRPr>
            </a:lvl2pPr>
            <a:lvl3pPr marL="1143000" indent="-228600">
              <a:lnSpc>
                <a:spcPct val="90000"/>
              </a:lnSpc>
              <a:spcBef>
                <a:spcPct val="20000"/>
              </a:spcBef>
              <a:buChar char="•"/>
              <a:defRPr>
                <a:solidFill>
                  <a:schemeClr val="tx1"/>
                </a:solidFill>
                <a:latin typeface="Gill Sans" charset="0"/>
              </a:defRPr>
            </a:lvl3pPr>
            <a:lvl4pPr marL="1600200" indent="-228600">
              <a:spcBef>
                <a:spcPct val="20000"/>
              </a:spcBef>
              <a:buChar char="–"/>
              <a:defRPr>
                <a:solidFill>
                  <a:schemeClr val="tx1"/>
                </a:solidFill>
                <a:latin typeface="Gill Sans" charset="0"/>
              </a:defRPr>
            </a:lvl4pPr>
            <a:lvl5pPr marL="2057400" indent="-228600">
              <a:spcBef>
                <a:spcPct val="20000"/>
              </a:spcBef>
              <a:buChar char="»"/>
              <a:defRPr>
                <a:solidFill>
                  <a:schemeClr val="tx1"/>
                </a:solidFill>
                <a:latin typeface="Gill Sans" charset="0"/>
              </a:defRPr>
            </a:lvl5pPr>
            <a:lvl6pPr marL="2514600" indent="-228600" eaLnBrk="0" fontAlgn="base" hangingPunct="0">
              <a:spcBef>
                <a:spcPct val="20000"/>
              </a:spcBef>
              <a:spcAft>
                <a:spcPct val="0"/>
              </a:spcAft>
              <a:buChar char="»"/>
              <a:defRPr>
                <a:solidFill>
                  <a:schemeClr val="tx1"/>
                </a:solidFill>
                <a:latin typeface="Gill Sans" charset="0"/>
              </a:defRPr>
            </a:lvl6pPr>
            <a:lvl7pPr marL="2971800" indent="-228600" eaLnBrk="0" fontAlgn="base" hangingPunct="0">
              <a:spcBef>
                <a:spcPct val="20000"/>
              </a:spcBef>
              <a:spcAft>
                <a:spcPct val="0"/>
              </a:spcAft>
              <a:buChar char="»"/>
              <a:defRPr>
                <a:solidFill>
                  <a:schemeClr val="tx1"/>
                </a:solidFill>
                <a:latin typeface="Gill Sans" charset="0"/>
              </a:defRPr>
            </a:lvl7pPr>
            <a:lvl8pPr marL="3429000" indent="-228600" eaLnBrk="0" fontAlgn="base" hangingPunct="0">
              <a:spcBef>
                <a:spcPct val="20000"/>
              </a:spcBef>
              <a:spcAft>
                <a:spcPct val="0"/>
              </a:spcAft>
              <a:buChar char="»"/>
              <a:defRPr>
                <a:solidFill>
                  <a:schemeClr val="tx1"/>
                </a:solidFill>
                <a:latin typeface="Gill Sans" charset="0"/>
              </a:defRPr>
            </a:lvl8pPr>
            <a:lvl9pPr marL="3886200" indent="-228600" eaLnBrk="0" fontAlgn="base" hangingPunct="0">
              <a:spcBef>
                <a:spcPct val="20000"/>
              </a:spcBef>
              <a:spcAft>
                <a:spcPct val="0"/>
              </a:spcAft>
              <a:buChar char="»"/>
              <a:defRPr>
                <a:solidFill>
                  <a:schemeClr val="tx1"/>
                </a:solidFill>
                <a:latin typeface="Gill Sans" charset="0"/>
              </a:defRPr>
            </a:lvl9pPr>
          </a:lstStyle>
          <a:p>
            <a:pPr>
              <a:lnSpc>
                <a:spcPct val="100000"/>
              </a:lnSpc>
              <a:spcBef>
                <a:spcPct val="0"/>
              </a:spcBef>
              <a:buFontTx/>
              <a:buNone/>
            </a:pPr>
            <a:r>
              <a:rPr lang="en-US" altLang="en-US" sz="1400">
                <a:latin typeface="Arial" pitchFamily="34" charset="0"/>
              </a:rPr>
              <a:t>Source: D. Lowe</a:t>
            </a:r>
          </a:p>
        </p:txBody>
      </p:sp>
    </p:spTree>
    <p:extLst>
      <p:ext uri="{BB962C8B-B14F-4D97-AF65-F5344CB8AC3E}">
        <p14:creationId xmlns:p14="http://schemas.microsoft.com/office/powerpoint/2010/main" val="2179636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endParaRPr lang="en-US" smtClean="0"/>
          </a:p>
        </p:txBody>
      </p:sp>
      <p:pic>
        <p:nvPicPr>
          <p:cNvPr id="103427" name="Picture 4" descr="capita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68" y="0"/>
            <a:ext cx="4464496"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rot="16200000">
            <a:off x="-3263305" y="1588096"/>
            <a:ext cx="6818710" cy="292100"/>
          </a:xfrm>
          <a:prstGeom prst="rect">
            <a:avLst/>
          </a:prstGeom>
          <a:noFill/>
        </p:spPr>
        <p:txBody>
          <a:bodyPr>
            <a:spAutoFit/>
          </a:bodyPr>
          <a:lstStyle/>
          <a:p>
            <a:pPr>
              <a:defRPr/>
            </a:pPr>
            <a:r>
              <a:rPr lang="en-US" sz="1300" dirty="0">
                <a:solidFill>
                  <a:srgbClr val="000000"/>
                </a:solidFill>
                <a:latin typeface="Arial"/>
                <a:ea typeface="+mn-ea"/>
              </a:rPr>
              <a:t>Image from http://www.texasexplorer.com/austincap2.jpg</a:t>
            </a:r>
          </a:p>
        </p:txBody>
      </p:sp>
      <p:sp>
        <p:nvSpPr>
          <p:cNvPr id="7" name="TextBox 6"/>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pic>
        <p:nvPicPr>
          <p:cNvPr id="8" name="Picture 3"/>
          <p:cNvPicPr>
            <a:picLocks noChangeAspect="1" noChangeArrowheads="1"/>
          </p:cNvPicPr>
          <p:nvPr/>
        </p:nvPicPr>
        <p:blipFill>
          <a:blip r:embed="rId3" cstate="print"/>
          <a:srcRect/>
          <a:stretch>
            <a:fillRect/>
          </a:stretch>
        </p:blipFill>
        <p:spPr bwMode="auto">
          <a:xfrm>
            <a:off x="5220072" y="2161712"/>
            <a:ext cx="3886200" cy="986102"/>
          </a:xfrm>
          <a:prstGeom prst="rect">
            <a:avLst/>
          </a:prstGeom>
          <a:noFill/>
          <a:ln w="9525">
            <a:noFill/>
            <a:miter lim="800000"/>
            <a:headEnd/>
            <a:tailEnd/>
          </a:ln>
        </p:spPr>
      </p:pic>
    </p:spTree>
    <p:extLst>
      <p:ext uri="{BB962C8B-B14F-4D97-AF65-F5344CB8AC3E}">
        <p14:creationId xmlns:p14="http://schemas.microsoft.com/office/powerpoint/2010/main" val="37902517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09868" y="244079"/>
            <a:ext cx="4198937" cy="369332"/>
          </a:xfrm>
          <a:prstGeom prst="rect">
            <a:avLst/>
          </a:prstGeom>
          <a:noFill/>
        </p:spPr>
        <p:txBody>
          <a:bodyPr>
            <a:spAutoFit/>
          </a:bodyPr>
          <a:lstStyle/>
          <a:p>
            <a:pPr>
              <a:defRPr/>
            </a:pPr>
            <a:r>
              <a:rPr lang="en-US" sz="1800" dirty="0">
                <a:solidFill>
                  <a:srgbClr val="000000"/>
                </a:solidFill>
                <a:latin typeface="Arial"/>
                <a:ea typeface="+mn-ea"/>
              </a:rPr>
              <a:t>Showing magnitude of responses</a:t>
            </a:r>
          </a:p>
        </p:txBody>
      </p:sp>
      <p:pic>
        <p:nvPicPr>
          <p:cNvPr id="104451" name="Picture 8" descr="capital.jpgfiltermag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2" name="Picture 9" descr="filter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3818" y="2"/>
            <a:ext cx="2770187" cy="155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27945715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endParaRPr lang="en-US" smtClean="0"/>
          </a:p>
        </p:txBody>
      </p:sp>
      <p:pic>
        <p:nvPicPr>
          <p:cNvPr id="105475" name="Picture 2" descr="capital.jpgfiltermag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Picture 3" descr="filter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7628" y="2"/>
            <a:ext cx="2746375" cy="1544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28835272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endParaRPr lang="en-US" smtClean="0"/>
          </a:p>
        </p:txBody>
      </p:sp>
      <p:pic>
        <p:nvPicPr>
          <p:cNvPr id="106499" name="Picture 2" descr="capital.jpgfiltermag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3" descr="filter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0650" y="0"/>
            <a:ext cx="2673350" cy="150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11285026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endParaRPr lang="en-US" smtClean="0"/>
          </a:p>
        </p:txBody>
      </p:sp>
      <p:pic>
        <p:nvPicPr>
          <p:cNvPr id="107523" name="Picture 2" descr="capital.jpgfiltermag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3" descr="filter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0650" y="0"/>
            <a:ext cx="2673350" cy="150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16750721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endParaRPr lang="en-US" smtClean="0"/>
          </a:p>
        </p:txBody>
      </p:sp>
      <p:pic>
        <p:nvPicPr>
          <p:cNvPr id="108547" name="Picture 2" descr="capital.jpgfiltermag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8" name="Picture 3" descr="filter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0650" y="0"/>
            <a:ext cx="2673350" cy="150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5437662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endParaRPr lang="en-US" smtClean="0"/>
          </a:p>
        </p:txBody>
      </p:sp>
      <p:pic>
        <p:nvPicPr>
          <p:cNvPr id="109571" name="Picture 2" descr="capital.jpgfiltermag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3" descr="filter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7168" y="2"/>
            <a:ext cx="2636837" cy="148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2752703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B0080488-D2C9-461B-97EB-9684EDD79262}" type="slidenum">
              <a:rPr>
                <a:solidFill>
                  <a:prstClr val="black"/>
                </a:solidFill>
              </a:rPr>
              <a:pPr/>
              <a:t>4</a:t>
            </a:fld>
            <a:endParaRPr>
              <a:solidFill>
                <a:prstClr val="black"/>
              </a:solidFill>
            </a:endParaRPr>
          </a:p>
        </p:txBody>
      </p:sp>
      <p:pic>
        <p:nvPicPr>
          <p:cNvPr id="2" name="Picture 1"/>
          <p:cNvPicPr>
            <a:picLocks noChangeAspect="1"/>
          </p:cNvPicPr>
          <p:nvPr/>
        </p:nvPicPr>
        <p:blipFill>
          <a:blip r:embed="rId3">
            <a:lum/>
            <a:alphaModFix/>
          </a:blip>
          <a:srcRect/>
          <a:stretch>
            <a:fillRect/>
          </a:stretch>
        </p:blipFill>
        <p:spPr>
          <a:xfrm>
            <a:off x="48656" y="933219"/>
            <a:ext cx="5757424" cy="4064764"/>
          </a:xfrm>
          <a:prstGeom prst="rect">
            <a:avLst/>
          </a:prstGeom>
          <a:noFill/>
          <a:ln>
            <a:noFill/>
          </a:ln>
        </p:spPr>
      </p:pic>
      <p:sp>
        <p:nvSpPr>
          <p:cNvPr id="3" name="TextBox 2"/>
          <p:cNvSpPr txBox="1"/>
          <p:nvPr/>
        </p:nvSpPr>
        <p:spPr>
          <a:xfrm>
            <a:off x="3491883" y="627544"/>
            <a:ext cx="5542694" cy="1194210"/>
          </a:xfrm>
          <a:prstGeom prst="rect">
            <a:avLst/>
          </a:prstGeom>
          <a:noFill/>
          <a:ln>
            <a:noFill/>
          </a:ln>
        </p:spPr>
        <p:txBody>
          <a:bodyPr vert="horz" wrap="none" lIns="72814" tIns="36404" rIns="72814" bIns="36404" compatLnSpc="0">
            <a:spAutoFit/>
          </a:bodyPr>
          <a:lstStyle/>
          <a:p>
            <a:pPr defTabSz="739780" fontAlgn="auto" hangingPunct="0">
              <a:spcBef>
                <a:spcPts val="0"/>
              </a:spcBef>
              <a:spcAft>
                <a:spcPts val="0"/>
              </a:spcAft>
            </a:pPr>
            <a:r>
              <a:rPr lang="en-US" sz="2400" dirty="0">
                <a:solidFill>
                  <a:prstClr val="black"/>
                </a:solidFill>
                <a:latin typeface="FreeSans" pitchFamily="34"/>
                <a:ea typeface="DejaVu Sans" pitchFamily="2"/>
                <a:cs typeface="DejaVu Sans" pitchFamily="2"/>
              </a:rPr>
              <a:t>Example:  200x200 image</a:t>
            </a:r>
          </a:p>
          <a:p>
            <a:pPr defTabSz="739780" fontAlgn="auto" hangingPunct="0">
              <a:spcBef>
                <a:spcPts val="0"/>
              </a:spcBef>
              <a:spcAft>
                <a:spcPts val="0"/>
              </a:spcAft>
            </a:pPr>
            <a:r>
              <a:rPr lang="en-US" sz="2400" dirty="0">
                <a:solidFill>
                  <a:prstClr val="black"/>
                </a:solidFill>
                <a:latin typeface="FreeSans" pitchFamily="34"/>
                <a:ea typeface="DejaVu Sans" pitchFamily="2"/>
                <a:cs typeface="DejaVu Sans" pitchFamily="2"/>
              </a:rPr>
              <a:t>                  40K hidden units</a:t>
            </a:r>
          </a:p>
          <a:p>
            <a:pPr defTabSz="739780" fontAlgn="auto" hangingPunct="0">
              <a:spcBef>
                <a:spcPts val="0"/>
              </a:spcBef>
              <a:spcAft>
                <a:spcPts val="0"/>
              </a:spcAft>
            </a:pPr>
            <a:r>
              <a:rPr lang="en-US" dirty="0" smtClean="0">
                <a:solidFill>
                  <a:prstClr val="black"/>
                </a:solidFill>
                <a:latin typeface="FreeSans" pitchFamily="34"/>
                <a:ea typeface="DejaVu Sans" pitchFamily="2"/>
                <a:cs typeface="DejaVu Sans" pitchFamily="2"/>
              </a:rPr>
              <a:t>		       </a:t>
            </a:r>
            <a:r>
              <a:rPr lang="en-US" b="1" dirty="0" smtClean="0">
                <a:solidFill>
                  <a:srgbClr val="FF0000"/>
                </a:solidFill>
                <a:latin typeface="FreeSans" pitchFamily="34"/>
                <a:ea typeface="DejaVu Sans" pitchFamily="2"/>
                <a:cs typeface="DejaVu Sans" pitchFamily="2"/>
              </a:rPr>
              <a:t>  ~2B parameters</a:t>
            </a:r>
            <a:r>
              <a:rPr lang="en-US" dirty="0" smtClean="0">
                <a:solidFill>
                  <a:prstClr val="black"/>
                </a:solidFill>
                <a:latin typeface="FreeSans" pitchFamily="34"/>
                <a:ea typeface="DejaVu Sans" pitchFamily="2"/>
                <a:cs typeface="DejaVu Sans" pitchFamily="2"/>
              </a:rPr>
              <a:t>!!!</a:t>
            </a:r>
          </a:p>
        </p:txBody>
      </p:sp>
      <p:sp>
        <p:nvSpPr>
          <p:cNvPr id="4" name="Freeform 3"/>
          <p:cNvSpPr/>
          <p:nvPr/>
        </p:nvSpPr>
        <p:spPr>
          <a:xfrm>
            <a:off x="5435444" y="1399838"/>
            <a:ext cx="414720" cy="311073"/>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0000"/>
          </a:solidFill>
          <a:ln w="0">
            <a:solidFill>
              <a:srgbClr val="000000"/>
            </a:solidFill>
            <a:prstDash val="solid"/>
          </a:ln>
        </p:spPr>
        <p:txBody>
          <a:bodyPr vert="horz" wrap="none" lIns="72814" tIns="36404" rIns="72814" bIns="36404" anchor="ctr" anchorCtr="0"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5" name="TextBox 4"/>
          <p:cNvSpPr txBox="1"/>
          <p:nvPr/>
        </p:nvSpPr>
        <p:spPr>
          <a:xfrm>
            <a:off x="2607525" y="4159068"/>
            <a:ext cx="5054547" cy="913942"/>
          </a:xfrm>
          <a:prstGeom prst="rect">
            <a:avLst/>
          </a:prstGeom>
          <a:noFill/>
          <a:ln>
            <a:noFill/>
          </a:ln>
        </p:spPr>
        <p:txBody>
          <a:bodyPr vert="horz" wrap="none" lIns="72814" tIns="36404" rIns="72814" bIns="36404" compatLnSpc="0">
            <a:spAutoFit/>
          </a:bodyPr>
          <a:lstStyle/>
          <a:p>
            <a:pPr defTabSz="739780"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    Spatial correlation is local</a:t>
            </a:r>
          </a:p>
          <a:p>
            <a:pPr marL="342563" indent="-342563" defTabSz="739780" fontAlgn="auto" hangingPunct="0">
              <a:spcBef>
                <a:spcPts val="0"/>
              </a:spcBef>
              <a:spcAft>
                <a:spcPts val="0"/>
              </a:spcAft>
              <a:buFontTx/>
              <a:buChar char="-"/>
            </a:pPr>
            <a:r>
              <a:rPr lang="en-US" sz="1900" dirty="0">
                <a:solidFill>
                  <a:prstClr val="black"/>
                </a:solidFill>
                <a:latin typeface="FreeSans" pitchFamily="34"/>
                <a:ea typeface="DejaVu Sans" pitchFamily="2"/>
                <a:cs typeface="DejaVu Sans" pitchFamily="2"/>
              </a:rPr>
              <a:t>Waste of resources + we have not enough</a:t>
            </a:r>
          </a:p>
          <a:p>
            <a:pPr defTabSz="739780"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          training samples anyway..</a:t>
            </a:r>
          </a:p>
        </p:txBody>
      </p:sp>
      <p:sp>
        <p:nvSpPr>
          <p:cNvPr id="6" name="TextBox 5"/>
          <p:cNvSpPr txBox="1"/>
          <p:nvPr/>
        </p:nvSpPr>
        <p:spPr>
          <a:xfrm>
            <a:off x="2241193" y="58054"/>
            <a:ext cx="4547742"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Fully Connected Layer</a:t>
            </a:r>
          </a:p>
        </p:txBody>
      </p:sp>
      <p:grpSp>
        <p:nvGrpSpPr>
          <p:cNvPr id="7" name="Group 6"/>
          <p:cNvGrpSpPr/>
          <p:nvPr/>
        </p:nvGrpSpPr>
        <p:grpSpPr>
          <a:xfrm>
            <a:off x="7824165" y="4841246"/>
            <a:ext cx="1302286" cy="289908"/>
            <a:chOff x="8625599" y="7115399"/>
            <a:chExt cx="1435680" cy="426093"/>
          </a:xfrm>
        </p:grpSpPr>
        <p:sp>
          <p:nvSpPr>
            <p:cNvPr id="8" name="TextBox 7"/>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9" name="Picture 8"/>
            <p:cNvPicPr>
              <a:picLocks noChangeAspect="1"/>
            </p:cNvPicPr>
            <p:nvPr/>
          </p:nvPicPr>
          <p:blipFill>
            <a:blip r:embed="rId4">
              <a:lum/>
              <a:alphaModFix/>
            </a:blip>
            <a:srcRect/>
            <a:stretch>
              <a:fillRect/>
            </a:stretch>
          </p:blipFill>
          <p:spPr>
            <a:xfrm>
              <a:off x="9695519" y="7122599"/>
              <a:ext cx="365760" cy="365760"/>
            </a:xfrm>
            <a:prstGeom prst="rect">
              <a:avLst/>
            </a:prstGeom>
            <a:noFill/>
            <a:ln>
              <a:noFill/>
            </a:ln>
          </p:spPr>
        </p:pic>
      </p:grpSp>
    </p:spTree>
    <p:extLst>
      <p:ext uri="{BB962C8B-B14F-4D97-AF65-F5344CB8AC3E}">
        <p14:creationId xmlns:p14="http://schemas.microsoft.com/office/powerpoint/2010/main" val="234538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endParaRPr lang="en-US" smtClean="0"/>
          </a:p>
        </p:txBody>
      </p:sp>
      <p:pic>
        <p:nvPicPr>
          <p:cNvPr id="110595" name="Picture 2" descr="capital.jpgfiltermag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6" name="Picture 3" descr="filter7.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0650" y="0"/>
            <a:ext cx="2673350" cy="150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603990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endParaRPr lang="en-US" smtClean="0"/>
          </a:p>
        </p:txBody>
      </p:sp>
      <p:pic>
        <p:nvPicPr>
          <p:cNvPr id="111619" name="Picture 2" descr="capital.jpgfiltermag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Picture 3" descr="filter8.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0650" y="0"/>
            <a:ext cx="2673350" cy="150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38614236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endParaRPr lang="en-US" smtClean="0"/>
          </a:p>
        </p:txBody>
      </p:sp>
      <p:pic>
        <p:nvPicPr>
          <p:cNvPr id="112643" name="Picture 2" descr="capital.jpgfiltermag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Picture 3" descr="filter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7168" y="2"/>
            <a:ext cx="2636837" cy="148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2464557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endParaRPr lang="en-US" smtClean="0"/>
          </a:p>
        </p:txBody>
      </p:sp>
      <p:pic>
        <p:nvPicPr>
          <p:cNvPr id="113667" name="Picture 2" descr="capital.jpgfiltermag1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8" name="Picture 3" descr="filter1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4138" y="0"/>
            <a:ext cx="270986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1681781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endParaRPr lang="en-US" smtClean="0"/>
          </a:p>
        </p:txBody>
      </p:sp>
      <p:pic>
        <p:nvPicPr>
          <p:cNvPr id="114691" name="Picture 2" descr="capital.jpgfiltermag1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3" descr="filter1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21438" y="0"/>
            <a:ext cx="2722562" cy="153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25217167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endParaRPr lang="en-US" smtClean="0"/>
          </a:p>
        </p:txBody>
      </p:sp>
      <p:pic>
        <p:nvPicPr>
          <p:cNvPr id="115715" name="Picture 2" descr="capital.jpgfiltermag1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Picture 4" descr="filter1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3538" y="1"/>
            <a:ext cx="2430462"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38071868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endParaRPr lang="en-US" smtClean="0"/>
          </a:p>
        </p:txBody>
      </p:sp>
      <p:pic>
        <p:nvPicPr>
          <p:cNvPr id="116739" name="Picture 2" descr="capital.jpgfiltermag1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3" descr="filter1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67488" y="2"/>
            <a:ext cx="2576512" cy="1448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24632207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endParaRPr lang="en-US" smtClean="0"/>
          </a:p>
        </p:txBody>
      </p:sp>
      <p:pic>
        <p:nvPicPr>
          <p:cNvPr id="117763" name="Picture 2" descr="capital.jpgfiltermag1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4" name="Picture 3" descr="filter1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0650" y="0"/>
            <a:ext cx="2673350" cy="150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1114383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endParaRPr lang="en-US" smtClean="0"/>
          </a:p>
        </p:txBody>
      </p:sp>
      <p:pic>
        <p:nvPicPr>
          <p:cNvPr id="118787" name="Picture 2" descr="capital.jpgfiltermag1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3" descr="filter1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4138" y="0"/>
            <a:ext cx="270986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23040584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endParaRPr lang="en-US" smtClean="0"/>
          </a:p>
        </p:txBody>
      </p:sp>
      <p:pic>
        <p:nvPicPr>
          <p:cNvPr id="119811" name="Picture 2" descr="capital.jpgfiltermag1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Picture 3" descr="filter1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3818" y="2"/>
            <a:ext cx="2770187" cy="155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26727254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628" y="339502"/>
            <a:ext cx="9228781" cy="4127361"/>
          </a:xfrm>
          <a:prstGeom prst="rect">
            <a:avLst/>
          </a:prstGeom>
        </p:spPr>
      </p:pic>
    </p:spTree>
    <p:extLst>
      <p:ext uri="{BB962C8B-B14F-4D97-AF65-F5344CB8AC3E}">
        <p14:creationId xmlns:p14="http://schemas.microsoft.com/office/powerpoint/2010/main" val="25640068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endParaRPr lang="en-US" smtClean="0"/>
          </a:p>
        </p:txBody>
      </p:sp>
      <p:pic>
        <p:nvPicPr>
          <p:cNvPr id="120835" name="Picture 2" descr="capital.jpgfiltermag1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Picture 3" descr="filter1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5388" y="3"/>
            <a:ext cx="2868612" cy="161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15582125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endParaRPr lang="en-US" smtClean="0"/>
          </a:p>
        </p:txBody>
      </p:sp>
      <p:pic>
        <p:nvPicPr>
          <p:cNvPr id="121859" name="Picture 2" descr="capital.jpgfiltermag1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0" name="Picture 3" descr="filter18.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7628" y="2"/>
            <a:ext cx="2746375" cy="1544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4920856"/>
            <a:ext cx="3492500" cy="276999"/>
          </a:xfrm>
          <a:prstGeom prst="rect">
            <a:avLst/>
          </a:prstGeom>
          <a:noFill/>
        </p:spPr>
        <p:txBody>
          <a:bodyPr>
            <a:spAutoFit/>
          </a:bodyPr>
          <a:lstStyle/>
          <a:p>
            <a:pPr>
              <a:defRPr/>
            </a:pPr>
            <a:r>
              <a:rPr lang="en-US" sz="1200" dirty="0">
                <a:solidFill>
                  <a:srgbClr val="000000"/>
                </a:solidFill>
                <a:latin typeface="Arial"/>
                <a:ea typeface="+mn-ea"/>
              </a:rPr>
              <a:t>Kristen </a:t>
            </a:r>
            <a:r>
              <a:rPr lang="en-US" sz="1200" dirty="0" err="1">
                <a:solidFill>
                  <a:srgbClr val="000000"/>
                </a:solidFill>
                <a:latin typeface="Arial"/>
                <a:ea typeface="+mn-ea"/>
              </a:rPr>
              <a:t>Grauman</a:t>
            </a:r>
            <a:endParaRPr lang="en-US" sz="1200" dirty="0">
              <a:solidFill>
                <a:srgbClr val="000000"/>
              </a:solidFill>
              <a:latin typeface="Arial"/>
              <a:ea typeface="+mn-ea"/>
            </a:endParaRPr>
          </a:p>
        </p:txBody>
      </p:sp>
    </p:spTree>
    <p:extLst>
      <p:ext uri="{BB962C8B-B14F-4D97-AF65-F5344CB8AC3E}">
        <p14:creationId xmlns:p14="http://schemas.microsoft.com/office/powerpoint/2010/main" val="42373973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867328" cy="685800"/>
          </a:xfrm>
        </p:spPr>
        <p:txBody>
          <a:bodyPr>
            <a:normAutofit fontScale="90000"/>
          </a:bodyPr>
          <a:lstStyle/>
          <a:p>
            <a:pPr>
              <a:defRPr/>
            </a:pPr>
            <a:r>
              <a:rPr lang="en-US" dirty="0" smtClean="0"/>
              <a:t>Can you match the texture to the response?</a:t>
            </a:r>
            <a:endParaRPr lang="en-US" dirty="0"/>
          </a:p>
        </p:txBody>
      </p:sp>
      <p:pic>
        <p:nvPicPr>
          <p:cNvPr id="66563" name="Picture 2"/>
          <p:cNvPicPr>
            <a:picLocks noChangeAspect="1" noChangeArrowheads="1"/>
          </p:cNvPicPr>
          <p:nvPr/>
        </p:nvPicPr>
        <p:blipFill>
          <a:blip r:embed="rId2" cstate="print"/>
          <a:srcRect l="9259" t="56296" r="29630" b="25926"/>
          <a:stretch>
            <a:fillRect/>
          </a:stretch>
        </p:blipFill>
        <p:spPr bwMode="auto">
          <a:xfrm>
            <a:off x="381000" y="2171702"/>
            <a:ext cx="4724400" cy="644129"/>
          </a:xfrm>
          <a:prstGeom prst="rect">
            <a:avLst/>
          </a:prstGeom>
          <a:noFill/>
          <a:ln w="9525">
            <a:noFill/>
            <a:miter lim="800000"/>
            <a:headEnd/>
            <a:tailEnd/>
          </a:ln>
        </p:spPr>
      </p:pic>
      <p:pic>
        <p:nvPicPr>
          <p:cNvPr id="66564" name="Picture 2"/>
          <p:cNvPicPr>
            <a:picLocks noChangeAspect="1" noChangeArrowheads="1"/>
          </p:cNvPicPr>
          <p:nvPr/>
        </p:nvPicPr>
        <p:blipFill>
          <a:blip r:embed="rId2" cstate="print"/>
          <a:srcRect l="7407" t="14815" r="27779" b="58517"/>
          <a:stretch>
            <a:fillRect/>
          </a:stretch>
        </p:blipFill>
        <p:spPr bwMode="auto">
          <a:xfrm>
            <a:off x="381005" y="1028700"/>
            <a:ext cx="4741863" cy="914400"/>
          </a:xfrm>
          <a:prstGeom prst="rect">
            <a:avLst/>
          </a:prstGeom>
          <a:noFill/>
          <a:ln w="9525">
            <a:noFill/>
            <a:miter lim="800000"/>
            <a:headEnd/>
            <a:tailEnd/>
          </a:ln>
        </p:spPr>
      </p:pic>
      <p:pic>
        <p:nvPicPr>
          <p:cNvPr id="66565" name="Picture 3"/>
          <p:cNvPicPr>
            <a:picLocks noChangeAspect="1" noChangeArrowheads="1"/>
          </p:cNvPicPr>
          <p:nvPr/>
        </p:nvPicPr>
        <p:blipFill>
          <a:blip r:embed="rId3" cstate="print"/>
          <a:srcRect/>
          <a:stretch>
            <a:fillRect/>
          </a:stretch>
        </p:blipFill>
        <p:spPr bwMode="auto">
          <a:xfrm>
            <a:off x="6553200" y="2171700"/>
            <a:ext cx="1930400" cy="1085850"/>
          </a:xfrm>
          <a:prstGeom prst="rect">
            <a:avLst/>
          </a:prstGeom>
          <a:noFill/>
          <a:ln w="9525">
            <a:noFill/>
            <a:miter lim="800000"/>
            <a:headEnd/>
            <a:tailEnd/>
          </a:ln>
        </p:spPr>
      </p:pic>
      <p:sp>
        <p:nvSpPr>
          <p:cNvPr id="66566" name="TextBox 6"/>
          <p:cNvSpPr txBox="1">
            <a:spLocks noChangeArrowheads="1"/>
          </p:cNvSpPr>
          <p:nvPr/>
        </p:nvSpPr>
        <p:spPr bwMode="auto">
          <a:xfrm>
            <a:off x="1447800" y="4637485"/>
            <a:ext cx="2590800" cy="369332"/>
          </a:xfrm>
          <a:prstGeom prst="rect">
            <a:avLst/>
          </a:prstGeom>
          <a:noFill/>
          <a:ln w="9525">
            <a:noFill/>
            <a:miter lim="800000"/>
            <a:headEnd/>
            <a:tailEnd/>
          </a:ln>
        </p:spPr>
        <p:txBody>
          <a:bodyPr>
            <a:spAutoFit/>
          </a:bodyPr>
          <a:lstStyle/>
          <a:p>
            <a:r>
              <a:rPr lang="en-US" sz="1800">
                <a:solidFill>
                  <a:prstClr val="black"/>
                </a:solidFill>
                <a:ea typeface="+mn-ea"/>
              </a:rPr>
              <a:t>Mean abs responses</a:t>
            </a:r>
          </a:p>
        </p:txBody>
      </p:sp>
      <p:pic>
        <p:nvPicPr>
          <p:cNvPr id="66567" name="Picture 3"/>
          <p:cNvPicPr>
            <a:picLocks noChangeAspect="1" noChangeArrowheads="1"/>
          </p:cNvPicPr>
          <p:nvPr/>
        </p:nvPicPr>
        <p:blipFill>
          <a:blip r:embed="rId4" cstate="print"/>
          <a:srcRect l="7407" t="56296" r="29630" b="25926"/>
          <a:stretch>
            <a:fillRect/>
          </a:stretch>
        </p:blipFill>
        <p:spPr bwMode="auto">
          <a:xfrm>
            <a:off x="381000" y="3086100"/>
            <a:ext cx="4749800" cy="628650"/>
          </a:xfrm>
          <a:prstGeom prst="rect">
            <a:avLst/>
          </a:prstGeom>
          <a:noFill/>
          <a:ln w="9525">
            <a:noFill/>
            <a:miter lim="800000"/>
            <a:headEnd/>
            <a:tailEnd/>
          </a:ln>
        </p:spPr>
      </p:pic>
      <p:pic>
        <p:nvPicPr>
          <p:cNvPr id="66568" name="Picture 4" descr="C:\Documents and Settings\Derek Hoiem\My Documents\Classes\Spring10 - Computer Vision\figs6\T01_05.jpg"/>
          <p:cNvPicPr>
            <a:picLocks noChangeAspect="1" noChangeArrowheads="1"/>
          </p:cNvPicPr>
          <p:nvPr/>
        </p:nvPicPr>
        <p:blipFill>
          <a:blip r:embed="rId5" cstate="print"/>
          <a:srcRect/>
          <a:stretch>
            <a:fillRect/>
          </a:stretch>
        </p:blipFill>
        <p:spPr bwMode="auto">
          <a:xfrm>
            <a:off x="6553200" y="3429002"/>
            <a:ext cx="1981200" cy="1114425"/>
          </a:xfrm>
          <a:prstGeom prst="rect">
            <a:avLst/>
          </a:prstGeom>
          <a:noFill/>
          <a:ln w="9525">
            <a:noFill/>
            <a:miter lim="800000"/>
            <a:headEnd/>
            <a:tailEnd/>
          </a:ln>
        </p:spPr>
      </p:pic>
      <p:pic>
        <p:nvPicPr>
          <p:cNvPr id="66569" name="Picture 5"/>
          <p:cNvPicPr>
            <a:picLocks noChangeAspect="1" noChangeArrowheads="1"/>
          </p:cNvPicPr>
          <p:nvPr/>
        </p:nvPicPr>
        <p:blipFill>
          <a:blip r:embed="rId6" cstate="print"/>
          <a:srcRect l="7407" t="59259" r="29630" b="20000"/>
          <a:stretch>
            <a:fillRect/>
          </a:stretch>
        </p:blipFill>
        <p:spPr bwMode="auto">
          <a:xfrm>
            <a:off x="334963" y="3943350"/>
            <a:ext cx="4811712" cy="742950"/>
          </a:xfrm>
          <a:prstGeom prst="rect">
            <a:avLst/>
          </a:prstGeom>
          <a:noFill/>
          <a:ln w="9525">
            <a:noFill/>
            <a:miter lim="800000"/>
            <a:headEnd/>
            <a:tailEnd/>
          </a:ln>
        </p:spPr>
      </p:pic>
      <p:pic>
        <p:nvPicPr>
          <p:cNvPr id="66570" name="Picture 6" descr="C:\Documents and Settings\Derek Hoiem\My Documents\Classes\Spring10 - Computer Vision\figs6\T09_01.jpg"/>
          <p:cNvPicPr>
            <a:picLocks noChangeAspect="1" noChangeArrowheads="1"/>
          </p:cNvPicPr>
          <p:nvPr/>
        </p:nvPicPr>
        <p:blipFill>
          <a:blip r:embed="rId7" cstate="print"/>
          <a:srcRect/>
          <a:stretch>
            <a:fillRect/>
          </a:stretch>
        </p:blipFill>
        <p:spPr bwMode="auto">
          <a:xfrm>
            <a:off x="6553200" y="914400"/>
            <a:ext cx="1930400" cy="1085850"/>
          </a:xfrm>
          <a:prstGeom prst="rect">
            <a:avLst/>
          </a:prstGeom>
          <a:noFill/>
          <a:ln w="9525">
            <a:noFill/>
            <a:miter lim="800000"/>
            <a:headEnd/>
            <a:tailEnd/>
          </a:ln>
        </p:spPr>
      </p:pic>
      <p:sp>
        <p:nvSpPr>
          <p:cNvPr id="66571" name="TextBox 10"/>
          <p:cNvSpPr txBox="1">
            <a:spLocks noChangeArrowheads="1"/>
          </p:cNvSpPr>
          <p:nvPr/>
        </p:nvSpPr>
        <p:spPr bwMode="auto">
          <a:xfrm>
            <a:off x="1219200" y="800100"/>
            <a:ext cx="2590800" cy="369332"/>
          </a:xfrm>
          <a:prstGeom prst="rect">
            <a:avLst/>
          </a:prstGeom>
          <a:noFill/>
          <a:ln w="9525">
            <a:noFill/>
            <a:miter lim="800000"/>
            <a:headEnd/>
            <a:tailEnd/>
          </a:ln>
        </p:spPr>
        <p:txBody>
          <a:bodyPr>
            <a:spAutoFit/>
          </a:bodyPr>
          <a:lstStyle/>
          <a:p>
            <a:pPr algn="ctr"/>
            <a:r>
              <a:rPr lang="en-US" sz="1800">
                <a:solidFill>
                  <a:prstClr val="black"/>
                </a:solidFill>
                <a:ea typeface="+mn-ea"/>
              </a:rPr>
              <a:t>Filters</a:t>
            </a:r>
          </a:p>
        </p:txBody>
      </p:sp>
      <p:sp>
        <p:nvSpPr>
          <p:cNvPr id="66572" name="TextBox 11"/>
          <p:cNvSpPr txBox="1">
            <a:spLocks noChangeArrowheads="1"/>
          </p:cNvSpPr>
          <p:nvPr/>
        </p:nvSpPr>
        <p:spPr bwMode="auto">
          <a:xfrm>
            <a:off x="6248400" y="914400"/>
            <a:ext cx="338554" cy="369332"/>
          </a:xfrm>
          <a:prstGeom prst="rect">
            <a:avLst/>
          </a:prstGeom>
          <a:noFill/>
          <a:ln w="9525">
            <a:noFill/>
            <a:miter lim="800000"/>
            <a:headEnd/>
            <a:tailEnd/>
          </a:ln>
        </p:spPr>
        <p:txBody>
          <a:bodyPr wrap="none">
            <a:spAutoFit/>
          </a:bodyPr>
          <a:lstStyle/>
          <a:p>
            <a:r>
              <a:rPr lang="en-US" sz="1800">
                <a:solidFill>
                  <a:prstClr val="black"/>
                </a:solidFill>
                <a:ea typeface="+mn-ea"/>
              </a:rPr>
              <a:t>A</a:t>
            </a:r>
          </a:p>
        </p:txBody>
      </p:sp>
      <p:sp>
        <p:nvSpPr>
          <p:cNvPr id="66573" name="TextBox 12"/>
          <p:cNvSpPr txBox="1">
            <a:spLocks noChangeArrowheads="1"/>
          </p:cNvSpPr>
          <p:nvPr/>
        </p:nvSpPr>
        <p:spPr bwMode="auto">
          <a:xfrm>
            <a:off x="6248400" y="2114550"/>
            <a:ext cx="338554" cy="369332"/>
          </a:xfrm>
          <a:prstGeom prst="rect">
            <a:avLst/>
          </a:prstGeom>
          <a:noFill/>
          <a:ln w="9525">
            <a:noFill/>
            <a:miter lim="800000"/>
            <a:headEnd/>
            <a:tailEnd/>
          </a:ln>
        </p:spPr>
        <p:txBody>
          <a:bodyPr wrap="none">
            <a:spAutoFit/>
          </a:bodyPr>
          <a:lstStyle/>
          <a:p>
            <a:r>
              <a:rPr lang="en-US" sz="1800">
                <a:solidFill>
                  <a:prstClr val="black"/>
                </a:solidFill>
                <a:ea typeface="+mn-ea"/>
              </a:rPr>
              <a:t>B</a:t>
            </a:r>
          </a:p>
        </p:txBody>
      </p:sp>
      <p:sp>
        <p:nvSpPr>
          <p:cNvPr id="66574" name="TextBox 13"/>
          <p:cNvSpPr txBox="1">
            <a:spLocks noChangeArrowheads="1"/>
          </p:cNvSpPr>
          <p:nvPr/>
        </p:nvSpPr>
        <p:spPr bwMode="auto">
          <a:xfrm>
            <a:off x="6248400" y="3429000"/>
            <a:ext cx="351378" cy="369332"/>
          </a:xfrm>
          <a:prstGeom prst="rect">
            <a:avLst/>
          </a:prstGeom>
          <a:noFill/>
          <a:ln w="9525">
            <a:noFill/>
            <a:miter lim="800000"/>
            <a:headEnd/>
            <a:tailEnd/>
          </a:ln>
        </p:spPr>
        <p:txBody>
          <a:bodyPr wrap="none">
            <a:spAutoFit/>
          </a:bodyPr>
          <a:lstStyle/>
          <a:p>
            <a:r>
              <a:rPr lang="en-US" sz="1800">
                <a:solidFill>
                  <a:prstClr val="black"/>
                </a:solidFill>
                <a:ea typeface="+mn-ea"/>
              </a:rPr>
              <a:t>C</a:t>
            </a:r>
          </a:p>
        </p:txBody>
      </p:sp>
      <p:sp>
        <p:nvSpPr>
          <p:cNvPr id="66575" name="TextBox 14"/>
          <p:cNvSpPr txBox="1">
            <a:spLocks noChangeArrowheads="1"/>
          </p:cNvSpPr>
          <p:nvPr/>
        </p:nvSpPr>
        <p:spPr bwMode="auto">
          <a:xfrm>
            <a:off x="76200" y="2286000"/>
            <a:ext cx="312906" cy="369332"/>
          </a:xfrm>
          <a:prstGeom prst="rect">
            <a:avLst/>
          </a:prstGeom>
          <a:noFill/>
          <a:ln w="9525">
            <a:noFill/>
            <a:miter lim="800000"/>
            <a:headEnd/>
            <a:tailEnd/>
          </a:ln>
        </p:spPr>
        <p:txBody>
          <a:bodyPr wrap="none">
            <a:spAutoFit/>
          </a:bodyPr>
          <a:lstStyle/>
          <a:p>
            <a:r>
              <a:rPr lang="en-US" sz="1800">
                <a:solidFill>
                  <a:prstClr val="black"/>
                </a:solidFill>
                <a:ea typeface="+mn-ea"/>
              </a:rPr>
              <a:t>1</a:t>
            </a:r>
          </a:p>
        </p:txBody>
      </p:sp>
      <p:sp>
        <p:nvSpPr>
          <p:cNvPr id="66576" name="TextBox 15"/>
          <p:cNvSpPr txBox="1">
            <a:spLocks noChangeArrowheads="1"/>
          </p:cNvSpPr>
          <p:nvPr/>
        </p:nvSpPr>
        <p:spPr bwMode="auto">
          <a:xfrm>
            <a:off x="76200" y="3200400"/>
            <a:ext cx="312906" cy="369332"/>
          </a:xfrm>
          <a:prstGeom prst="rect">
            <a:avLst/>
          </a:prstGeom>
          <a:noFill/>
          <a:ln w="9525">
            <a:noFill/>
            <a:miter lim="800000"/>
            <a:headEnd/>
            <a:tailEnd/>
          </a:ln>
        </p:spPr>
        <p:txBody>
          <a:bodyPr wrap="none">
            <a:spAutoFit/>
          </a:bodyPr>
          <a:lstStyle/>
          <a:p>
            <a:r>
              <a:rPr lang="en-US" sz="1800">
                <a:solidFill>
                  <a:prstClr val="black"/>
                </a:solidFill>
                <a:ea typeface="+mn-ea"/>
              </a:rPr>
              <a:t>2</a:t>
            </a:r>
          </a:p>
        </p:txBody>
      </p:sp>
      <p:sp>
        <p:nvSpPr>
          <p:cNvPr id="66577" name="TextBox 16"/>
          <p:cNvSpPr txBox="1">
            <a:spLocks noChangeArrowheads="1"/>
          </p:cNvSpPr>
          <p:nvPr/>
        </p:nvSpPr>
        <p:spPr bwMode="auto">
          <a:xfrm>
            <a:off x="0" y="4229100"/>
            <a:ext cx="312906" cy="369332"/>
          </a:xfrm>
          <a:prstGeom prst="rect">
            <a:avLst/>
          </a:prstGeom>
          <a:noFill/>
          <a:ln w="9525">
            <a:noFill/>
            <a:miter lim="800000"/>
            <a:headEnd/>
            <a:tailEnd/>
          </a:ln>
        </p:spPr>
        <p:txBody>
          <a:bodyPr wrap="none">
            <a:spAutoFit/>
          </a:bodyPr>
          <a:lstStyle/>
          <a:p>
            <a:r>
              <a:rPr lang="en-US" sz="1800">
                <a:solidFill>
                  <a:prstClr val="black"/>
                </a:solidFill>
                <a:ea typeface="+mn-ea"/>
              </a:rPr>
              <a:t>3</a:t>
            </a:r>
          </a:p>
        </p:txBody>
      </p:sp>
      <p:cxnSp>
        <p:nvCxnSpPr>
          <p:cNvPr id="4" name="直接连接符 3"/>
          <p:cNvCxnSpPr/>
          <p:nvPr/>
        </p:nvCxnSpPr>
        <p:spPr>
          <a:xfrm>
            <a:off x="5220072" y="2483882"/>
            <a:ext cx="1224136" cy="331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66567" idx="3"/>
          </p:cNvCxnSpPr>
          <p:nvPr/>
        </p:nvCxnSpPr>
        <p:spPr>
          <a:xfrm>
            <a:off x="5130800" y="3400425"/>
            <a:ext cx="1313408" cy="683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5220072" y="1563638"/>
            <a:ext cx="1224136" cy="28083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42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t="15517"/>
          <a:stretch/>
        </p:blipFill>
        <p:spPr>
          <a:xfrm>
            <a:off x="107504" y="1347614"/>
            <a:ext cx="8851609" cy="3528392"/>
          </a:xfrm>
          <a:prstGeom prst="rect">
            <a:avLst/>
          </a:prstGeom>
        </p:spPr>
      </p:pic>
      <p:sp>
        <p:nvSpPr>
          <p:cNvPr id="3" name="TextBox 5"/>
          <p:cNvSpPr txBox="1"/>
          <p:nvPr/>
        </p:nvSpPr>
        <p:spPr>
          <a:xfrm>
            <a:off x="2241193" y="58054"/>
            <a:ext cx="4547742"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dirty="0">
                <a:solidFill>
                  <a:srgbClr val="000080"/>
                </a:solidFill>
                <a:latin typeface="FreeSans" pitchFamily="34"/>
                <a:ea typeface="DejaVu Sans" pitchFamily="2"/>
                <a:cs typeface="DejaVu Sans" pitchFamily="2"/>
              </a:rPr>
              <a:t>Fully Connected Layer</a:t>
            </a:r>
          </a:p>
        </p:txBody>
      </p:sp>
    </p:spTree>
    <p:extLst>
      <p:ext uri="{BB962C8B-B14F-4D97-AF65-F5344CB8AC3E}">
        <p14:creationId xmlns:p14="http://schemas.microsoft.com/office/powerpoint/2010/main" val="2757871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B0080488-D2C9-461B-97EB-9684EDD79262}" type="slidenum">
              <a:rPr>
                <a:solidFill>
                  <a:prstClr val="black"/>
                </a:solidFill>
              </a:rPr>
              <a:pPr/>
              <a:t>54</a:t>
            </a:fld>
            <a:endParaRPr>
              <a:solidFill>
                <a:prstClr val="black"/>
              </a:solidFill>
            </a:endParaRPr>
          </a:p>
        </p:txBody>
      </p:sp>
      <p:pic>
        <p:nvPicPr>
          <p:cNvPr id="2" name="Picture 1"/>
          <p:cNvPicPr>
            <a:picLocks noChangeAspect="1"/>
          </p:cNvPicPr>
          <p:nvPr/>
        </p:nvPicPr>
        <p:blipFill>
          <a:blip r:embed="rId3">
            <a:lum/>
            <a:alphaModFix/>
          </a:blip>
          <a:srcRect/>
          <a:stretch>
            <a:fillRect/>
          </a:stretch>
        </p:blipFill>
        <p:spPr>
          <a:xfrm>
            <a:off x="178562" y="921436"/>
            <a:ext cx="5757424" cy="4064764"/>
          </a:xfrm>
          <a:prstGeom prst="rect">
            <a:avLst/>
          </a:prstGeom>
          <a:noFill/>
          <a:ln>
            <a:noFill/>
          </a:ln>
        </p:spPr>
      </p:pic>
      <p:sp>
        <p:nvSpPr>
          <p:cNvPr id="3" name="TextBox 2"/>
          <p:cNvSpPr txBox="1"/>
          <p:nvPr/>
        </p:nvSpPr>
        <p:spPr>
          <a:xfrm>
            <a:off x="3491883" y="627544"/>
            <a:ext cx="5542694" cy="1194210"/>
          </a:xfrm>
          <a:prstGeom prst="rect">
            <a:avLst/>
          </a:prstGeom>
          <a:noFill/>
          <a:ln>
            <a:noFill/>
          </a:ln>
        </p:spPr>
        <p:txBody>
          <a:bodyPr vert="horz" wrap="none" lIns="72814" tIns="36404" rIns="72814" bIns="36404" compatLnSpc="0">
            <a:spAutoFit/>
          </a:bodyPr>
          <a:lstStyle/>
          <a:p>
            <a:pPr defTabSz="739780" fontAlgn="auto" hangingPunct="0">
              <a:spcBef>
                <a:spcPts val="0"/>
              </a:spcBef>
              <a:spcAft>
                <a:spcPts val="0"/>
              </a:spcAft>
            </a:pPr>
            <a:r>
              <a:rPr lang="en-US" sz="2400" dirty="0">
                <a:solidFill>
                  <a:prstClr val="black"/>
                </a:solidFill>
                <a:latin typeface="FreeSans" pitchFamily="34"/>
                <a:ea typeface="DejaVu Sans" pitchFamily="2"/>
                <a:cs typeface="DejaVu Sans" pitchFamily="2"/>
              </a:rPr>
              <a:t>Example:  200x200 image</a:t>
            </a:r>
          </a:p>
          <a:p>
            <a:pPr defTabSz="739780" fontAlgn="auto" hangingPunct="0">
              <a:spcBef>
                <a:spcPts val="0"/>
              </a:spcBef>
              <a:spcAft>
                <a:spcPts val="0"/>
              </a:spcAft>
            </a:pPr>
            <a:r>
              <a:rPr lang="en-US" sz="2400" dirty="0">
                <a:solidFill>
                  <a:prstClr val="black"/>
                </a:solidFill>
                <a:latin typeface="FreeSans" pitchFamily="34"/>
                <a:ea typeface="DejaVu Sans" pitchFamily="2"/>
                <a:cs typeface="DejaVu Sans" pitchFamily="2"/>
              </a:rPr>
              <a:t>                  40K hidden units</a:t>
            </a:r>
          </a:p>
          <a:p>
            <a:pPr defTabSz="739780" fontAlgn="auto" hangingPunct="0">
              <a:spcBef>
                <a:spcPts val="0"/>
              </a:spcBef>
              <a:spcAft>
                <a:spcPts val="0"/>
              </a:spcAft>
            </a:pPr>
            <a:r>
              <a:rPr lang="en-US" dirty="0" smtClean="0">
                <a:solidFill>
                  <a:prstClr val="black"/>
                </a:solidFill>
                <a:latin typeface="FreeSans" pitchFamily="34"/>
                <a:ea typeface="DejaVu Sans" pitchFamily="2"/>
                <a:cs typeface="DejaVu Sans" pitchFamily="2"/>
              </a:rPr>
              <a:t>		       </a:t>
            </a:r>
            <a:r>
              <a:rPr lang="en-US" b="1" dirty="0" smtClean="0">
                <a:solidFill>
                  <a:srgbClr val="FF0000"/>
                </a:solidFill>
                <a:latin typeface="FreeSans" pitchFamily="34"/>
                <a:ea typeface="DejaVu Sans" pitchFamily="2"/>
                <a:cs typeface="DejaVu Sans" pitchFamily="2"/>
              </a:rPr>
              <a:t>  ~2B parameters</a:t>
            </a:r>
            <a:r>
              <a:rPr lang="en-US" dirty="0" smtClean="0">
                <a:solidFill>
                  <a:prstClr val="black"/>
                </a:solidFill>
                <a:latin typeface="FreeSans" pitchFamily="34"/>
                <a:ea typeface="DejaVu Sans" pitchFamily="2"/>
                <a:cs typeface="DejaVu Sans" pitchFamily="2"/>
              </a:rPr>
              <a:t>!!!</a:t>
            </a:r>
          </a:p>
        </p:txBody>
      </p:sp>
      <p:sp>
        <p:nvSpPr>
          <p:cNvPr id="4" name="Freeform 3"/>
          <p:cNvSpPr/>
          <p:nvPr/>
        </p:nvSpPr>
        <p:spPr>
          <a:xfrm>
            <a:off x="5435444" y="1399838"/>
            <a:ext cx="414720" cy="311073"/>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0000"/>
          </a:solidFill>
          <a:ln w="0">
            <a:solidFill>
              <a:srgbClr val="000000"/>
            </a:solidFill>
            <a:prstDash val="solid"/>
          </a:ln>
        </p:spPr>
        <p:txBody>
          <a:bodyPr vert="horz" wrap="none" lIns="72814" tIns="36404" rIns="72814" bIns="36404" anchor="ctr" anchorCtr="0" compatLnSpc="0"/>
          <a:lstStyle/>
          <a:p>
            <a:pPr defTabSz="739780" fontAlgn="auto" hangingPunct="0">
              <a:spcBef>
                <a:spcPts val="0"/>
              </a:spcBef>
              <a:spcAft>
                <a:spcPts val="0"/>
              </a:spcAft>
            </a:pPr>
            <a:endParaRPr lang="en-US" sz="1500">
              <a:solidFill>
                <a:prstClr val="black"/>
              </a:solidFill>
              <a:latin typeface="Arial" pitchFamily="18"/>
              <a:ea typeface="DejaVu Sans" pitchFamily="2"/>
              <a:cs typeface="DejaVu Sans" pitchFamily="2"/>
            </a:endParaRPr>
          </a:p>
        </p:txBody>
      </p:sp>
      <p:sp>
        <p:nvSpPr>
          <p:cNvPr id="5" name="TextBox 4"/>
          <p:cNvSpPr txBox="1"/>
          <p:nvPr/>
        </p:nvSpPr>
        <p:spPr>
          <a:xfrm>
            <a:off x="2607525" y="4159068"/>
            <a:ext cx="5054547" cy="913942"/>
          </a:xfrm>
          <a:prstGeom prst="rect">
            <a:avLst/>
          </a:prstGeom>
          <a:noFill/>
          <a:ln>
            <a:noFill/>
          </a:ln>
        </p:spPr>
        <p:txBody>
          <a:bodyPr vert="horz" wrap="none" lIns="72814" tIns="36404" rIns="72814" bIns="36404" compatLnSpc="0">
            <a:spAutoFit/>
          </a:bodyPr>
          <a:lstStyle/>
          <a:p>
            <a:pPr defTabSz="739780"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    Spatial correlation is local</a:t>
            </a:r>
          </a:p>
          <a:p>
            <a:pPr marL="342563" indent="-342563" defTabSz="739780" fontAlgn="auto" hangingPunct="0">
              <a:spcBef>
                <a:spcPts val="0"/>
              </a:spcBef>
              <a:spcAft>
                <a:spcPts val="0"/>
              </a:spcAft>
              <a:buFontTx/>
              <a:buChar char="-"/>
            </a:pPr>
            <a:r>
              <a:rPr lang="en-US" sz="1900" dirty="0">
                <a:solidFill>
                  <a:prstClr val="black"/>
                </a:solidFill>
                <a:latin typeface="FreeSans" pitchFamily="34"/>
                <a:ea typeface="DejaVu Sans" pitchFamily="2"/>
                <a:cs typeface="DejaVu Sans" pitchFamily="2"/>
              </a:rPr>
              <a:t>Waste of resources + we have not enough</a:t>
            </a:r>
          </a:p>
          <a:p>
            <a:pPr defTabSz="739780"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          training samples anyway..</a:t>
            </a:r>
          </a:p>
        </p:txBody>
      </p:sp>
      <p:sp>
        <p:nvSpPr>
          <p:cNvPr id="6" name="TextBox 5"/>
          <p:cNvSpPr txBox="1"/>
          <p:nvPr/>
        </p:nvSpPr>
        <p:spPr>
          <a:xfrm>
            <a:off x="2241193" y="58054"/>
            <a:ext cx="4547742"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dirty="0">
                <a:solidFill>
                  <a:srgbClr val="000080"/>
                </a:solidFill>
                <a:latin typeface="FreeSans" pitchFamily="34"/>
                <a:ea typeface="DejaVu Sans" pitchFamily="2"/>
                <a:cs typeface="DejaVu Sans" pitchFamily="2"/>
              </a:rPr>
              <a:t>Fully Connected Layer</a:t>
            </a:r>
          </a:p>
        </p:txBody>
      </p:sp>
      <p:grpSp>
        <p:nvGrpSpPr>
          <p:cNvPr id="7" name="Group 6"/>
          <p:cNvGrpSpPr/>
          <p:nvPr/>
        </p:nvGrpSpPr>
        <p:grpSpPr>
          <a:xfrm>
            <a:off x="7824165" y="4841246"/>
            <a:ext cx="1302286" cy="289908"/>
            <a:chOff x="8625599" y="7115399"/>
            <a:chExt cx="1435680" cy="426093"/>
          </a:xfrm>
        </p:grpSpPr>
        <p:sp>
          <p:nvSpPr>
            <p:cNvPr id="8" name="TextBox 7"/>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9" name="Picture 8"/>
            <p:cNvPicPr>
              <a:picLocks noChangeAspect="1"/>
            </p:cNvPicPr>
            <p:nvPr/>
          </p:nvPicPr>
          <p:blipFill>
            <a:blip r:embed="rId4">
              <a:lum/>
              <a:alphaModFix/>
            </a:blip>
            <a:srcRect/>
            <a:stretch>
              <a:fillRect/>
            </a:stretch>
          </p:blipFill>
          <p:spPr>
            <a:xfrm>
              <a:off x="9695519" y="7122599"/>
              <a:ext cx="365760" cy="365760"/>
            </a:xfrm>
            <a:prstGeom prst="rect">
              <a:avLst/>
            </a:prstGeom>
            <a:noFill/>
            <a:ln>
              <a:noFill/>
            </a:ln>
          </p:spPr>
        </p:pic>
      </p:grpSp>
    </p:spTree>
    <p:extLst>
      <p:ext uri="{BB962C8B-B14F-4D97-AF65-F5344CB8AC3E}">
        <p14:creationId xmlns:p14="http://schemas.microsoft.com/office/powerpoint/2010/main" val="24967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3616384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160537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345418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1729095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4064930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39505"/>
            <a:ext cx="7772400" cy="1102519"/>
          </a:xfrm>
        </p:spPr>
        <p:txBody>
          <a:bodyPr/>
          <a:lstStyle/>
          <a:p>
            <a:r>
              <a:rPr lang="en-US" dirty="0" smtClean="0"/>
              <a:t>Convolutional Neural Networks</a:t>
            </a:r>
            <a:br>
              <a:rPr lang="en-US" dirty="0" smtClean="0"/>
            </a:br>
            <a:endParaRPr lang="en-US" dirty="0"/>
          </a:p>
        </p:txBody>
      </p:sp>
      <p:sp>
        <p:nvSpPr>
          <p:cNvPr id="3" name="Subtitle 2"/>
          <p:cNvSpPr>
            <a:spLocks noGrp="1"/>
          </p:cNvSpPr>
          <p:nvPr>
            <p:ph type="subTitle" idx="1"/>
          </p:nvPr>
        </p:nvSpPr>
        <p:spPr/>
        <p:txBody>
          <a:bodyPr/>
          <a:lstStyle/>
          <a:p>
            <a:endParaRPr lang="en-US" dirty="0"/>
          </a:p>
        </p:txBody>
      </p:sp>
      <p:pic>
        <p:nvPicPr>
          <p:cNvPr id="4" name="Shape 59"/>
          <p:cNvPicPr preferRelativeResize="0"/>
          <p:nvPr/>
        </p:nvPicPr>
        <p:blipFill>
          <a:blip r:embed="rId2">
            <a:alphaModFix/>
          </a:blip>
          <a:stretch>
            <a:fillRect/>
          </a:stretch>
        </p:blipFill>
        <p:spPr>
          <a:xfrm>
            <a:off x="971601" y="1491632"/>
            <a:ext cx="7229475" cy="1990725"/>
          </a:xfrm>
          <a:prstGeom prst="rect">
            <a:avLst/>
          </a:prstGeom>
          <a:noFill/>
          <a:ln>
            <a:noFill/>
          </a:ln>
        </p:spPr>
      </p:pic>
      <p:sp>
        <p:nvSpPr>
          <p:cNvPr id="5" name="Shape 60"/>
          <p:cNvSpPr txBox="1"/>
          <p:nvPr/>
        </p:nvSpPr>
        <p:spPr>
          <a:xfrm>
            <a:off x="6654125" y="3402282"/>
            <a:ext cx="2389500" cy="321599"/>
          </a:xfrm>
          <a:prstGeom prst="rect">
            <a:avLst/>
          </a:prstGeom>
          <a:noFill/>
          <a:ln>
            <a:noFill/>
          </a:ln>
        </p:spPr>
        <p:txBody>
          <a:bodyPr lIns="91335" tIns="91335" rIns="91335" bIns="91335" anchor="t" anchorCtr="0">
            <a:noAutofit/>
          </a:bodyPr>
          <a:lstStyle/>
          <a:p>
            <a:pPr>
              <a:spcBef>
                <a:spcPts val="0"/>
              </a:spcBef>
            </a:pPr>
            <a:r>
              <a:rPr lang="en" sz="1600" i="1" dirty="0"/>
              <a:t>[LeNet-5, LeCun </a:t>
            </a:r>
            <a:r>
              <a:rPr lang="en" sz="1600" i="1" dirty="0" smtClean="0"/>
              <a:t>1998]</a:t>
            </a:r>
            <a:endParaRPr lang="en" sz="1600" i="1" dirty="0"/>
          </a:p>
        </p:txBody>
      </p:sp>
      <p:sp>
        <p:nvSpPr>
          <p:cNvPr id="7" name="TextBox 6"/>
          <p:cNvSpPr txBox="1"/>
          <p:nvPr/>
        </p:nvSpPr>
        <p:spPr>
          <a:xfrm>
            <a:off x="6" y="4763348"/>
            <a:ext cx="7669600" cy="369332"/>
          </a:xfrm>
          <a:prstGeom prst="rect">
            <a:avLst/>
          </a:prstGeom>
          <a:noFill/>
        </p:spPr>
        <p:txBody>
          <a:bodyPr wrap="none" rtlCol="0">
            <a:spAutoFit/>
          </a:bodyPr>
          <a:lstStyle/>
          <a:p>
            <a:r>
              <a:rPr lang="en-US" sz="1800" dirty="0"/>
              <a:t>S</a:t>
            </a:r>
            <a:r>
              <a:rPr lang="en-US" sz="1800" dirty="0" smtClean="0"/>
              <a:t>lides shamelessly borrowed from </a:t>
            </a:r>
            <a:r>
              <a:rPr lang="en-US" sz="1800" dirty="0" err="1" smtClean="0"/>
              <a:t>Karpathy</a:t>
            </a:r>
            <a:r>
              <a:rPr lang="en-US" sz="1800" dirty="0" smtClean="0"/>
              <a:t>, </a:t>
            </a:r>
            <a:r>
              <a:rPr lang="en-US" sz="1800" dirty="0" err="1" smtClean="0"/>
              <a:t>Ransato</a:t>
            </a:r>
            <a:r>
              <a:rPr lang="en-US" sz="1800" dirty="0" smtClean="0"/>
              <a:t>, Seitz, and Palmer </a:t>
            </a:r>
            <a:endParaRPr lang="en-US" sz="1800" dirty="0"/>
          </a:p>
        </p:txBody>
      </p:sp>
    </p:spTree>
    <p:extLst>
      <p:ext uri="{BB962C8B-B14F-4D97-AF65-F5344CB8AC3E}">
        <p14:creationId xmlns:p14="http://schemas.microsoft.com/office/powerpoint/2010/main" val="6044054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1588157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226568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257047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4182693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2435565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212793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3789591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1047663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1311180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grpSp>
        <p:nvGrpSpPr>
          <p:cNvPr id="3" name="Group 2"/>
          <p:cNvGrpSpPr/>
          <p:nvPr/>
        </p:nvGrpSpPr>
        <p:grpSpPr>
          <a:xfrm>
            <a:off x="7824165" y="4841246"/>
            <a:ext cx="1302286" cy="289908"/>
            <a:chOff x="8625599" y="7115399"/>
            <a:chExt cx="1435680" cy="426093"/>
          </a:xfrm>
        </p:grpSpPr>
        <p:sp>
          <p:nvSpPr>
            <p:cNvPr id="4" name="TextBox 3"/>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5" name="Picture 4"/>
            <p:cNvPicPr>
              <a:picLocks noChangeAspect="1"/>
            </p:cNvPicPr>
            <p:nvPr/>
          </p:nvPicPr>
          <p:blipFill>
            <a:blip r:embed="rId3">
              <a:lum/>
              <a:alphaModFix/>
            </a:blip>
            <a:srcRect/>
            <a:stretch>
              <a:fillRect/>
            </a:stretch>
          </p:blipFill>
          <p:spPr>
            <a:xfrm>
              <a:off x="9695519" y="7122599"/>
              <a:ext cx="365760" cy="365760"/>
            </a:xfrm>
            <a:prstGeom prst="rect">
              <a:avLst/>
            </a:prstGeom>
            <a:noFill/>
            <a:ln>
              <a:noFill/>
            </a:ln>
          </p:spPr>
        </p:pic>
      </p:grpSp>
      <p:pic>
        <p:nvPicPr>
          <p:cNvPr id="6" name="Picture 5"/>
          <p:cNvPicPr>
            <a:picLocks noChangeAspect="1"/>
          </p:cNvPicPr>
          <p:nvPr/>
        </p:nvPicPr>
        <p:blipFill>
          <a:blip r:embed="rId4">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2854588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324418" y="339502"/>
            <a:ext cx="4191798" cy="4609783"/>
          </a:xfrm>
          <a:prstGeom prst="rect">
            <a:avLst/>
          </a:prstGeom>
        </p:spPr>
      </p:pic>
    </p:spTree>
    <p:extLst>
      <p:ext uri="{BB962C8B-B14F-4D97-AF65-F5344CB8AC3E}">
        <p14:creationId xmlns:p14="http://schemas.microsoft.com/office/powerpoint/2010/main" val="23686838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pic>
        <p:nvPicPr>
          <p:cNvPr id="6" name="Picture 5"/>
          <p:cNvPicPr>
            <a:picLocks noChangeAspect="1"/>
          </p:cNvPicPr>
          <p:nvPr/>
        </p:nvPicPr>
        <p:blipFill>
          <a:blip r:embed="rId3">
            <a:lum/>
            <a:alphaModFix/>
          </a:blip>
          <a:srcRect/>
          <a:stretch>
            <a:fillRect/>
          </a:stretch>
        </p:blipFill>
        <p:spPr>
          <a:xfrm>
            <a:off x="1888448" y="1184770"/>
            <a:ext cx="5372746" cy="2771976"/>
          </a:xfrm>
          <a:prstGeom prst="rect">
            <a:avLst/>
          </a:prstGeom>
          <a:noFill/>
          <a:ln>
            <a:noFill/>
          </a:ln>
        </p:spPr>
      </p:pic>
    </p:spTree>
    <p:extLst>
      <p:ext uri="{BB962C8B-B14F-4D97-AF65-F5344CB8AC3E}">
        <p14:creationId xmlns:p14="http://schemas.microsoft.com/office/powerpoint/2010/main" val="359636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203598"/>
            <a:ext cx="5095875" cy="2847975"/>
          </a:xfrm>
          <a:prstGeom prst="rect">
            <a:avLst/>
          </a:prstGeom>
        </p:spPr>
      </p:pic>
    </p:spTree>
    <p:extLst>
      <p:ext uri="{BB962C8B-B14F-4D97-AF65-F5344CB8AC3E}">
        <p14:creationId xmlns:p14="http://schemas.microsoft.com/office/powerpoint/2010/main" val="1938029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3768" y="267494"/>
            <a:ext cx="3800867" cy="4320480"/>
          </a:xfrm>
        </p:spPr>
      </p:pic>
      <p:sp>
        <p:nvSpPr>
          <p:cNvPr id="3" name="矩形 2"/>
          <p:cNvSpPr/>
          <p:nvPr/>
        </p:nvSpPr>
        <p:spPr>
          <a:xfrm>
            <a:off x="467466" y="4443958"/>
            <a:ext cx="8856984" cy="523220"/>
          </a:xfrm>
          <a:prstGeom prst="rect">
            <a:avLst/>
          </a:prstGeom>
        </p:spPr>
        <p:txBody>
          <a:bodyPr wrap="square">
            <a:spAutoFit/>
          </a:bodyPr>
          <a:lstStyle/>
          <a:p>
            <a:r>
              <a:rPr lang="en-US" altLang="zh-CN" dirty="0">
                <a:solidFill>
                  <a:srgbClr val="4EA1DB"/>
                </a:solidFill>
                <a:latin typeface="-apple-system"/>
                <a:hlinkClick r:id="rId3"/>
              </a:rPr>
              <a:t>https://github.com/vdumoulin/conv_arithmetic</a:t>
            </a:r>
            <a:endParaRPr lang="zh-CN" altLang="en-US" dirty="0"/>
          </a:p>
        </p:txBody>
      </p:sp>
    </p:spTree>
    <p:extLst>
      <p:ext uri="{BB962C8B-B14F-4D97-AF65-F5344CB8AC3E}">
        <p14:creationId xmlns:p14="http://schemas.microsoft.com/office/powerpoint/2010/main" val="2849633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88FF965A-A87C-4674-B968-3C1BC419594C}" type="slidenum">
              <a:rPr>
                <a:solidFill>
                  <a:prstClr val="black"/>
                </a:solidFill>
              </a:rPr>
              <a:pPr/>
              <a:t>73</a:t>
            </a:fld>
            <a:endParaRPr>
              <a:solidFill>
                <a:prstClr val="black"/>
              </a:solidFill>
            </a:endParaRPr>
          </a:p>
        </p:txBody>
      </p:sp>
      <p:sp>
        <p:nvSpPr>
          <p:cNvPr id="2" name="TextBox 1"/>
          <p:cNvSpPr txBox="1"/>
          <p:nvPr/>
        </p:nvSpPr>
        <p:spPr>
          <a:xfrm>
            <a:off x="5445162" y="1028264"/>
            <a:ext cx="3519192" cy="486453"/>
          </a:xfrm>
          <a:prstGeom prst="rect">
            <a:avLst/>
          </a:prstGeom>
          <a:noFill/>
          <a:ln>
            <a:noFill/>
          </a:ln>
        </p:spPr>
        <p:txBody>
          <a:bodyPr vert="horz" wrap="none" lIns="72814" tIns="36404" rIns="72814" bIns="36404" compatLnSpc="0">
            <a:spAutoFit/>
          </a:bodyPr>
          <a:lstStyle/>
          <a:p>
            <a:pPr defTabSz="739780" fontAlgn="auto" hangingPunct="0">
              <a:spcBef>
                <a:spcPts val="0"/>
              </a:spcBef>
              <a:spcAft>
                <a:spcPts val="0"/>
              </a:spcAft>
            </a:pPr>
            <a:r>
              <a:rPr lang="en-US" b="1" u="sng" dirty="0" smtClean="0">
                <a:solidFill>
                  <a:prstClr val="black"/>
                </a:solidFill>
                <a:latin typeface="FreeSans" pitchFamily="34"/>
                <a:ea typeface="DejaVu Sans" pitchFamily="2"/>
                <a:cs typeface="DejaVu Sans" pitchFamily="2"/>
              </a:rPr>
              <a:t>Learn</a:t>
            </a:r>
            <a:r>
              <a:rPr lang="en-US" dirty="0" smtClean="0">
                <a:solidFill>
                  <a:prstClr val="black"/>
                </a:solidFill>
                <a:latin typeface="FreeSans" pitchFamily="34"/>
                <a:ea typeface="DejaVu Sans" pitchFamily="2"/>
                <a:cs typeface="DejaVu Sans" pitchFamily="2"/>
              </a:rPr>
              <a:t> </a:t>
            </a:r>
            <a:r>
              <a:rPr lang="en-US" dirty="0" smtClean="0">
                <a:solidFill>
                  <a:srgbClr val="FF0000"/>
                </a:solidFill>
                <a:latin typeface="FreeSans" pitchFamily="34"/>
                <a:ea typeface="DejaVu Sans" pitchFamily="2"/>
                <a:cs typeface="DejaVu Sans" pitchFamily="2"/>
              </a:rPr>
              <a:t>multiple filters.</a:t>
            </a:r>
          </a:p>
        </p:txBody>
      </p:sp>
      <p:sp>
        <p:nvSpPr>
          <p:cNvPr id="3" name="TextBox 2"/>
          <p:cNvSpPr txBox="1"/>
          <p:nvPr/>
        </p:nvSpPr>
        <p:spPr>
          <a:xfrm>
            <a:off x="5652120" y="1998778"/>
            <a:ext cx="2830542" cy="1503719"/>
          </a:xfrm>
          <a:prstGeom prst="rect">
            <a:avLst/>
          </a:prstGeom>
          <a:noFill/>
          <a:ln>
            <a:noFill/>
          </a:ln>
        </p:spPr>
        <p:txBody>
          <a:bodyPr vert="horz" wrap="none" lIns="72814" tIns="36404" rIns="72814" bIns="36404" compatLnSpc="0">
            <a:spAutoFit/>
          </a:bodyPr>
          <a:lstStyle/>
          <a:p>
            <a:pPr defTabSz="739780"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E.g.: 200x200 image</a:t>
            </a:r>
          </a:p>
          <a:p>
            <a:pPr defTabSz="739780"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        100 Filters</a:t>
            </a:r>
          </a:p>
          <a:p>
            <a:pPr defTabSz="739780"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        Filter size: 10x10</a:t>
            </a:r>
          </a:p>
          <a:p>
            <a:pPr defTabSz="739780" fontAlgn="auto" hangingPunct="0">
              <a:spcBef>
                <a:spcPts val="0"/>
              </a:spcBef>
              <a:spcAft>
                <a:spcPts val="0"/>
              </a:spcAft>
            </a:pPr>
            <a:r>
              <a:rPr lang="en-US" sz="1900" dirty="0">
                <a:solidFill>
                  <a:prstClr val="black"/>
                </a:solidFill>
                <a:latin typeface="FreeSans" pitchFamily="34"/>
                <a:ea typeface="DejaVu Sans" pitchFamily="2"/>
                <a:cs typeface="DejaVu Sans" pitchFamily="2"/>
              </a:rPr>
              <a:t>	   </a:t>
            </a:r>
            <a:r>
              <a:rPr lang="en-US" sz="1900" dirty="0">
                <a:solidFill>
                  <a:srgbClr val="000000"/>
                </a:solidFill>
                <a:latin typeface="FreeSans" pitchFamily="34"/>
                <a:ea typeface="DejaVu Sans" pitchFamily="2"/>
                <a:cs typeface="DejaVu Sans" pitchFamily="2"/>
              </a:rPr>
              <a:t>10K parameters</a:t>
            </a:r>
          </a:p>
          <a:p>
            <a:pPr defTabSz="739780" fontAlgn="auto" hangingPunct="0">
              <a:spcBef>
                <a:spcPts val="0"/>
              </a:spcBef>
              <a:spcAft>
                <a:spcPts val="0"/>
              </a:spcAft>
            </a:pPr>
            <a:endParaRPr lang="en-US" sz="600" dirty="0">
              <a:solidFill>
                <a:srgbClr val="000000"/>
              </a:solidFill>
              <a:latin typeface="FreeSans" pitchFamily="34"/>
              <a:ea typeface="DejaVu Sans" pitchFamily="2"/>
              <a:cs typeface="DejaVu Sans" pitchFamily="2"/>
            </a:endParaRPr>
          </a:p>
          <a:p>
            <a:pPr defTabSz="739780" fontAlgn="auto" hangingPunct="0">
              <a:spcBef>
                <a:spcPts val="0"/>
              </a:spcBef>
              <a:spcAft>
                <a:spcPts val="0"/>
              </a:spcAft>
            </a:pPr>
            <a:endParaRPr lang="en-US" sz="1500" dirty="0">
              <a:solidFill>
                <a:prstClr val="black"/>
              </a:solidFill>
              <a:latin typeface="FreeSans" pitchFamily="34"/>
              <a:ea typeface="DejaVu Sans" pitchFamily="2"/>
              <a:cs typeface="DejaVu Sans" pitchFamily="2"/>
            </a:endParaRPr>
          </a:p>
        </p:txBody>
      </p:sp>
      <p:pic>
        <p:nvPicPr>
          <p:cNvPr id="4" name="Picture 3"/>
          <p:cNvPicPr>
            <a:picLocks noChangeAspect="1"/>
          </p:cNvPicPr>
          <p:nvPr/>
        </p:nvPicPr>
        <p:blipFill>
          <a:blip r:embed="rId3">
            <a:lum/>
            <a:alphaModFix/>
          </a:blip>
          <a:srcRect/>
          <a:stretch>
            <a:fillRect/>
          </a:stretch>
        </p:blipFill>
        <p:spPr>
          <a:xfrm>
            <a:off x="207694" y="597911"/>
            <a:ext cx="5814897" cy="4510553"/>
          </a:xfrm>
          <a:prstGeom prst="rect">
            <a:avLst/>
          </a:prstGeom>
          <a:noFill/>
          <a:ln>
            <a:noFill/>
          </a:ln>
        </p:spPr>
      </p:pic>
      <p:grpSp>
        <p:nvGrpSpPr>
          <p:cNvPr id="5" name="Group 4"/>
          <p:cNvGrpSpPr/>
          <p:nvPr/>
        </p:nvGrpSpPr>
        <p:grpSpPr>
          <a:xfrm>
            <a:off x="7824165" y="4841246"/>
            <a:ext cx="1302286" cy="289908"/>
            <a:chOff x="8625599" y="7115399"/>
            <a:chExt cx="1435680" cy="426093"/>
          </a:xfrm>
        </p:grpSpPr>
        <p:sp>
          <p:nvSpPr>
            <p:cNvPr id="6" name="TextBox 5"/>
            <p:cNvSpPr txBox="1"/>
            <p:nvPr/>
          </p:nvSpPr>
          <p:spPr>
            <a:xfrm>
              <a:off x="8625599" y="7115399"/>
              <a:ext cx="1097477" cy="426093"/>
            </a:xfrm>
            <a:prstGeom prst="rect">
              <a:avLst/>
            </a:prstGeom>
            <a:noFill/>
            <a:ln>
              <a:noFill/>
            </a:ln>
          </p:spPr>
          <p:txBody>
            <a:bodyPr vert="horz" wrap="none" lIns="90000" tIns="45000" rIns="90000" bIns="45000" compatLnSpc="0">
              <a:spAutoFit/>
            </a:bodyPr>
            <a:lstStyle/>
            <a:p>
              <a:pPr defTabSz="739780" fontAlgn="auto" hangingPunct="0">
                <a:spcBef>
                  <a:spcPts val="0"/>
                </a:spcBef>
                <a:spcAft>
                  <a:spcPts val="0"/>
                </a:spcAft>
              </a:pPr>
              <a:r>
                <a:rPr lang="en-US" sz="1500" b="1">
                  <a:solidFill>
                    <a:prstClr val="black"/>
                  </a:solidFill>
                  <a:latin typeface="Nice" pitchFamily="50"/>
                  <a:ea typeface="DejaVu Sans" pitchFamily="2"/>
                  <a:cs typeface="DejaVu Sans" pitchFamily="2"/>
                </a:rPr>
                <a:t>Ranzato</a:t>
              </a:r>
            </a:p>
          </p:txBody>
        </p:sp>
        <p:pic>
          <p:nvPicPr>
            <p:cNvPr id="7" name="Picture 6"/>
            <p:cNvPicPr>
              <a:picLocks noChangeAspect="1"/>
            </p:cNvPicPr>
            <p:nvPr/>
          </p:nvPicPr>
          <p:blipFill>
            <a:blip r:embed="rId4">
              <a:lum/>
              <a:alphaModFix/>
            </a:blip>
            <a:srcRect/>
            <a:stretch>
              <a:fillRect/>
            </a:stretch>
          </p:blipFill>
          <p:spPr>
            <a:xfrm>
              <a:off x="9695519" y="7122599"/>
              <a:ext cx="365760" cy="365760"/>
            </a:xfrm>
            <a:prstGeom prst="rect">
              <a:avLst/>
            </a:prstGeom>
            <a:noFill/>
            <a:ln>
              <a:noFill/>
            </a:ln>
          </p:spPr>
        </p:pic>
      </p:grpSp>
      <p:sp>
        <p:nvSpPr>
          <p:cNvPr id="8" name="TextBox 7"/>
          <p:cNvSpPr txBox="1"/>
          <p:nvPr/>
        </p:nvSpPr>
        <p:spPr>
          <a:xfrm>
            <a:off x="2526063" y="122473"/>
            <a:ext cx="4091335" cy="545379"/>
          </a:xfrm>
          <a:prstGeom prst="rect">
            <a:avLst/>
          </a:prstGeom>
          <a:noFill/>
          <a:ln>
            <a:noFill/>
          </a:ln>
        </p:spPr>
        <p:txBody>
          <a:bodyPr vert="horz" wrap="none" lIns="72814" tIns="36404" rIns="72814" bIns="36404" compatLnSpc="0">
            <a:spAutoFit/>
          </a:bodyPr>
          <a:lstStyle/>
          <a:p>
            <a:pPr algn="ctr" defTabSz="739780" fontAlgn="auto" hangingPunct="0">
              <a:spcBef>
                <a:spcPts val="0"/>
              </a:spcBef>
              <a:spcAft>
                <a:spcPts val="0"/>
              </a:spcAft>
            </a:pPr>
            <a:r>
              <a:rPr lang="en-US" sz="3200" b="1">
                <a:solidFill>
                  <a:srgbClr val="000080"/>
                </a:solidFill>
                <a:latin typeface="FreeSans" pitchFamily="34"/>
                <a:ea typeface="DejaVu Sans" pitchFamily="2"/>
                <a:cs typeface="DejaVu Sans" pitchFamily="2"/>
              </a:rPr>
              <a:t>Convolutional Layer</a:t>
            </a:r>
          </a:p>
        </p:txBody>
      </p:sp>
      <p:pic>
        <p:nvPicPr>
          <p:cNvPr id="10" name="Shape 699"/>
          <p:cNvPicPr preferRelativeResize="0"/>
          <p:nvPr/>
        </p:nvPicPr>
        <p:blipFill>
          <a:blip r:embed="rId5">
            <a:alphaModFix/>
          </a:blip>
          <a:stretch>
            <a:fillRect/>
          </a:stretch>
        </p:blipFill>
        <p:spPr>
          <a:xfrm>
            <a:off x="5946355" y="3508193"/>
            <a:ext cx="1342200" cy="1594575"/>
          </a:xfrm>
          <a:prstGeom prst="rect">
            <a:avLst/>
          </a:prstGeom>
          <a:noFill/>
          <a:ln>
            <a:noFill/>
          </a:ln>
        </p:spPr>
      </p:pic>
    </p:spTree>
    <p:extLst>
      <p:ext uri="{BB962C8B-B14F-4D97-AF65-F5344CB8AC3E}">
        <p14:creationId xmlns:p14="http://schemas.microsoft.com/office/powerpoint/2010/main" val="422892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sldNum" idx="12"/>
          </p:nvPr>
        </p:nvSpPr>
        <p:spPr>
          <a:xfrm>
            <a:off x="6503307" y="4667850"/>
            <a:ext cx="548699" cy="393600"/>
          </a:xfrm>
          <a:prstGeom prst="rect">
            <a:avLst/>
          </a:prstGeom>
        </p:spPr>
        <p:txBody>
          <a:bodyPr lIns="91335" tIns="91335" rIns="91335" bIns="91335" anchor="ctr" anchorCtr="0">
            <a:noAutofit/>
          </a:bodyPr>
          <a:lstStyle/>
          <a:p>
            <a:fld id="{00000000-1234-1234-1234-123412341234}" type="slidenum">
              <a:rPr lang="en"/>
              <a:pPr/>
              <a:t>74</a:t>
            </a:fld>
            <a:endParaRPr lang="en"/>
          </a:p>
        </p:txBody>
      </p:sp>
      <p:sp>
        <p:nvSpPr>
          <p:cNvPr id="184" name="Shape 184"/>
          <p:cNvSpPr txBox="1"/>
          <p:nvPr/>
        </p:nvSpPr>
        <p:spPr>
          <a:xfrm>
            <a:off x="200393" y="1056525"/>
            <a:ext cx="1730399" cy="393600"/>
          </a:xfrm>
          <a:prstGeom prst="rect">
            <a:avLst/>
          </a:prstGeom>
          <a:noFill/>
          <a:ln>
            <a:noFill/>
          </a:ln>
        </p:spPr>
        <p:txBody>
          <a:bodyPr lIns="91335" tIns="91335" rIns="91335" bIns="91335" anchor="t" anchorCtr="0">
            <a:noAutofit/>
          </a:bodyPr>
          <a:lstStyle/>
          <a:p>
            <a:pPr>
              <a:spcBef>
                <a:spcPts val="0"/>
              </a:spcBef>
            </a:pPr>
            <a:r>
              <a:rPr lang="en" sz="2400"/>
              <a:t>before:</a:t>
            </a:r>
          </a:p>
        </p:txBody>
      </p:sp>
      <p:sp>
        <p:nvSpPr>
          <p:cNvPr id="185" name="Shape 185"/>
          <p:cNvSpPr txBox="1"/>
          <p:nvPr/>
        </p:nvSpPr>
        <p:spPr>
          <a:xfrm>
            <a:off x="270843" y="3276350"/>
            <a:ext cx="1730399" cy="393600"/>
          </a:xfrm>
          <a:prstGeom prst="rect">
            <a:avLst/>
          </a:prstGeom>
          <a:noFill/>
          <a:ln>
            <a:noFill/>
          </a:ln>
        </p:spPr>
        <p:txBody>
          <a:bodyPr lIns="91335" tIns="91335" rIns="91335" bIns="91335" anchor="t" anchorCtr="0">
            <a:noAutofit/>
          </a:bodyPr>
          <a:lstStyle/>
          <a:p>
            <a:pPr>
              <a:spcBef>
                <a:spcPts val="0"/>
              </a:spcBef>
            </a:pPr>
            <a:r>
              <a:rPr lang="en" sz="2400"/>
              <a:t>now:</a:t>
            </a:r>
          </a:p>
        </p:txBody>
      </p:sp>
      <p:sp>
        <p:nvSpPr>
          <p:cNvPr id="186" name="Shape 186"/>
          <p:cNvSpPr/>
          <p:nvPr/>
        </p:nvSpPr>
        <p:spPr>
          <a:xfrm>
            <a:off x="2140275" y="2826575"/>
            <a:ext cx="1457100" cy="1457100"/>
          </a:xfrm>
          <a:prstGeom prst="cube">
            <a:avLst>
              <a:gd name="adj" fmla="val 25000"/>
            </a:avLst>
          </a:prstGeom>
          <a:solidFill>
            <a:srgbClr val="F4CCCC"/>
          </a:solidFill>
          <a:ln w="19050" cap="flat">
            <a:solidFill>
              <a:schemeClr val="dk2"/>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cxnSp>
        <p:nvCxnSpPr>
          <p:cNvPr id="187" name="Shape 187"/>
          <p:cNvCxnSpPr/>
          <p:nvPr/>
        </p:nvCxnSpPr>
        <p:spPr>
          <a:xfrm>
            <a:off x="3816078" y="3473150"/>
            <a:ext cx="491700" cy="0"/>
          </a:xfrm>
          <a:prstGeom prst="straightConnector1">
            <a:avLst/>
          </a:prstGeom>
          <a:noFill/>
          <a:ln w="19050" cap="flat">
            <a:solidFill>
              <a:schemeClr val="dk2"/>
            </a:solidFill>
            <a:prstDash val="solid"/>
            <a:round/>
            <a:headEnd type="none" w="lg" len="lg"/>
            <a:tailEnd type="triangle" w="lg" len="lg"/>
          </a:ln>
        </p:spPr>
      </p:cxnSp>
      <p:sp>
        <p:nvSpPr>
          <p:cNvPr id="188" name="Shape 188"/>
          <p:cNvSpPr/>
          <p:nvPr/>
        </p:nvSpPr>
        <p:spPr>
          <a:xfrm>
            <a:off x="4606025" y="2744600"/>
            <a:ext cx="1457100" cy="1457100"/>
          </a:xfrm>
          <a:prstGeom prst="cube">
            <a:avLst>
              <a:gd name="adj" fmla="val 25000"/>
            </a:avLst>
          </a:prstGeom>
          <a:solidFill>
            <a:srgbClr val="C9DAF8"/>
          </a:solidFill>
          <a:ln w="19050" cap="flat">
            <a:solidFill>
              <a:schemeClr val="dk2"/>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cxnSp>
        <p:nvCxnSpPr>
          <p:cNvPr id="189" name="Shape 189"/>
          <p:cNvCxnSpPr/>
          <p:nvPr/>
        </p:nvCxnSpPr>
        <p:spPr>
          <a:xfrm>
            <a:off x="6436625" y="3434300"/>
            <a:ext cx="491700" cy="0"/>
          </a:xfrm>
          <a:prstGeom prst="straightConnector1">
            <a:avLst/>
          </a:prstGeom>
          <a:noFill/>
          <a:ln w="19050" cap="flat">
            <a:solidFill>
              <a:schemeClr val="dk2"/>
            </a:solidFill>
            <a:prstDash val="solid"/>
            <a:round/>
            <a:headEnd type="none" w="lg" len="lg"/>
            <a:tailEnd type="triangle" w="lg" len="lg"/>
          </a:ln>
        </p:spPr>
      </p:cxnSp>
      <p:sp>
        <p:nvSpPr>
          <p:cNvPr id="190" name="Shape 190"/>
          <p:cNvSpPr/>
          <p:nvPr/>
        </p:nvSpPr>
        <p:spPr>
          <a:xfrm>
            <a:off x="7190150" y="2705751"/>
            <a:ext cx="1457100" cy="1457100"/>
          </a:xfrm>
          <a:prstGeom prst="cube">
            <a:avLst>
              <a:gd name="adj" fmla="val 25000"/>
            </a:avLst>
          </a:prstGeom>
          <a:solidFill>
            <a:srgbClr val="D9EAD3"/>
          </a:solidFill>
          <a:ln w="19050" cap="flat">
            <a:solidFill>
              <a:schemeClr val="dk2"/>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sp>
        <p:nvSpPr>
          <p:cNvPr id="191" name="Shape 191"/>
          <p:cNvSpPr/>
          <p:nvPr/>
        </p:nvSpPr>
        <p:spPr>
          <a:xfrm>
            <a:off x="4372666" y="94892"/>
            <a:ext cx="643799" cy="2000699"/>
          </a:xfrm>
          <a:prstGeom prst="rect">
            <a:avLst/>
          </a:prstGeom>
          <a:solidFill>
            <a:srgbClr val="C9DAF8"/>
          </a:solidFill>
          <a:ln>
            <a:noFill/>
          </a:ln>
        </p:spPr>
        <p:txBody>
          <a:bodyPr lIns="91335" tIns="91335" rIns="91335" bIns="91335" anchor="ctr" anchorCtr="0">
            <a:noAutofit/>
          </a:bodyPr>
          <a:lstStyle/>
          <a:p>
            <a:pPr>
              <a:spcBef>
                <a:spcPts val="0"/>
              </a:spcBef>
            </a:pPr>
            <a:endParaRPr/>
          </a:p>
        </p:txBody>
      </p:sp>
      <p:sp>
        <p:nvSpPr>
          <p:cNvPr id="192" name="Shape 192"/>
          <p:cNvSpPr/>
          <p:nvPr/>
        </p:nvSpPr>
        <p:spPr>
          <a:xfrm>
            <a:off x="3065256" y="356375"/>
            <a:ext cx="643799" cy="1547999"/>
          </a:xfrm>
          <a:prstGeom prst="rect">
            <a:avLst/>
          </a:prstGeom>
          <a:solidFill>
            <a:srgbClr val="F4CCCC"/>
          </a:solidFill>
          <a:ln>
            <a:noFill/>
          </a:ln>
        </p:spPr>
        <p:txBody>
          <a:bodyPr lIns="91335" tIns="91335" rIns="91335" bIns="91335" anchor="ctr" anchorCtr="0">
            <a:noAutofit/>
          </a:bodyPr>
          <a:lstStyle/>
          <a:p>
            <a:pPr>
              <a:spcBef>
                <a:spcPts val="0"/>
              </a:spcBef>
            </a:pPr>
            <a:endParaRPr/>
          </a:p>
        </p:txBody>
      </p:sp>
      <p:sp>
        <p:nvSpPr>
          <p:cNvPr id="193" name="Shape 193"/>
          <p:cNvSpPr/>
          <p:nvPr/>
        </p:nvSpPr>
        <p:spPr>
          <a:xfrm>
            <a:off x="3178317" y="486811"/>
            <a:ext cx="391500" cy="391500"/>
          </a:xfrm>
          <a:prstGeom prst="ellipse">
            <a:avLst/>
          </a:prstGeom>
          <a:solidFill>
            <a:srgbClr val="FFFFFF"/>
          </a:solidFill>
          <a:ln w="19050" cap="flat">
            <a:solidFill>
              <a:srgbClr val="000000"/>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sp>
        <p:nvSpPr>
          <p:cNvPr id="194" name="Shape 194"/>
          <p:cNvSpPr/>
          <p:nvPr/>
        </p:nvSpPr>
        <p:spPr>
          <a:xfrm>
            <a:off x="3178317" y="944406"/>
            <a:ext cx="391500" cy="391500"/>
          </a:xfrm>
          <a:prstGeom prst="ellipse">
            <a:avLst/>
          </a:prstGeom>
          <a:solidFill>
            <a:srgbClr val="FFFFFF"/>
          </a:solidFill>
          <a:ln w="19050" cap="flat">
            <a:solidFill>
              <a:srgbClr val="000000"/>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sp>
        <p:nvSpPr>
          <p:cNvPr id="195" name="Shape 195"/>
          <p:cNvSpPr/>
          <p:nvPr/>
        </p:nvSpPr>
        <p:spPr>
          <a:xfrm>
            <a:off x="3178317" y="1402001"/>
            <a:ext cx="391500" cy="391500"/>
          </a:xfrm>
          <a:prstGeom prst="ellipse">
            <a:avLst/>
          </a:prstGeom>
          <a:solidFill>
            <a:srgbClr val="FFFFFF"/>
          </a:solidFill>
          <a:ln w="19050" cap="flat">
            <a:solidFill>
              <a:srgbClr val="000000"/>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sp>
        <p:nvSpPr>
          <p:cNvPr id="196" name="Shape 196"/>
          <p:cNvSpPr/>
          <p:nvPr/>
        </p:nvSpPr>
        <p:spPr>
          <a:xfrm>
            <a:off x="4488501" y="673186"/>
            <a:ext cx="391500" cy="391500"/>
          </a:xfrm>
          <a:prstGeom prst="ellipse">
            <a:avLst/>
          </a:prstGeom>
          <a:solidFill>
            <a:srgbClr val="FFFFFF"/>
          </a:solidFill>
          <a:ln w="19050" cap="flat">
            <a:solidFill>
              <a:srgbClr val="000000"/>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sp>
        <p:nvSpPr>
          <p:cNvPr id="197" name="Shape 197"/>
          <p:cNvSpPr/>
          <p:nvPr/>
        </p:nvSpPr>
        <p:spPr>
          <a:xfrm>
            <a:off x="4488501" y="1130781"/>
            <a:ext cx="391500" cy="391500"/>
          </a:xfrm>
          <a:prstGeom prst="ellipse">
            <a:avLst/>
          </a:prstGeom>
          <a:solidFill>
            <a:srgbClr val="FFFFFF"/>
          </a:solidFill>
          <a:ln w="19050" cap="flat">
            <a:solidFill>
              <a:srgbClr val="000000"/>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sp>
        <p:nvSpPr>
          <p:cNvPr id="198" name="Shape 198"/>
          <p:cNvSpPr/>
          <p:nvPr/>
        </p:nvSpPr>
        <p:spPr>
          <a:xfrm>
            <a:off x="4488501" y="1588376"/>
            <a:ext cx="391500" cy="391500"/>
          </a:xfrm>
          <a:prstGeom prst="ellipse">
            <a:avLst/>
          </a:prstGeom>
          <a:solidFill>
            <a:srgbClr val="FFFFFF"/>
          </a:solidFill>
          <a:ln w="19050" cap="flat">
            <a:solidFill>
              <a:srgbClr val="000000"/>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sp>
        <p:nvSpPr>
          <p:cNvPr id="199" name="Shape 199"/>
          <p:cNvSpPr/>
          <p:nvPr/>
        </p:nvSpPr>
        <p:spPr>
          <a:xfrm>
            <a:off x="4488501" y="215591"/>
            <a:ext cx="391500" cy="391500"/>
          </a:xfrm>
          <a:prstGeom prst="ellipse">
            <a:avLst/>
          </a:prstGeom>
          <a:solidFill>
            <a:srgbClr val="FFFFFF"/>
          </a:solidFill>
          <a:ln w="19050" cap="flat">
            <a:solidFill>
              <a:srgbClr val="000000"/>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sp>
        <p:nvSpPr>
          <p:cNvPr id="200" name="Shape 200"/>
          <p:cNvSpPr/>
          <p:nvPr/>
        </p:nvSpPr>
        <p:spPr>
          <a:xfrm>
            <a:off x="5614719" y="565107"/>
            <a:ext cx="643799" cy="1077899"/>
          </a:xfrm>
          <a:prstGeom prst="rect">
            <a:avLst/>
          </a:prstGeom>
          <a:solidFill>
            <a:srgbClr val="D9EAD3"/>
          </a:solidFill>
          <a:ln>
            <a:noFill/>
          </a:ln>
        </p:spPr>
        <p:txBody>
          <a:bodyPr lIns="91335" tIns="91335" rIns="91335" bIns="91335" anchor="ctr" anchorCtr="0">
            <a:noAutofit/>
          </a:bodyPr>
          <a:lstStyle/>
          <a:p>
            <a:pPr>
              <a:spcBef>
                <a:spcPts val="0"/>
              </a:spcBef>
            </a:pPr>
            <a:endParaRPr/>
          </a:p>
        </p:txBody>
      </p:sp>
      <p:sp>
        <p:nvSpPr>
          <p:cNvPr id="201" name="Shape 201"/>
          <p:cNvSpPr/>
          <p:nvPr/>
        </p:nvSpPr>
        <p:spPr>
          <a:xfrm>
            <a:off x="5730547" y="673186"/>
            <a:ext cx="391500" cy="391500"/>
          </a:xfrm>
          <a:prstGeom prst="ellipse">
            <a:avLst/>
          </a:prstGeom>
          <a:solidFill>
            <a:srgbClr val="FFFFFF"/>
          </a:solidFill>
          <a:ln w="19050" cap="flat">
            <a:solidFill>
              <a:srgbClr val="000000"/>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sp>
        <p:nvSpPr>
          <p:cNvPr id="202" name="Shape 202"/>
          <p:cNvSpPr/>
          <p:nvPr/>
        </p:nvSpPr>
        <p:spPr>
          <a:xfrm>
            <a:off x="5730547" y="1130781"/>
            <a:ext cx="391500" cy="391500"/>
          </a:xfrm>
          <a:prstGeom prst="ellipse">
            <a:avLst/>
          </a:prstGeom>
          <a:solidFill>
            <a:srgbClr val="FFFFFF"/>
          </a:solidFill>
          <a:ln w="19050" cap="flat">
            <a:solidFill>
              <a:srgbClr val="000000"/>
            </a:solidFill>
            <a:prstDash val="solid"/>
            <a:round/>
            <a:headEnd type="none" w="med" len="med"/>
            <a:tailEnd type="none" w="med" len="med"/>
          </a:ln>
        </p:spPr>
        <p:txBody>
          <a:bodyPr lIns="91335" tIns="91335" rIns="91335" bIns="91335" anchor="ctr" anchorCtr="0">
            <a:noAutofit/>
          </a:bodyPr>
          <a:lstStyle/>
          <a:p>
            <a:pPr>
              <a:spcBef>
                <a:spcPts val="0"/>
              </a:spcBef>
            </a:pPr>
            <a:endParaRPr/>
          </a:p>
        </p:txBody>
      </p:sp>
      <p:cxnSp>
        <p:nvCxnSpPr>
          <p:cNvPr id="203" name="Shape 203"/>
          <p:cNvCxnSpPr>
            <a:stCxn id="193" idx="6"/>
            <a:endCxn id="199" idx="2"/>
          </p:cNvCxnSpPr>
          <p:nvPr/>
        </p:nvCxnSpPr>
        <p:spPr>
          <a:xfrm rot="10800000" flipH="1">
            <a:off x="3569817" y="411361"/>
            <a:ext cx="918600" cy="271200"/>
          </a:xfrm>
          <a:prstGeom prst="straightConnector1">
            <a:avLst/>
          </a:prstGeom>
          <a:noFill/>
          <a:ln w="19050" cap="flat">
            <a:solidFill>
              <a:srgbClr val="666666"/>
            </a:solidFill>
            <a:prstDash val="solid"/>
            <a:round/>
            <a:headEnd type="none" w="lg" len="lg"/>
            <a:tailEnd type="triangle" w="lg" len="lg"/>
          </a:ln>
        </p:spPr>
      </p:cxnSp>
      <p:cxnSp>
        <p:nvCxnSpPr>
          <p:cNvPr id="204" name="Shape 204"/>
          <p:cNvCxnSpPr>
            <a:stCxn id="194" idx="6"/>
            <a:endCxn id="199" idx="2"/>
          </p:cNvCxnSpPr>
          <p:nvPr/>
        </p:nvCxnSpPr>
        <p:spPr>
          <a:xfrm rot="10800000" flipH="1">
            <a:off x="3569817" y="411457"/>
            <a:ext cx="918600" cy="728700"/>
          </a:xfrm>
          <a:prstGeom prst="straightConnector1">
            <a:avLst/>
          </a:prstGeom>
          <a:noFill/>
          <a:ln w="19050" cap="flat">
            <a:solidFill>
              <a:srgbClr val="666666"/>
            </a:solidFill>
            <a:prstDash val="solid"/>
            <a:round/>
            <a:headEnd type="none" w="lg" len="lg"/>
            <a:tailEnd type="triangle" w="lg" len="lg"/>
          </a:ln>
        </p:spPr>
      </p:cxnSp>
      <p:cxnSp>
        <p:nvCxnSpPr>
          <p:cNvPr id="205" name="Shape 205"/>
          <p:cNvCxnSpPr>
            <a:stCxn id="195" idx="6"/>
            <a:endCxn id="199" idx="2"/>
          </p:cNvCxnSpPr>
          <p:nvPr/>
        </p:nvCxnSpPr>
        <p:spPr>
          <a:xfrm rot="10800000" flipH="1">
            <a:off x="3569817" y="411251"/>
            <a:ext cx="918600" cy="1186500"/>
          </a:xfrm>
          <a:prstGeom prst="straightConnector1">
            <a:avLst/>
          </a:prstGeom>
          <a:noFill/>
          <a:ln w="19050" cap="flat">
            <a:solidFill>
              <a:srgbClr val="666666"/>
            </a:solidFill>
            <a:prstDash val="solid"/>
            <a:round/>
            <a:headEnd type="none" w="lg" len="lg"/>
            <a:tailEnd type="triangle" w="lg" len="lg"/>
          </a:ln>
        </p:spPr>
      </p:cxnSp>
      <p:cxnSp>
        <p:nvCxnSpPr>
          <p:cNvPr id="206" name="Shape 206"/>
          <p:cNvCxnSpPr>
            <a:stCxn id="193" idx="6"/>
            <a:endCxn id="196" idx="2"/>
          </p:cNvCxnSpPr>
          <p:nvPr/>
        </p:nvCxnSpPr>
        <p:spPr>
          <a:xfrm>
            <a:off x="3569817" y="682561"/>
            <a:ext cx="918600" cy="186300"/>
          </a:xfrm>
          <a:prstGeom prst="straightConnector1">
            <a:avLst/>
          </a:prstGeom>
          <a:noFill/>
          <a:ln w="19050" cap="flat">
            <a:solidFill>
              <a:srgbClr val="666666"/>
            </a:solidFill>
            <a:prstDash val="solid"/>
            <a:round/>
            <a:headEnd type="none" w="lg" len="lg"/>
            <a:tailEnd type="triangle" w="lg" len="lg"/>
          </a:ln>
        </p:spPr>
      </p:cxnSp>
      <p:cxnSp>
        <p:nvCxnSpPr>
          <p:cNvPr id="207" name="Shape 207"/>
          <p:cNvCxnSpPr>
            <a:stCxn id="194" idx="6"/>
            <a:endCxn id="196" idx="2"/>
          </p:cNvCxnSpPr>
          <p:nvPr/>
        </p:nvCxnSpPr>
        <p:spPr>
          <a:xfrm rot="10800000" flipH="1">
            <a:off x="3569817" y="868956"/>
            <a:ext cx="918600" cy="271200"/>
          </a:xfrm>
          <a:prstGeom prst="straightConnector1">
            <a:avLst/>
          </a:prstGeom>
          <a:noFill/>
          <a:ln w="19050" cap="flat">
            <a:solidFill>
              <a:srgbClr val="666666"/>
            </a:solidFill>
            <a:prstDash val="solid"/>
            <a:round/>
            <a:headEnd type="none" w="lg" len="lg"/>
            <a:tailEnd type="triangle" w="lg" len="lg"/>
          </a:ln>
        </p:spPr>
      </p:cxnSp>
      <p:cxnSp>
        <p:nvCxnSpPr>
          <p:cNvPr id="208" name="Shape 208"/>
          <p:cNvCxnSpPr>
            <a:stCxn id="195" idx="6"/>
            <a:endCxn id="196" idx="2"/>
          </p:cNvCxnSpPr>
          <p:nvPr/>
        </p:nvCxnSpPr>
        <p:spPr>
          <a:xfrm rot="10800000" flipH="1">
            <a:off x="3569817" y="869051"/>
            <a:ext cx="918600" cy="728700"/>
          </a:xfrm>
          <a:prstGeom prst="straightConnector1">
            <a:avLst/>
          </a:prstGeom>
          <a:noFill/>
          <a:ln w="19050" cap="flat">
            <a:solidFill>
              <a:srgbClr val="666666"/>
            </a:solidFill>
            <a:prstDash val="solid"/>
            <a:round/>
            <a:headEnd type="none" w="lg" len="lg"/>
            <a:tailEnd type="triangle" w="lg" len="lg"/>
          </a:ln>
        </p:spPr>
      </p:cxnSp>
      <p:cxnSp>
        <p:nvCxnSpPr>
          <p:cNvPr id="209" name="Shape 209"/>
          <p:cNvCxnSpPr>
            <a:stCxn id="193" idx="6"/>
            <a:endCxn id="197" idx="2"/>
          </p:cNvCxnSpPr>
          <p:nvPr/>
        </p:nvCxnSpPr>
        <p:spPr>
          <a:xfrm>
            <a:off x="3569817" y="682561"/>
            <a:ext cx="918600" cy="644100"/>
          </a:xfrm>
          <a:prstGeom prst="straightConnector1">
            <a:avLst/>
          </a:prstGeom>
          <a:noFill/>
          <a:ln w="19050" cap="flat">
            <a:solidFill>
              <a:srgbClr val="666666"/>
            </a:solidFill>
            <a:prstDash val="solid"/>
            <a:round/>
            <a:headEnd type="none" w="lg" len="lg"/>
            <a:tailEnd type="triangle" w="lg" len="lg"/>
          </a:ln>
        </p:spPr>
      </p:cxnSp>
      <p:cxnSp>
        <p:nvCxnSpPr>
          <p:cNvPr id="210" name="Shape 210"/>
          <p:cNvCxnSpPr>
            <a:stCxn id="194" idx="6"/>
            <a:endCxn id="197" idx="2"/>
          </p:cNvCxnSpPr>
          <p:nvPr/>
        </p:nvCxnSpPr>
        <p:spPr>
          <a:xfrm>
            <a:off x="3569817" y="1140156"/>
            <a:ext cx="918600" cy="186300"/>
          </a:xfrm>
          <a:prstGeom prst="straightConnector1">
            <a:avLst/>
          </a:prstGeom>
          <a:noFill/>
          <a:ln w="19050" cap="flat">
            <a:solidFill>
              <a:srgbClr val="666666"/>
            </a:solidFill>
            <a:prstDash val="solid"/>
            <a:round/>
            <a:headEnd type="none" w="lg" len="lg"/>
            <a:tailEnd type="triangle" w="lg" len="lg"/>
          </a:ln>
        </p:spPr>
      </p:cxnSp>
      <p:cxnSp>
        <p:nvCxnSpPr>
          <p:cNvPr id="211" name="Shape 211"/>
          <p:cNvCxnSpPr>
            <a:stCxn id="195" idx="6"/>
            <a:endCxn id="197" idx="2"/>
          </p:cNvCxnSpPr>
          <p:nvPr/>
        </p:nvCxnSpPr>
        <p:spPr>
          <a:xfrm rot="10800000" flipH="1">
            <a:off x="3569817" y="1326551"/>
            <a:ext cx="918600" cy="271200"/>
          </a:xfrm>
          <a:prstGeom prst="straightConnector1">
            <a:avLst/>
          </a:prstGeom>
          <a:noFill/>
          <a:ln w="19050" cap="flat">
            <a:solidFill>
              <a:srgbClr val="666666"/>
            </a:solidFill>
            <a:prstDash val="solid"/>
            <a:round/>
            <a:headEnd type="none" w="lg" len="lg"/>
            <a:tailEnd type="triangle" w="lg" len="lg"/>
          </a:ln>
        </p:spPr>
      </p:cxnSp>
      <p:cxnSp>
        <p:nvCxnSpPr>
          <p:cNvPr id="212" name="Shape 212"/>
          <p:cNvCxnSpPr>
            <a:stCxn id="193" idx="6"/>
            <a:endCxn id="198" idx="2"/>
          </p:cNvCxnSpPr>
          <p:nvPr/>
        </p:nvCxnSpPr>
        <p:spPr>
          <a:xfrm>
            <a:off x="3569817" y="682561"/>
            <a:ext cx="918600" cy="1101600"/>
          </a:xfrm>
          <a:prstGeom prst="straightConnector1">
            <a:avLst/>
          </a:prstGeom>
          <a:noFill/>
          <a:ln w="19050" cap="flat">
            <a:solidFill>
              <a:srgbClr val="666666"/>
            </a:solidFill>
            <a:prstDash val="solid"/>
            <a:round/>
            <a:headEnd type="none" w="lg" len="lg"/>
            <a:tailEnd type="triangle" w="lg" len="lg"/>
          </a:ln>
        </p:spPr>
      </p:cxnSp>
      <p:cxnSp>
        <p:nvCxnSpPr>
          <p:cNvPr id="213" name="Shape 213"/>
          <p:cNvCxnSpPr>
            <a:stCxn id="194" idx="6"/>
            <a:endCxn id="198" idx="2"/>
          </p:cNvCxnSpPr>
          <p:nvPr/>
        </p:nvCxnSpPr>
        <p:spPr>
          <a:xfrm>
            <a:off x="3569817" y="1140156"/>
            <a:ext cx="918600" cy="644100"/>
          </a:xfrm>
          <a:prstGeom prst="straightConnector1">
            <a:avLst/>
          </a:prstGeom>
          <a:noFill/>
          <a:ln w="19050" cap="flat">
            <a:solidFill>
              <a:srgbClr val="666666"/>
            </a:solidFill>
            <a:prstDash val="solid"/>
            <a:round/>
            <a:headEnd type="none" w="lg" len="lg"/>
            <a:tailEnd type="triangle" w="lg" len="lg"/>
          </a:ln>
        </p:spPr>
      </p:cxnSp>
      <p:cxnSp>
        <p:nvCxnSpPr>
          <p:cNvPr id="214" name="Shape 214"/>
          <p:cNvCxnSpPr>
            <a:stCxn id="195" idx="6"/>
            <a:endCxn id="198" idx="2"/>
          </p:cNvCxnSpPr>
          <p:nvPr/>
        </p:nvCxnSpPr>
        <p:spPr>
          <a:xfrm>
            <a:off x="3569817" y="1597751"/>
            <a:ext cx="918600" cy="186300"/>
          </a:xfrm>
          <a:prstGeom prst="straightConnector1">
            <a:avLst/>
          </a:prstGeom>
          <a:noFill/>
          <a:ln w="19050" cap="flat">
            <a:solidFill>
              <a:srgbClr val="666666"/>
            </a:solidFill>
            <a:prstDash val="solid"/>
            <a:round/>
            <a:headEnd type="none" w="lg" len="lg"/>
            <a:tailEnd type="triangle" w="lg" len="lg"/>
          </a:ln>
        </p:spPr>
      </p:cxnSp>
      <p:cxnSp>
        <p:nvCxnSpPr>
          <p:cNvPr id="215" name="Shape 215"/>
          <p:cNvCxnSpPr>
            <a:stCxn id="199" idx="6"/>
            <a:endCxn id="201" idx="2"/>
          </p:cNvCxnSpPr>
          <p:nvPr/>
        </p:nvCxnSpPr>
        <p:spPr>
          <a:xfrm>
            <a:off x="4880001" y="411341"/>
            <a:ext cx="850500" cy="457500"/>
          </a:xfrm>
          <a:prstGeom prst="straightConnector1">
            <a:avLst/>
          </a:prstGeom>
          <a:noFill/>
          <a:ln w="19050" cap="flat">
            <a:solidFill>
              <a:srgbClr val="666666"/>
            </a:solidFill>
            <a:prstDash val="solid"/>
            <a:round/>
            <a:headEnd type="none" w="lg" len="lg"/>
            <a:tailEnd type="triangle" w="lg" len="lg"/>
          </a:ln>
        </p:spPr>
      </p:cxnSp>
      <p:cxnSp>
        <p:nvCxnSpPr>
          <p:cNvPr id="216" name="Shape 216"/>
          <p:cNvCxnSpPr>
            <a:stCxn id="196" idx="6"/>
            <a:endCxn id="201" idx="2"/>
          </p:cNvCxnSpPr>
          <p:nvPr/>
        </p:nvCxnSpPr>
        <p:spPr>
          <a:xfrm>
            <a:off x="4880001" y="868936"/>
            <a:ext cx="850500" cy="0"/>
          </a:xfrm>
          <a:prstGeom prst="straightConnector1">
            <a:avLst/>
          </a:prstGeom>
          <a:noFill/>
          <a:ln w="19050" cap="flat">
            <a:solidFill>
              <a:srgbClr val="666666"/>
            </a:solidFill>
            <a:prstDash val="solid"/>
            <a:round/>
            <a:headEnd type="none" w="lg" len="lg"/>
            <a:tailEnd type="triangle" w="lg" len="lg"/>
          </a:ln>
        </p:spPr>
      </p:cxnSp>
      <p:cxnSp>
        <p:nvCxnSpPr>
          <p:cNvPr id="217" name="Shape 217"/>
          <p:cNvCxnSpPr>
            <a:stCxn id="197" idx="6"/>
            <a:endCxn id="201" idx="2"/>
          </p:cNvCxnSpPr>
          <p:nvPr/>
        </p:nvCxnSpPr>
        <p:spPr>
          <a:xfrm rot="10800000" flipH="1">
            <a:off x="4880001" y="869031"/>
            <a:ext cx="850500" cy="457500"/>
          </a:xfrm>
          <a:prstGeom prst="straightConnector1">
            <a:avLst/>
          </a:prstGeom>
          <a:noFill/>
          <a:ln w="19050" cap="flat">
            <a:solidFill>
              <a:srgbClr val="666666"/>
            </a:solidFill>
            <a:prstDash val="solid"/>
            <a:round/>
            <a:headEnd type="none" w="lg" len="lg"/>
            <a:tailEnd type="triangle" w="lg" len="lg"/>
          </a:ln>
        </p:spPr>
      </p:cxnSp>
      <p:cxnSp>
        <p:nvCxnSpPr>
          <p:cNvPr id="218" name="Shape 218"/>
          <p:cNvCxnSpPr>
            <a:stCxn id="198" idx="6"/>
            <a:endCxn id="201" idx="2"/>
          </p:cNvCxnSpPr>
          <p:nvPr/>
        </p:nvCxnSpPr>
        <p:spPr>
          <a:xfrm rot="10800000" flipH="1">
            <a:off x="4880001" y="868827"/>
            <a:ext cx="850500" cy="915300"/>
          </a:xfrm>
          <a:prstGeom prst="straightConnector1">
            <a:avLst/>
          </a:prstGeom>
          <a:noFill/>
          <a:ln w="19050" cap="flat">
            <a:solidFill>
              <a:srgbClr val="666666"/>
            </a:solidFill>
            <a:prstDash val="solid"/>
            <a:round/>
            <a:headEnd type="none" w="lg" len="lg"/>
            <a:tailEnd type="triangle" w="lg" len="lg"/>
          </a:ln>
        </p:spPr>
      </p:cxnSp>
      <p:cxnSp>
        <p:nvCxnSpPr>
          <p:cNvPr id="219" name="Shape 219"/>
          <p:cNvCxnSpPr>
            <a:stCxn id="199" idx="6"/>
            <a:endCxn id="202" idx="2"/>
          </p:cNvCxnSpPr>
          <p:nvPr/>
        </p:nvCxnSpPr>
        <p:spPr>
          <a:xfrm>
            <a:off x="4880001" y="411342"/>
            <a:ext cx="850500" cy="915300"/>
          </a:xfrm>
          <a:prstGeom prst="straightConnector1">
            <a:avLst/>
          </a:prstGeom>
          <a:noFill/>
          <a:ln w="19050" cap="flat">
            <a:solidFill>
              <a:srgbClr val="666666"/>
            </a:solidFill>
            <a:prstDash val="solid"/>
            <a:round/>
            <a:headEnd type="none" w="lg" len="lg"/>
            <a:tailEnd type="triangle" w="lg" len="lg"/>
          </a:ln>
        </p:spPr>
      </p:cxnSp>
      <p:cxnSp>
        <p:nvCxnSpPr>
          <p:cNvPr id="220" name="Shape 220"/>
          <p:cNvCxnSpPr>
            <a:stCxn id="196" idx="6"/>
            <a:endCxn id="202" idx="2"/>
          </p:cNvCxnSpPr>
          <p:nvPr/>
        </p:nvCxnSpPr>
        <p:spPr>
          <a:xfrm>
            <a:off x="4880001" y="868936"/>
            <a:ext cx="850500" cy="457500"/>
          </a:xfrm>
          <a:prstGeom prst="straightConnector1">
            <a:avLst/>
          </a:prstGeom>
          <a:noFill/>
          <a:ln w="19050" cap="flat">
            <a:solidFill>
              <a:srgbClr val="666666"/>
            </a:solidFill>
            <a:prstDash val="solid"/>
            <a:round/>
            <a:headEnd type="none" w="lg" len="lg"/>
            <a:tailEnd type="triangle" w="lg" len="lg"/>
          </a:ln>
        </p:spPr>
      </p:cxnSp>
      <p:cxnSp>
        <p:nvCxnSpPr>
          <p:cNvPr id="221" name="Shape 221"/>
          <p:cNvCxnSpPr>
            <a:stCxn id="197" idx="6"/>
            <a:endCxn id="202" idx="2"/>
          </p:cNvCxnSpPr>
          <p:nvPr/>
        </p:nvCxnSpPr>
        <p:spPr>
          <a:xfrm>
            <a:off x="4880001" y="1326531"/>
            <a:ext cx="850500" cy="0"/>
          </a:xfrm>
          <a:prstGeom prst="straightConnector1">
            <a:avLst/>
          </a:prstGeom>
          <a:noFill/>
          <a:ln w="19050" cap="flat">
            <a:solidFill>
              <a:srgbClr val="666666"/>
            </a:solidFill>
            <a:prstDash val="solid"/>
            <a:round/>
            <a:headEnd type="none" w="lg" len="lg"/>
            <a:tailEnd type="triangle" w="lg" len="lg"/>
          </a:ln>
        </p:spPr>
      </p:cxnSp>
      <p:cxnSp>
        <p:nvCxnSpPr>
          <p:cNvPr id="222" name="Shape 222"/>
          <p:cNvCxnSpPr>
            <a:stCxn id="198" idx="6"/>
            <a:endCxn id="202" idx="2"/>
          </p:cNvCxnSpPr>
          <p:nvPr/>
        </p:nvCxnSpPr>
        <p:spPr>
          <a:xfrm rot="10800000" flipH="1">
            <a:off x="4880001" y="1326626"/>
            <a:ext cx="850500" cy="457500"/>
          </a:xfrm>
          <a:prstGeom prst="straightConnector1">
            <a:avLst/>
          </a:prstGeom>
          <a:noFill/>
          <a:ln w="19050" cap="flat">
            <a:solidFill>
              <a:srgbClr val="666666"/>
            </a:solidFill>
            <a:prstDash val="solid"/>
            <a:round/>
            <a:headEnd type="none" w="lg" len="lg"/>
            <a:tailEnd type="triangle" w="lg" len="lg"/>
          </a:ln>
        </p:spPr>
      </p:cxnSp>
      <p:sp>
        <p:nvSpPr>
          <p:cNvPr id="223" name="Shape 223"/>
          <p:cNvSpPr txBox="1"/>
          <p:nvPr/>
        </p:nvSpPr>
        <p:spPr>
          <a:xfrm>
            <a:off x="2922477" y="1869312"/>
            <a:ext cx="1122000" cy="271200"/>
          </a:xfrm>
          <a:prstGeom prst="rect">
            <a:avLst/>
          </a:prstGeom>
          <a:noFill/>
          <a:ln>
            <a:noFill/>
          </a:ln>
        </p:spPr>
        <p:txBody>
          <a:bodyPr lIns="91335" tIns="91335" rIns="91335" bIns="91335" anchor="t" anchorCtr="0">
            <a:noAutofit/>
          </a:bodyPr>
          <a:lstStyle/>
          <a:p>
            <a:pPr>
              <a:spcBef>
                <a:spcPts val="0"/>
              </a:spcBef>
            </a:pPr>
            <a:r>
              <a:rPr lang="en" sz="1800">
                <a:solidFill>
                  <a:srgbClr val="FF0000"/>
                </a:solidFill>
              </a:rPr>
              <a:t>input layer</a:t>
            </a:r>
          </a:p>
        </p:txBody>
      </p:sp>
      <p:sp>
        <p:nvSpPr>
          <p:cNvPr id="224" name="Shape 224"/>
          <p:cNvSpPr txBox="1"/>
          <p:nvPr/>
        </p:nvSpPr>
        <p:spPr>
          <a:xfrm>
            <a:off x="4044602" y="2140574"/>
            <a:ext cx="1441799" cy="271200"/>
          </a:xfrm>
          <a:prstGeom prst="rect">
            <a:avLst/>
          </a:prstGeom>
          <a:noFill/>
          <a:ln>
            <a:noFill/>
          </a:ln>
        </p:spPr>
        <p:txBody>
          <a:bodyPr lIns="91335" tIns="91335" rIns="91335" bIns="91335" anchor="t" anchorCtr="0">
            <a:noAutofit/>
          </a:bodyPr>
          <a:lstStyle/>
          <a:p>
            <a:pPr>
              <a:spcBef>
                <a:spcPts val="0"/>
              </a:spcBef>
            </a:pPr>
            <a:r>
              <a:rPr lang="en" sz="1800">
                <a:solidFill>
                  <a:srgbClr val="0000FF"/>
                </a:solidFill>
              </a:rPr>
              <a:t>hidden layer</a:t>
            </a:r>
          </a:p>
        </p:txBody>
      </p:sp>
      <p:sp>
        <p:nvSpPr>
          <p:cNvPr id="225" name="Shape 225"/>
          <p:cNvSpPr txBox="1"/>
          <p:nvPr/>
        </p:nvSpPr>
        <p:spPr>
          <a:xfrm>
            <a:off x="5344431" y="1630391"/>
            <a:ext cx="1441799" cy="271200"/>
          </a:xfrm>
          <a:prstGeom prst="rect">
            <a:avLst/>
          </a:prstGeom>
          <a:noFill/>
          <a:ln>
            <a:noFill/>
          </a:ln>
        </p:spPr>
        <p:txBody>
          <a:bodyPr lIns="91335" tIns="91335" rIns="91335" bIns="91335" anchor="t" anchorCtr="0">
            <a:noAutofit/>
          </a:bodyPr>
          <a:lstStyle/>
          <a:p>
            <a:pPr>
              <a:spcBef>
                <a:spcPts val="0"/>
              </a:spcBef>
            </a:pPr>
            <a:r>
              <a:rPr lang="en" sz="1800">
                <a:solidFill>
                  <a:srgbClr val="38761D"/>
                </a:solidFill>
              </a:rPr>
              <a:t>output layer</a:t>
            </a:r>
          </a:p>
        </p:txBody>
      </p:sp>
      <p:cxnSp>
        <p:nvCxnSpPr>
          <p:cNvPr id="226" name="Shape 226"/>
          <p:cNvCxnSpPr/>
          <p:nvPr/>
        </p:nvCxnSpPr>
        <p:spPr>
          <a:xfrm>
            <a:off x="-18215" y="2610525"/>
            <a:ext cx="9207899" cy="0"/>
          </a:xfrm>
          <a:prstGeom prst="straightConnector1">
            <a:avLst/>
          </a:prstGeom>
          <a:noFill/>
          <a:ln w="19050" cap="flat">
            <a:solidFill>
              <a:schemeClr val="dk2"/>
            </a:solidFill>
            <a:prstDash val="solid"/>
            <a:round/>
            <a:headEnd type="none" w="lg" len="lg"/>
            <a:tailEnd type="none" w="lg" len="lg"/>
          </a:ln>
        </p:spPr>
      </p:cxnSp>
    </p:spTree>
    <p:extLst>
      <p:ext uri="{BB962C8B-B14F-4D97-AF65-F5344CB8AC3E}">
        <p14:creationId xmlns:p14="http://schemas.microsoft.com/office/powerpoint/2010/main" val="3125336473"/>
      </p:ext>
    </p:extLst>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a:xfrm>
            <a:off x="457182" y="444103"/>
            <a:ext cx="7200900" cy="2686050"/>
          </a:xfrm>
        </p:spPr>
        <p:txBody>
          <a:bodyPr/>
          <a:lstStyle/>
          <a:p>
            <a:pPr eaLnBrk="1" hangingPunct="1"/>
            <a:r>
              <a:rPr lang="en-US" altLang="zh-CN" sz="2400" dirty="0"/>
              <a:t>Convolutions on RGB image</a:t>
            </a:r>
            <a:endParaRPr lang="zh-CN" altLang="en-US" sz="2400" dirty="0"/>
          </a:p>
        </p:txBody>
      </p:sp>
      <p:pic>
        <p:nvPicPr>
          <p:cNvPr id="3584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0948" y="3070623"/>
            <a:ext cx="1516856" cy="1707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4271" y="3393282"/>
            <a:ext cx="3489722" cy="138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线形标注 2 6"/>
          <p:cNvSpPr/>
          <p:nvPr/>
        </p:nvSpPr>
        <p:spPr>
          <a:xfrm>
            <a:off x="5868144" y="2648707"/>
            <a:ext cx="2798067" cy="658415"/>
          </a:xfrm>
          <a:prstGeom prst="borderCallout2">
            <a:avLst>
              <a:gd name="adj1" fmla="val 22817"/>
              <a:gd name="adj2" fmla="val 1241"/>
              <a:gd name="adj3" fmla="val 18750"/>
              <a:gd name="adj4" fmla="val -16667"/>
              <a:gd name="adj5" fmla="val 138258"/>
              <a:gd name="adj6" fmla="val -47731"/>
            </a:avLst>
          </a:prstGeom>
          <a:noFill/>
          <a:ln>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100" dirty="0">
                <a:solidFill>
                  <a:srgbClr val="7030A0"/>
                </a:solidFill>
              </a:rPr>
              <a:t>One  convolution kernel(filter)</a:t>
            </a:r>
            <a:endParaRPr lang="zh-CN" altLang="en-US" sz="2100" dirty="0">
              <a:solidFill>
                <a:srgbClr val="7030A0"/>
              </a:solidFill>
            </a:endParaRPr>
          </a:p>
        </p:txBody>
      </p:sp>
      <p:pic>
        <p:nvPicPr>
          <p:cNvPr id="35847"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877167"/>
            <a:ext cx="3754040" cy="189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404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0"/>
            <a:ext cx="7140450" cy="5728967"/>
          </a:xfrm>
        </p:spPr>
      </p:pic>
    </p:spTree>
    <p:extLst>
      <p:ext uri="{BB962C8B-B14F-4D97-AF65-F5344CB8AC3E}">
        <p14:creationId xmlns:p14="http://schemas.microsoft.com/office/powerpoint/2010/main" val="1031029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0904" y="1635646"/>
            <a:ext cx="6841318" cy="2522736"/>
          </a:xfrm>
        </p:spPr>
      </p:pic>
    </p:spTree>
    <p:extLst>
      <p:ext uri="{BB962C8B-B14F-4D97-AF65-F5344CB8AC3E}">
        <p14:creationId xmlns:p14="http://schemas.microsoft.com/office/powerpoint/2010/main" val="1316620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2776" y="1635646"/>
            <a:ext cx="6997573" cy="2733427"/>
          </a:xfrm>
        </p:spPr>
      </p:pic>
    </p:spTree>
    <p:extLst>
      <p:ext uri="{BB962C8B-B14F-4D97-AF65-F5344CB8AC3E}">
        <p14:creationId xmlns:p14="http://schemas.microsoft.com/office/powerpoint/2010/main" val="472318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6296" y="843558"/>
            <a:ext cx="3390533" cy="4186271"/>
          </a:xfrm>
        </p:spPr>
      </p:pic>
    </p:spTree>
    <p:extLst>
      <p:ext uri="{BB962C8B-B14F-4D97-AF65-F5344CB8AC3E}">
        <p14:creationId xmlns:p14="http://schemas.microsoft.com/office/powerpoint/2010/main" val="693594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1826" name="Group 2"/>
          <p:cNvGrpSpPr>
            <a:grpSpLocks/>
          </p:cNvGrpSpPr>
          <p:nvPr/>
        </p:nvGrpSpPr>
        <p:grpSpPr bwMode="auto">
          <a:xfrm>
            <a:off x="0" y="0"/>
            <a:ext cx="9144000" cy="5143500"/>
            <a:chOff x="0" y="0"/>
            <a:chExt cx="5760" cy="4320"/>
          </a:xfrm>
        </p:grpSpPr>
        <p:sp>
          <p:nvSpPr>
            <p:cNvPr id="461827" name="Rectangle 3"/>
            <p:cNvSpPr>
              <a:spLocks noChangeArrowheads="1"/>
            </p:cNvSpPr>
            <p:nvPr/>
          </p:nvSpPr>
          <p:spPr bwMode="auto">
            <a:xfrm>
              <a:off x="0" y="0"/>
              <a:ext cx="5760" cy="4320"/>
            </a:xfrm>
            <a:prstGeom prst="rect">
              <a:avLst/>
            </a:prstGeom>
            <a:gradFill rotWithShape="0">
              <a:gsLst>
                <a:gs pos="0">
                  <a:schemeClr val="accent2">
                    <a:gamma/>
                    <a:shade val="62745"/>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400">
                <a:solidFill>
                  <a:srgbClr val="000000"/>
                </a:solidFill>
                <a:latin typeface="Times" pitchFamily="18" charset="0"/>
                <a:ea typeface="+mn-ea"/>
              </a:endParaRPr>
            </a:p>
          </p:txBody>
        </p:sp>
        <p:grpSp>
          <p:nvGrpSpPr>
            <p:cNvPr id="461828" name="Group 4"/>
            <p:cNvGrpSpPr>
              <a:grpSpLocks/>
            </p:cNvGrpSpPr>
            <p:nvPr/>
          </p:nvGrpSpPr>
          <p:grpSpPr bwMode="auto">
            <a:xfrm>
              <a:off x="96" y="528"/>
              <a:ext cx="5472" cy="96"/>
              <a:chOff x="96" y="528"/>
              <a:chExt cx="5472" cy="96"/>
            </a:xfrm>
          </p:grpSpPr>
          <p:sp>
            <p:nvSpPr>
              <p:cNvPr id="461829" name="Line 5"/>
              <p:cNvSpPr>
                <a:spLocks noChangeShapeType="1"/>
              </p:cNvSpPr>
              <p:nvPr/>
            </p:nvSpPr>
            <p:spPr bwMode="auto">
              <a:xfrm>
                <a:off x="96" y="528"/>
                <a:ext cx="547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1830" name="Line 6"/>
              <p:cNvSpPr>
                <a:spLocks noChangeShapeType="1"/>
              </p:cNvSpPr>
              <p:nvPr/>
            </p:nvSpPr>
            <p:spPr bwMode="auto">
              <a:xfrm>
                <a:off x="213" y="576"/>
                <a:ext cx="518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1831" name="Line 7"/>
              <p:cNvSpPr>
                <a:spLocks noChangeShapeType="1"/>
              </p:cNvSpPr>
              <p:nvPr/>
            </p:nvSpPr>
            <p:spPr bwMode="auto">
              <a:xfrm>
                <a:off x="323" y="624"/>
                <a:ext cx="494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nvGrpSpPr>
            <p:cNvPr id="461832" name="Group 8"/>
            <p:cNvGrpSpPr>
              <a:grpSpLocks/>
            </p:cNvGrpSpPr>
            <p:nvPr/>
          </p:nvGrpSpPr>
          <p:grpSpPr bwMode="auto">
            <a:xfrm>
              <a:off x="383" y="96"/>
              <a:ext cx="97" cy="4128"/>
              <a:chOff x="383" y="96"/>
              <a:chExt cx="96" cy="4224"/>
            </a:xfrm>
          </p:grpSpPr>
          <p:sp>
            <p:nvSpPr>
              <p:cNvPr id="461833" name="Line 9"/>
              <p:cNvSpPr>
                <a:spLocks noChangeShapeType="1"/>
              </p:cNvSpPr>
              <p:nvPr/>
            </p:nvSpPr>
            <p:spPr bwMode="auto">
              <a:xfrm rot="-5400000">
                <a:off x="-1729" y="2208"/>
                <a:ext cx="422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1834" name="Line 10"/>
              <p:cNvSpPr>
                <a:spLocks noChangeShapeType="1"/>
              </p:cNvSpPr>
              <p:nvPr/>
            </p:nvSpPr>
            <p:spPr bwMode="auto">
              <a:xfrm rot="-5400000">
                <a:off x="-1570" y="2229"/>
                <a:ext cx="400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1835" name="Line 11"/>
              <p:cNvSpPr>
                <a:spLocks noChangeShapeType="1"/>
              </p:cNvSpPr>
              <p:nvPr/>
            </p:nvSpPr>
            <p:spPr bwMode="auto">
              <a:xfrm rot="-5400000">
                <a:off x="-1430" y="2236"/>
                <a:ext cx="3817"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sp>
        <p:nvSpPr>
          <p:cNvPr id="461836" name="Text Box 12"/>
          <p:cNvSpPr txBox="1">
            <a:spLocks noChangeArrowheads="1"/>
          </p:cNvSpPr>
          <p:nvPr/>
        </p:nvSpPr>
        <p:spPr bwMode="auto">
          <a:xfrm>
            <a:off x="1821147" y="90493"/>
            <a:ext cx="5673166" cy="64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600" b="1">
                <a:solidFill>
                  <a:srgbClr val="FFFF00"/>
                </a:solidFill>
                <a:latin typeface="Helvetica" pitchFamily="34" charset="0"/>
                <a:ea typeface="+mn-ea"/>
              </a:rPr>
              <a:t>Cortical Receptive Fields</a:t>
            </a:r>
          </a:p>
        </p:txBody>
      </p:sp>
      <p:sp>
        <p:nvSpPr>
          <p:cNvPr id="461837" name="Text Box 13"/>
          <p:cNvSpPr txBox="1">
            <a:spLocks noChangeArrowheads="1"/>
          </p:cNvSpPr>
          <p:nvPr/>
        </p:nvSpPr>
        <p:spPr bwMode="auto">
          <a:xfrm>
            <a:off x="1999275" y="914415"/>
            <a:ext cx="5605840" cy="58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200">
                <a:solidFill>
                  <a:srgbClr val="FFFF00"/>
                </a:solidFill>
                <a:latin typeface="Helvetica" pitchFamily="34" charset="0"/>
                <a:ea typeface="+mn-ea"/>
              </a:rPr>
              <a:t>Simple Cells: “Line Detectors”</a:t>
            </a:r>
          </a:p>
        </p:txBody>
      </p:sp>
      <p:pic>
        <p:nvPicPr>
          <p:cNvPr id="46183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268605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183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850" y="1600200"/>
            <a:ext cx="274955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1840" name="Rectangle 16"/>
          <p:cNvSpPr>
            <a:spLocks noChangeArrowheads="1"/>
          </p:cNvSpPr>
          <p:nvPr/>
        </p:nvSpPr>
        <p:spPr bwMode="auto">
          <a:xfrm>
            <a:off x="7335854" y="4902999"/>
            <a:ext cx="1736191" cy="2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eaLnBrk="0" hangingPunct="0"/>
            <a:r>
              <a:rPr lang="en-US" altLang="en-US" sz="1000">
                <a:solidFill>
                  <a:srgbClr val="FFFFFF"/>
                </a:solidFill>
                <a:latin typeface="EngraversGothic BT Regular" charset="0"/>
                <a:ea typeface="+mn-ea"/>
              </a:rPr>
              <a:t>© Stephen E. Palmer, 2002</a:t>
            </a:r>
          </a:p>
        </p:txBody>
      </p:sp>
    </p:spTree>
    <p:extLst>
      <p:ext uri="{BB962C8B-B14F-4D97-AF65-F5344CB8AC3E}">
        <p14:creationId xmlns:p14="http://schemas.microsoft.com/office/powerpoint/2010/main" val="1981343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p:nvPr/>
        </p:nvSpPr>
        <p:spPr>
          <a:xfrm>
            <a:off x="1066450" y="142576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138" name="Shape 138"/>
          <p:cNvSpPr txBox="1"/>
          <p:nvPr/>
        </p:nvSpPr>
        <p:spPr>
          <a:xfrm>
            <a:off x="1602875" y="3725762"/>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139" name="Shape 139"/>
          <p:cNvSpPr txBox="1"/>
          <p:nvPr/>
        </p:nvSpPr>
        <p:spPr>
          <a:xfrm>
            <a:off x="2022850" y="2184487"/>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140" name="Shape 140"/>
          <p:cNvSpPr txBox="1"/>
          <p:nvPr/>
        </p:nvSpPr>
        <p:spPr>
          <a:xfrm>
            <a:off x="1008462" y="4117394"/>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sp>
        <p:nvSpPr>
          <p:cNvPr id="141" name="Shape 141"/>
          <p:cNvSpPr txBox="1"/>
          <p:nvPr/>
        </p:nvSpPr>
        <p:spPr>
          <a:xfrm>
            <a:off x="0" y="0"/>
            <a:ext cx="7701900" cy="6569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600" kern="0">
                <a:solidFill>
                  <a:srgbClr val="000000"/>
                </a:solidFill>
                <a:latin typeface="Arial"/>
                <a:cs typeface="Arial"/>
                <a:sym typeface="Arial"/>
              </a:rPr>
              <a:t>Convolution Layer</a:t>
            </a:r>
          </a:p>
        </p:txBody>
      </p:sp>
      <p:sp>
        <p:nvSpPr>
          <p:cNvPr id="142" name="Shape 142"/>
          <p:cNvSpPr txBox="1"/>
          <p:nvPr/>
        </p:nvSpPr>
        <p:spPr>
          <a:xfrm>
            <a:off x="751225" y="844012"/>
            <a:ext cx="3350100" cy="474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32x32x3 image</a:t>
            </a:r>
          </a:p>
        </p:txBody>
      </p:sp>
      <p:sp>
        <p:nvSpPr>
          <p:cNvPr id="143" name="Shape 143"/>
          <p:cNvSpPr txBox="1"/>
          <p:nvPr/>
        </p:nvSpPr>
        <p:spPr>
          <a:xfrm>
            <a:off x="2018375" y="3683300"/>
            <a:ext cx="2016899" cy="1284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FF"/>
                </a:solidFill>
                <a:latin typeface="Arial"/>
                <a:cs typeface="Arial"/>
                <a:sym typeface="Arial"/>
              </a:rPr>
              <a:t>width</a:t>
            </a:r>
          </a:p>
        </p:txBody>
      </p:sp>
      <p:sp>
        <p:nvSpPr>
          <p:cNvPr id="144" name="Shape 144"/>
          <p:cNvSpPr txBox="1"/>
          <p:nvPr/>
        </p:nvSpPr>
        <p:spPr>
          <a:xfrm>
            <a:off x="2438350" y="2167873"/>
            <a:ext cx="2016899" cy="1284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FF"/>
                </a:solidFill>
                <a:latin typeface="Arial"/>
                <a:cs typeface="Arial"/>
                <a:sym typeface="Arial"/>
              </a:rPr>
              <a:t>height</a:t>
            </a:r>
          </a:p>
        </p:txBody>
      </p:sp>
      <p:sp>
        <p:nvSpPr>
          <p:cNvPr id="145" name="Shape 145"/>
          <p:cNvSpPr txBox="1"/>
          <p:nvPr/>
        </p:nvSpPr>
        <p:spPr>
          <a:xfrm>
            <a:off x="1305400" y="4103741"/>
            <a:ext cx="4407299" cy="1284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FF"/>
                </a:solidFill>
                <a:latin typeface="Arial"/>
                <a:cs typeface="Arial"/>
                <a:sym typeface="Arial"/>
              </a:rPr>
              <a:t>depth</a:t>
            </a:r>
          </a:p>
        </p:txBody>
      </p:sp>
    </p:spTree>
    <p:extLst>
      <p:ext uri="{BB962C8B-B14F-4D97-AF65-F5344CB8AC3E}">
        <p14:creationId xmlns:p14="http://schemas.microsoft.com/office/powerpoint/2010/main" val="1917883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p:nvPr/>
        </p:nvSpPr>
        <p:spPr>
          <a:xfrm>
            <a:off x="1066450" y="142576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152" name="Shape 152"/>
          <p:cNvSpPr txBox="1"/>
          <p:nvPr/>
        </p:nvSpPr>
        <p:spPr>
          <a:xfrm>
            <a:off x="1602875" y="3725762"/>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153" name="Shape 153"/>
          <p:cNvSpPr txBox="1"/>
          <p:nvPr/>
        </p:nvSpPr>
        <p:spPr>
          <a:xfrm>
            <a:off x="2022850" y="2184487"/>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154" name="Shape 154"/>
          <p:cNvSpPr txBox="1"/>
          <p:nvPr/>
        </p:nvSpPr>
        <p:spPr>
          <a:xfrm>
            <a:off x="1008462" y="4117394"/>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sp>
        <p:nvSpPr>
          <p:cNvPr id="155" name="Shape 155"/>
          <p:cNvSpPr txBox="1"/>
          <p:nvPr/>
        </p:nvSpPr>
        <p:spPr>
          <a:xfrm>
            <a:off x="0" y="0"/>
            <a:ext cx="7701900" cy="6569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600" kern="0">
                <a:solidFill>
                  <a:srgbClr val="000000"/>
                </a:solidFill>
                <a:latin typeface="Arial"/>
                <a:cs typeface="Arial"/>
                <a:sym typeface="Arial"/>
              </a:rPr>
              <a:t>Convolution Layer</a:t>
            </a:r>
          </a:p>
        </p:txBody>
      </p:sp>
      <p:sp>
        <p:nvSpPr>
          <p:cNvPr id="156" name="Shape 156"/>
          <p:cNvSpPr/>
          <p:nvPr/>
        </p:nvSpPr>
        <p:spPr>
          <a:xfrm>
            <a:off x="4145900" y="2304737"/>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157" name="Shape 157"/>
          <p:cNvSpPr txBox="1"/>
          <p:nvPr/>
        </p:nvSpPr>
        <p:spPr>
          <a:xfrm>
            <a:off x="3920100" y="1625087"/>
            <a:ext cx="2115600" cy="352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5x5x3 filter</a:t>
            </a:r>
          </a:p>
        </p:txBody>
      </p:sp>
      <p:sp>
        <p:nvSpPr>
          <p:cNvPr id="158" name="Shape 158"/>
          <p:cNvSpPr txBox="1"/>
          <p:nvPr/>
        </p:nvSpPr>
        <p:spPr>
          <a:xfrm>
            <a:off x="751225" y="844012"/>
            <a:ext cx="3350100" cy="474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32x32x3 image</a:t>
            </a:r>
          </a:p>
        </p:txBody>
      </p:sp>
      <p:sp>
        <p:nvSpPr>
          <p:cNvPr id="159" name="Shape 159"/>
          <p:cNvSpPr txBox="1"/>
          <p:nvPr/>
        </p:nvSpPr>
        <p:spPr>
          <a:xfrm>
            <a:off x="5197800" y="2659450"/>
            <a:ext cx="3946200" cy="7599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Convolve </a:t>
            </a:r>
            <a:r>
              <a:rPr lang="en" sz="1800" kern="0">
                <a:solidFill>
                  <a:srgbClr val="000000"/>
                </a:solidFill>
                <a:latin typeface="Arial"/>
                <a:cs typeface="Arial"/>
                <a:sym typeface="Arial"/>
              </a:rPr>
              <a:t>the filter with the image</a:t>
            </a:r>
          </a:p>
          <a:p>
            <a:pPr fontAlgn="auto">
              <a:spcBef>
                <a:spcPts val="0"/>
              </a:spcBef>
              <a:spcAft>
                <a:spcPts val="0"/>
              </a:spcAft>
            </a:pPr>
            <a:r>
              <a:rPr lang="en" sz="1800" kern="0">
                <a:solidFill>
                  <a:srgbClr val="000000"/>
                </a:solidFill>
                <a:latin typeface="Arial"/>
                <a:cs typeface="Arial"/>
                <a:sym typeface="Arial"/>
              </a:rPr>
              <a:t>i.e. “slide over the image spatially, computing dot products”</a:t>
            </a:r>
          </a:p>
        </p:txBody>
      </p:sp>
    </p:spTree>
    <p:extLst>
      <p:ext uri="{BB962C8B-B14F-4D97-AF65-F5344CB8AC3E}">
        <p14:creationId xmlns:p14="http://schemas.microsoft.com/office/powerpoint/2010/main" val="9773293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p:nvPr/>
        </p:nvSpPr>
        <p:spPr>
          <a:xfrm>
            <a:off x="1066450" y="142576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166" name="Shape 166"/>
          <p:cNvSpPr txBox="1"/>
          <p:nvPr/>
        </p:nvSpPr>
        <p:spPr>
          <a:xfrm>
            <a:off x="1602875" y="3725762"/>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167" name="Shape 167"/>
          <p:cNvSpPr txBox="1"/>
          <p:nvPr/>
        </p:nvSpPr>
        <p:spPr>
          <a:xfrm>
            <a:off x="2022850" y="2184487"/>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168" name="Shape 168"/>
          <p:cNvSpPr txBox="1"/>
          <p:nvPr/>
        </p:nvSpPr>
        <p:spPr>
          <a:xfrm>
            <a:off x="1008462" y="4117394"/>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sp>
        <p:nvSpPr>
          <p:cNvPr id="169" name="Shape 169"/>
          <p:cNvSpPr txBox="1"/>
          <p:nvPr/>
        </p:nvSpPr>
        <p:spPr>
          <a:xfrm>
            <a:off x="0" y="0"/>
            <a:ext cx="7701900" cy="6569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600" kern="0">
                <a:solidFill>
                  <a:srgbClr val="000000"/>
                </a:solidFill>
                <a:latin typeface="Arial"/>
                <a:cs typeface="Arial"/>
                <a:sym typeface="Arial"/>
              </a:rPr>
              <a:t>Convolution Layer</a:t>
            </a:r>
          </a:p>
        </p:txBody>
      </p:sp>
      <p:sp>
        <p:nvSpPr>
          <p:cNvPr id="170" name="Shape 170"/>
          <p:cNvSpPr/>
          <p:nvPr/>
        </p:nvSpPr>
        <p:spPr>
          <a:xfrm>
            <a:off x="4145900" y="2304737"/>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171" name="Shape 171"/>
          <p:cNvSpPr txBox="1"/>
          <p:nvPr/>
        </p:nvSpPr>
        <p:spPr>
          <a:xfrm>
            <a:off x="3920100" y="1625087"/>
            <a:ext cx="2115600" cy="3521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5x5x</a:t>
            </a:r>
            <a:r>
              <a:rPr lang="en" sz="2400" kern="0">
                <a:solidFill>
                  <a:srgbClr val="0000FF"/>
                </a:solidFill>
                <a:latin typeface="Arial"/>
                <a:cs typeface="Arial"/>
                <a:sym typeface="Arial"/>
              </a:rPr>
              <a:t>3</a:t>
            </a:r>
            <a:r>
              <a:rPr lang="en" sz="2400" kern="0">
                <a:solidFill>
                  <a:srgbClr val="000000"/>
                </a:solidFill>
                <a:latin typeface="Arial"/>
                <a:cs typeface="Arial"/>
                <a:sym typeface="Arial"/>
              </a:rPr>
              <a:t> filter</a:t>
            </a:r>
          </a:p>
        </p:txBody>
      </p:sp>
      <p:sp>
        <p:nvSpPr>
          <p:cNvPr id="172" name="Shape 172"/>
          <p:cNvSpPr txBox="1"/>
          <p:nvPr/>
        </p:nvSpPr>
        <p:spPr>
          <a:xfrm>
            <a:off x="751225" y="844012"/>
            <a:ext cx="3350100" cy="474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32x32x</a:t>
            </a:r>
            <a:r>
              <a:rPr lang="en" sz="2400" kern="0">
                <a:solidFill>
                  <a:srgbClr val="0000FF"/>
                </a:solidFill>
                <a:latin typeface="Arial"/>
                <a:cs typeface="Arial"/>
                <a:sym typeface="Arial"/>
              </a:rPr>
              <a:t>3</a:t>
            </a:r>
            <a:r>
              <a:rPr lang="en" sz="2400" kern="0">
                <a:solidFill>
                  <a:srgbClr val="000000"/>
                </a:solidFill>
                <a:latin typeface="Arial"/>
                <a:cs typeface="Arial"/>
                <a:sym typeface="Arial"/>
              </a:rPr>
              <a:t> image</a:t>
            </a:r>
          </a:p>
        </p:txBody>
      </p:sp>
      <p:sp>
        <p:nvSpPr>
          <p:cNvPr id="173" name="Shape 173"/>
          <p:cNvSpPr txBox="1"/>
          <p:nvPr/>
        </p:nvSpPr>
        <p:spPr>
          <a:xfrm>
            <a:off x="5197800" y="2659450"/>
            <a:ext cx="3946200" cy="7599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Convolve </a:t>
            </a:r>
            <a:r>
              <a:rPr lang="en" sz="1800" kern="0">
                <a:solidFill>
                  <a:srgbClr val="000000"/>
                </a:solidFill>
                <a:latin typeface="Arial"/>
                <a:cs typeface="Arial"/>
                <a:sym typeface="Arial"/>
              </a:rPr>
              <a:t>the filter with the image</a:t>
            </a:r>
          </a:p>
          <a:p>
            <a:pPr fontAlgn="auto">
              <a:spcBef>
                <a:spcPts val="0"/>
              </a:spcBef>
              <a:spcAft>
                <a:spcPts val="0"/>
              </a:spcAft>
            </a:pPr>
            <a:r>
              <a:rPr lang="en" sz="1800" kern="0">
                <a:solidFill>
                  <a:srgbClr val="000000"/>
                </a:solidFill>
                <a:latin typeface="Arial"/>
                <a:cs typeface="Arial"/>
                <a:sym typeface="Arial"/>
              </a:rPr>
              <a:t>i.e. “slide over the image spatially, computing dot products”</a:t>
            </a:r>
          </a:p>
        </p:txBody>
      </p:sp>
      <p:sp>
        <p:nvSpPr>
          <p:cNvPr id="174" name="Shape 174"/>
          <p:cNvSpPr txBox="1"/>
          <p:nvPr/>
        </p:nvSpPr>
        <p:spPr>
          <a:xfrm>
            <a:off x="4963525" y="276000"/>
            <a:ext cx="3283499" cy="5849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FF"/>
                </a:solidFill>
                <a:latin typeface="Arial"/>
                <a:cs typeface="Arial"/>
                <a:sym typeface="Arial"/>
              </a:rPr>
              <a:t>Filters always extend the full depth of the input volume</a:t>
            </a:r>
          </a:p>
        </p:txBody>
      </p:sp>
      <p:cxnSp>
        <p:nvCxnSpPr>
          <p:cNvPr id="175" name="Shape 175"/>
          <p:cNvCxnSpPr>
            <a:endCxn id="171" idx="0"/>
          </p:cNvCxnSpPr>
          <p:nvPr/>
        </p:nvCxnSpPr>
        <p:spPr>
          <a:xfrm flipH="1">
            <a:off x="4977900" y="1099187"/>
            <a:ext cx="589800" cy="525900"/>
          </a:xfrm>
          <a:prstGeom prst="straightConnector1">
            <a:avLst/>
          </a:prstGeom>
          <a:noFill/>
          <a:ln w="9525" cap="flat" cmpd="sng">
            <a:solidFill>
              <a:srgbClr val="0000FF"/>
            </a:solidFill>
            <a:prstDash val="solid"/>
            <a:round/>
            <a:headEnd type="none" w="lg" len="lg"/>
            <a:tailEnd type="triangle" w="lg" len="lg"/>
          </a:ln>
        </p:spPr>
      </p:cxnSp>
      <p:cxnSp>
        <p:nvCxnSpPr>
          <p:cNvPr id="176" name="Shape 176"/>
          <p:cNvCxnSpPr/>
          <p:nvPr/>
        </p:nvCxnSpPr>
        <p:spPr>
          <a:xfrm flipH="1">
            <a:off x="2098750" y="728100"/>
            <a:ext cx="2583899" cy="228299"/>
          </a:xfrm>
          <a:prstGeom prst="straightConnector1">
            <a:avLst/>
          </a:prstGeom>
          <a:noFill/>
          <a:ln w="9525" cap="flat" cmpd="sng">
            <a:solidFill>
              <a:srgbClr val="0000FF"/>
            </a:solidFill>
            <a:prstDash val="solid"/>
            <a:round/>
            <a:headEnd type="none" w="lg" len="lg"/>
            <a:tailEnd type="triangle" w="lg" len="lg"/>
          </a:ln>
        </p:spPr>
      </p:cxnSp>
    </p:spTree>
    <p:extLst>
      <p:ext uri="{BB962C8B-B14F-4D97-AF65-F5344CB8AC3E}">
        <p14:creationId xmlns:p14="http://schemas.microsoft.com/office/powerpoint/2010/main" val="16857281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Shape 182"/>
          <p:cNvSpPr/>
          <p:nvPr/>
        </p:nvSpPr>
        <p:spPr>
          <a:xfrm>
            <a:off x="1638400" y="2162850"/>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183" name="Shape 183"/>
          <p:cNvSpPr/>
          <p:nvPr/>
        </p:nvSpPr>
        <p:spPr>
          <a:xfrm>
            <a:off x="3234650" y="2428650"/>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184" name="Shape 184"/>
          <p:cNvCxnSpPr>
            <a:endCxn id="183" idx="2"/>
          </p:cNvCxnSpPr>
          <p:nvPr/>
        </p:nvCxnSpPr>
        <p:spPr>
          <a:xfrm rot="10800000" flipH="1">
            <a:off x="1745150" y="2569799"/>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185" name="Shape 185"/>
          <p:cNvCxnSpPr>
            <a:endCxn id="183" idx="2"/>
          </p:cNvCxnSpPr>
          <p:nvPr/>
        </p:nvCxnSpPr>
        <p:spPr>
          <a:xfrm>
            <a:off x="1764650" y="2332499"/>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186" name="Shape 186"/>
          <p:cNvCxnSpPr>
            <a:endCxn id="183" idx="2"/>
          </p:cNvCxnSpPr>
          <p:nvPr/>
        </p:nvCxnSpPr>
        <p:spPr>
          <a:xfrm>
            <a:off x="1900850" y="2183099"/>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187" name="Shape 187"/>
          <p:cNvCxnSpPr>
            <a:endCxn id="183" idx="2"/>
          </p:cNvCxnSpPr>
          <p:nvPr/>
        </p:nvCxnSpPr>
        <p:spPr>
          <a:xfrm rot="10800000" flipH="1">
            <a:off x="1926950" y="2569799"/>
            <a:ext cx="1307700" cy="249600"/>
          </a:xfrm>
          <a:prstGeom prst="straightConnector1">
            <a:avLst/>
          </a:prstGeom>
          <a:noFill/>
          <a:ln w="19050" cap="flat" cmpd="sng">
            <a:solidFill>
              <a:srgbClr val="000000"/>
            </a:solidFill>
            <a:prstDash val="solid"/>
            <a:round/>
            <a:headEnd type="none" w="lg" len="lg"/>
            <a:tailEnd type="none" w="lg" len="lg"/>
          </a:ln>
        </p:spPr>
      </p:cxnSp>
      <p:sp>
        <p:nvSpPr>
          <p:cNvPr id="188" name="Shape 188"/>
          <p:cNvSpPr txBox="1"/>
          <p:nvPr/>
        </p:nvSpPr>
        <p:spPr>
          <a:xfrm>
            <a:off x="1834500" y="349085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189" name="Shape 189"/>
          <p:cNvSpPr txBox="1"/>
          <p:nvPr/>
        </p:nvSpPr>
        <p:spPr>
          <a:xfrm>
            <a:off x="2198800" y="141767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190" name="Shape 190"/>
          <p:cNvSpPr txBox="1"/>
          <p:nvPr/>
        </p:nvSpPr>
        <p:spPr>
          <a:xfrm>
            <a:off x="1163887" y="388248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sp>
        <p:nvSpPr>
          <p:cNvPr id="191" name="Shape 191"/>
          <p:cNvSpPr txBox="1"/>
          <p:nvPr/>
        </p:nvSpPr>
        <p:spPr>
          <a:xfrm>
            <a:off x="120875" y="69950"/>
            <a:ext cx="7701900" cy="630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Convolution Layer</a:t>
            </a:r>
          </a:p>
        </p:txBody>
      </p:sp>
      <p:sp>
        <p:nvSpPr>
          <p:cNvPr id="192" name="Shape 192"/>
          <p:cNvSpPr/>
          <p:nvPr/>
        </p:nvSpPr>
        <p:spPr>
          <a:xfrm>
            <a:off x="1221875" y="11908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193" name="Shape 193"/>
          <p:cNvSpPr txBox="1"/>
          <p:nvPr/>
        </p:nvSpPr>
        <p:spPr>
          <a:xfrm>
            <a:off x="3479725" y="768475"/>
            <a:ext cx="3635099" cy="552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FF0000"/>
                </a:solidFill>
                <a:latin typeface="Arial"/>
                <a:cs typeface="Arial"/>
                <a:sym typeface="Arial"/>
              </a:rPr>
              <a:t>32x32x3 image</a:t>
            </a:r>
          </a:p>
          <a:p>
            <a:pPr fontAlgn="auto">
              <a:spcBef>
                <a:spcPts val="0"/>
              </a:spcBef>
              <a:spcAft>
                <a:spcPts val="0"/>
              </a:spcAft>
            </a:pPr>
            <a:r>
              <a:rPr lang="en" sz="2400" kern="0">
                <a:solidFill>
                  <a:srgbClr val="0000FF"/>
                </a:solidFill>
                <a:latin typeface="Arial"/>
                <a:cs typeface="Arial"/>
                <a:sym typeface="Arial"/>
              </a:rPr>
              <a:t>5x5x3 filter</a:t>
            </a:r>
          </a:p>
        </p:txBody>
      </p:sp>
      <p:cxnSp>
        <p:nvCxnSpPr>
          <p:cNvPr id="194" name="Shape 194"/>
          <p:cNvCxnSpPr/>
          <p:nvPr/>
        </p:nvCxnSpPr>
        <p:spPr>
          <a:xfrm flipH="1">
            <a:off x="2348650" y="1010250"/>
            <a:ext cx="984299" cy="233099"/>
          </a:xfrm>
          <a:prstGeom prst="straightConnector1">
            <a:avLst/>
          </a:prstGeom>
          <a:noFill/>
          <a:ln w="9525" cap="flat" cmpd="sng">
            <a:solidFill>
              <a:srgbClr val="FF0000"/>
            </a:solidFill>
            <a:prstDash val="solid"/>
            <a:round/>
            <a:headEnd type="none" w="lg" len="lg"/>
            <a:tailEnd type="triangle" w="lg" len="lg"/>
          </a:ln>
        </p:spPr>
      </p:cxnSp>
      <p:cxnSp>
        <p:nvCxnSpPr>
          <p:cNvPr id="195" name="Shape 195"/>
          <p:cNvCxnSpPr/>
          <p:nvPr/>
        </p:nvCxnSpPr>
        <p:spPr>
          <a:xfrm flipH="1">
            <a:off x="2037649" y="1493775"/>
            <a:ext cx="1398900" cy="543899"/>
          </a:xfrm>
          <a:prstGeom prst="straightConnector1">
            <a:avLst/>
          </a:prstGeom>
          <a:noFill/>
          <a:ln w="9525" cap="flat" cmpd="sng">
            <a:solidFill>
              <a:srgbClr val="0000FF"/>
            </a:solidFill>
            <a:prstDash val="solid"/>
            <a:round/>
            <a:headEnd type="none" w="lg" len="lg"/>
            <a:tailEnd type="triangle" w="lg" len="lg"/>
          </a:ln>
        </p:spPr>
      </p:cxnSp>
      <p:cxnSp>
        <p:nvCxnSpPr>
          <p:cNvPr id="196" name="Shape 196"/>
          <p:cNvCxnSpPr/>
          <p:nvPr/>
        </p:nvCxnSpPr>
        <p:spPr>
          <a:xfrm rot="10800000">
            <a:off x="3574800" y="2866500"/>
            <a:ext cx="408299" cy="145799"/>
          </a:xfrm>
          <a:prstGeom prst="straightConnector1">
            <a:avLst/>
          </a:prstGeom>
          <a:noFill/>
          <a:ln w="9525" cap="flat" cmpd="sng">
            <a:solidFill>
              <a:srgbClr val="000000"/>
            </a:solidFill>
            <a:prstDash val="solid"/>
            <a:round/>
            <a:headEnd type="none" w="lg" len="lg"/>
            <a:tailEnd type="triangle" w="lg" len="lg"/>
          </a:ln>
        </p:spPr>
      </p:cxnSp>
      <p:sp>
        <p:nvSpPr>
          <p:cNvPr id="197" name="Shape 197"/>
          <p:cNvSpPr txBox="1"/>
          <p:nvPr/>
        </p:nvSpPr>
        <p:spPr>
          <a:xfrm>
            <a:off x="4070975" y="2749250"/>
            <a:ext cx="5016000" cy="10620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1 number: </a:t>
            </a:r>
          </a:p>
          <a:p>
            <a:pPr fontAlgn="auto">
              <a:spcBef>
                <a:spcPts val="0"/>
              </a:spcBef>
              <a:spcAft>
                <a:spcPts val="0"/>
              </a:spcAft>
            </a:pPr>
            <a:r>
              <a:rPr lang="en" sz="1800" kern="0">
                <a:solidFill>
                  <a:srgbClr val="000000"/>
                </a:solidFill>
                <a:latin typeface="Arial"/>
                <a:cs typeface="Arial"/>
                <a:sym typeface="Arial"/>
              </a:rPr>
              <a:t>the result of taking a dot product between the filter and a small 5x5x3 chunk of the image</a:t>
            </a:r>
          </a:p>
          <a:p>
            <a:pPr fontAlgn="auto">
              <a:spcBef>
                <a:spcPts val="0"/>
              </a:spcBef>
              <a:spcAft>
                <a:spcPts val="0"/>
              </a:spcAft>
            </a:pPr>
            <a:r>
              <a:rPr lang="en" sz="1800" kern="0">
                <a:solidFill>
                  <a:srgbClr val="000000"/>
                </a:solidFill>
                <a:latin typeface="Arial"/>
                <a:cs typeface="Arial"/>
                <a:sym typeface="Arial"/>
              </a:rPr>
              <a:t>(i.e. 5*5*3 = 75-dimensional dot product + bias)</a:t>
            </a:r>
          </a:p>
        </p:txBody>
      </p:sp>
      <p:pic>
        <p:nvPicPr>
          <p:cNvPr id="198" name="Shape 198"/>
          <p:cNvPicPr preferRelativeResize="0"/>
          <p:nvPr/>
        </p:nvPicPr>
        <p:blipFill>
          <a:blip r:embed="rId3">
            <a:alphaModFix/>
          </a:blip>
          <a:stretch>
            <a:fillRect/>
          </a:stretch>
        </p:blipFill>
        <p:spPr>
          <a:xfrm>
            <a:off x="5112024" y="1278250"/>
            <a:ext cx="370518" cy="282300"/>
          </a:xfrm>
          <a:prstGeom prst="rect">
            <a:avLst/>
          </a:prstGeom>
          <a:noFill/>
          <a:ln>
            <a:noFill/>
          </a:ln>
        </p:spPr>
      </p:pic>
      <p:pic>
        <p:nvPicPr>
          <p:cNvPr id="199" name="Shape 199"/>
          <p:cNvPicPr preferRelativeResize="0"/>
          <p:nvPr/>
        </p:nvPicPr>
        <p:blipFill>
          <a:blip r:embed="rId4">
            <a:alphaModFix/>
          </a:blip>
          <a:stretch>
            <a:fillRect/>
          </a:stretch>
        </p:blipFill>
        <p:spPr>
          <a:xfrm>
            <a:off x="4216700" y="4035819"/>
            <a:ext cx="1225640" cy="393599"/>
          </a:xfrm>
          <a:prstGeom prst="rect">
            <a:avLst/>
          </a:prstGeom>
          <a:noFill/>
          <a:ln>
            <a:noFill/>
          </a:ln>
        </p:spPr>
      </p:pic>
    </p:spTree>
    <p:extLst>
      <p:ext uri="{BB962C8B-B14F-4D97-AF65-F5344CB8AC3E}">
        <p14:creationId xmlns:p14="http://schemas.microsoft.com/office/powerpoint/2010/main" val="28508505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Shape 205"/>
          <p:cNvSpPr/>
          <p:nvPr/>
        </p:nvSpPr>
        <p:spPr>
          <a:xfrm>
            <a:off x="1638400" y="2162850"/>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06" name="Shape 206"/>
          <p:cNvSpPr/>
          <p:nvPr/>
        </p:nvSpPr>
        <p:spPr>
          <a:xfrm>
            <a:off x="3234650" y="2428650"/>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207" name="Shape 207"/>
          <p:cNvCxnSpPr>
            <a:endCxn id="206" idx="2"/>
          </p:cNvCxnSpPr>
          <p:nvPr/>
        </p:nvCxnSpPr>
        <p:spPr>
          <a:xfrm rot="10800000" flipH="1">
            <a:off x="1745150" y="2569799"/>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208" name="Shape 208"/>
          <p:cNvCxnSpPr>
            <a:endCxn id="206" idx="2"/>
          </p:cNvCxnSpPr>
          <p:nvPr/>
        </p:nvCxnSpPr>
        <p:spPr>
          <a:xfrm>
            <a:off x="1764650" y="2332499"/>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209" name="Shape 209"/>
          <p:cNvCxnSpPr>
            <a:endCxn id="206" idx="2"/>
          </p:cNvCxnSpPr>
          <p:nvPr/>
        </p:nvCxnSpPr>
        <p:spPr>
          <a:xfrm>
            <a:off x="1900850" y="2183099"/>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210" name="Shape 210"/>
          <p:cNvCxnSpPr>
            <a:endCxn id="206" idx="2"/>
          </p:cNvCxnSpPr>
          <p:nvPr/>
        </p:nvCxnSpPr>
        <p:spPr>
          <a:xfrm rot="10800000" flipH="1">
            <a:off x="1926950" y="2569799"/>
            <a:ext cx="1307700" cy="249600"/>
          </a:xfrm>
          <a:prstGeom prst="straightConnector1">
            <a:avLst/>
          </a:prstGeom>
          <a:noFill/>
          <a:ln w="19050" cap="flat" cmpd="sng">
            <a:solidFill>
              <a:srgbClr val="000000"/>
            </a:solidFill>
            <a:prstDash val="solid"/>
            <a:round/>
            <a:headEnd type="none" w="lg" len="lg"/>
            <a:tailEnd type="none" w="lg" len="lg"/>
          </a:ln>
        </p:spPr>
      </p:cxnSp>
      <p:sp>
        <p:nvSpPr>
          <p:cNvPr id="211" name="Shape 211"/>
          <p:cNvSpPr txBox="1"/>
          <p:nvPr/>
        </p:nvSpPr>
        <p:spPr>
          <a:xfrm>
            <a:off x="1834500" y="349085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212" name="Shape 212"/>
          <p:cNvSpPr txBox="1"/>
          <p:nvPr/>
        </p:nvSpPr>
        <p:spPr>
          <a:xfrm>
            <a:off x="2198800" y="141767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213" name="Shape 213"/>
          <p:cNvSpPr txBox="1"/>
          <p:nvPr/>
        </p:nvSpPr>
        <p:spPr>
          <a:xfrm>
            <a:off x="1163887" y="388248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sp>
        <p:nvSpPr>
          <p:cNvPr id="214" name="Shape 214"/>
          <p:cNvSpPr txBox="1"/>
          <p:nvPr/>
        </p:nvSpPr>
        <p:spPr>
          <a:xfrm>
            <a:off x="120875" y="69950"/>
            <a:ext cx="7701900" cy="630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Convolution Layer</a:t>
            </a:r>
          </a:p>
        </p:txBody>
      </p:sp>
      <p:sp>
        <p:nvSpPr>
          <p:cNvPr id="215" name="Shape 215"/>
          <p:cNvSpPr/>
          <p:nvPr/>
        </p:nvSpPr>
        <p:spPr>
          <a:xfrm>
            <a:off x="1221875" y="11908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16" name="Shape 216"/>
          <p:cNvSpPr txBox="1"/>
          <p:nvPr/>
        </p:nvSpPr>
        <p:spPr>
          <a:xfrm>
            <a:off x="3479725" y="768475"/>
            <a:ext cx="3635099" cy="552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FF0000"/>
                </a:solidFill>
                <a:latin typeface="Arial"/>
                <a:cs typeface="Arial"/>
                <a:sym typeface="Arial"/>
              </a:rPr>
              <a:t>32x32x3 image</a:t>
            </a:r>
          </a:p>
          <a:p>
            <a:pPr fontAlgn="auto">
              <a:spcBef>
                <a:spcPts val="0"/>
              </a:spcBef>
              <a:spcAft>
                <a:spcPts val="0"/>
              </a:spcAft>
            </a:pPr>
            <a:r>
              <a:rPr lang="en" sz="2400" kern="0">
                <a:solidFill>
                  <a:srgbClr val="0000FF"/>
                </a:solidFill>
                <a:latin typeface="Arial"/>
                <a:cs typeface="Arial"/>
                <a:sym typeface="Arial"/>
              </a:rPr>
              <a:t>5x5x3 filter</a:t>
            </a:r>
          </a:p>
        </p:txBody>
      </p:sp>
      <p:cxnSp>
        <p:nvCxnSpPr>
          <p:cNvPr id="217" name="Shape 217"/>
          <p:cNvCxnSpPr/>
          <p:nvPr/>
        </p:nvCxnSpPr>
        <p:spPr>
          <a:xfrm flipH="1">
            <a:off x="2348650" y="1010250"/>
            <a:ext cx="984299" cy="233099"/>
          </a:xfrm>
          <a:prstGeom prst="straightConnector1">
            <a:avLst/>
          </a:prstGeom>
          <a:noFill/>
          <a:ln w="9525" cap="flat" cmpd="sng">
            <a:solidFill>
              <a:srgbClr val="FF0000"/>
            </a:solidFill>
            <a:prstDash val="solid"/>
            <a:round/>
            <a:headEnd type="none" w="lg" len="lg"/>
            <a:tailEnd type="triangle" w="lg" len="lg"/>
          </a:ln>
        </p:spPr>
      </p:cxnSp>
      <p:cxnSp>
        <p:nvCxnSpPr>
          <p:cNvPr id="218" name="Shape 218"/>
          <p:cNvCxnSpPr/>
          <p:nvPr/>
        </p:nvCxnSpPr>
        <p:spPr>
          <a:xfrm flipH="1">
            <a:off x="2037649" y="1493775"/>
            <a:ext cx="1398900" cy="543899"/>
          </a:xfrm>
          <a:prstGeom prst="straightConnector1">
            <a:avLst/>
          </a:prstGeom>
          <a:noFill/>
          <a:ln w="9525" cap="flat" cmpd="sng">
            <a:solidFill>
              <a:srgbClr val="0000FF"/>
            </a:solidFill>
            <a:prstDash val="solid"/>
            <a:round/>
            <a:headEnd type="none" w="lg" len="lg"/>
            <a:tailEnd type="triangle" w="lg" len="lg"/>
          </a:ln>
        </p:spPr>
      </p:cxnSp>
      <p:cxnSp>
        <p:nvCxnSpPr>
          <p:cNvPr id="219" name="Shape 219"/>
          <p:cNvCxnSpPr/>
          <p:nvPr/>
        </p:nvCxnSpPr>
        <p:spPr>
          <a:xfrm>
            <a:off x="3971900" y="2573100"/>
            <a:ext cx="2365800" cy="0"/>
          </a:xfrm>
          <a:prstGeom prst="straightConnector1">
            <a:avLst/>
          </a:prstGeom>
          <a:noFill/>
          <a:ln w="9525" cap="flat" cmpd="sng">
            <a:solidFill>
              <a:schemeClr val="dk2"/>
            </a:solidFill>
            <a:prstDash val="solid"/>
            <a:round/>
            <a:headEnd type="none" w="lg" len="lg"/>
            <a:tailEnd type="triangle" w="lg" len="lg"/>
          </a:ln>
        </p:spPr>
      </p:cxnSp>
      <p:sp>
        <p:nvSpPr>
          <p:cNvPr id="220" name="Shape 220"/>
          <p:cNvSpPr txBox="1"/>
          <p:nvPr/>
        </p:nvSpPr>
        <p:spPr>
          <a:xfrm>
            <a:off x="3842425" y="2710950"/>
            <a:ext cx="3272400" cy="81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convolve (slide) over all spatial locations</a:t>
            </a:r>
          </a:p>
        </p:txBody>
      </p:sp>
      <p:sp>
        <p:nvSpPr>
          <p:cNvPr id="221" name="Shape 221"/>
          <p:cNvSpPr/>
          <p:nvPr/>
        </p:nvSpPr>
        <p:spPr>
          <a:xfrm>
            <a:off x="7074950" y="119085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22" name="Shape 222"/>
          <p:cNvSpPr txBox="1"/>
          <p:nvPr/>
        </p:nvSpPr>
        <p:spPr>
          <a:xfrm>
            <a:off x="7080350" y="523675"/>
            <a:ext cx="1804499" cy="54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FF"/>
                </a:solidFill>
                <a:latin typeface="Arial"/>
                <a:cs typeface="Arial"/>
                <a:sym typeface="Arial"/>
              </a:rPr>
              <a:t>activation map</a:t>
            </a:r>
          </a:p>
        </p:txBody>
      </p:sp>
      <p:sp>
        <p:nvSpPr>
          <p:cNvPr id="223" name="Shape 223"/>
          <p:cNvSpPr txBox="1"/>
          <p:nvPr/>
        </p:nvSpPr>
        <p:spPr>
          <a:xfrm>
            <a:off x="6959443" y="3904329"/>
            <a:ext cx="328199"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1</a:t>
            </a:r>
          </a:p>
        </p:txBody>
      </p:sp>
      <p:sp>
        <p:nvSpPr>
          <p:cNvPr id="224" name="Shape 224"/>
          <p:cNvSpPr txBox="1"/>
          <p:nvPr/>
        </p:nvSpPr>
        <p:spPr>
          <a:xfrm>
            <a:off x="7626953" y="344865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
        <p:nvSpPr>
          <p:cNvPr id="225" name="Shape 225"/>
          <p:cNvSpPr txBox="1"/>
          <p:nvPr/>
        </p:nvSpPr>
        <p:spPr>
          <a:xfrm>
            <a:off x="8031353" y="2037662"/>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Tree>
    <p:extLst>
      <p:ext uri="{BB962C8B-B14F-4D97-AF65-F5344CB8AC3E}">
        <p14:creationId xmlns:p14="http://schemas.microsoft.com/office/powerpoint/2010/main" val="12462587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p:nvPr/>
        </p:nvSpPr>
        <p:spPr>
          <a:xfrm>
            <a:off x="7074950" y="119085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32" name="Shape 232"/>
          <p:cNvSpPr/>
          <p:nvPr/>
        </p:nvSpPr>
        <p:spPr>
          <a:xfrm>
            <a:off x="1638400" y="2162850"/>
            <a:ext cx="282299" cy="813899"/>
          </a:xfrm>
          <a:prstGeom prst="cube">
            <a:avLst>
              <a:gd name="adj" fmla="val 53382"/>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33" name="Shape 233"/>
          <p:cNvSpPr/>
          <p:nvPr/>
        </p:nvSpPr>
        <p:spPr>
          <a:xfrm>
            <a:off x="3234650" y="2428650"/>
            <a:ext cx="282299" cy="282299"/>
          </a:xfrm>
          <a:prstGeom prst="ellipse">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234" name="Shape 234"/>
          <p:cNvCxnSpPr>
            <a:endCxn id="233" idx="2"/>
          </p:cNvCxnSpPr>
          <p:nvPr/>
        </p:nvCxnSpPr>
        <p:spPr>
          <a:xfrm rot="10800000" flipH="1">
            <a:off x="1745150" y="2569799"/>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235" name="Shape 235"/>
          <p:cNvCxnSpPr>
            <a:endCxn id="233" idx="2"/>
          </p:cNvCxnSpPr>
          <p:nvPr/>
        </p:nvCxnSpPr>
        <p:spPr>
          <a:xfrm>
            <a:off x="1764650" y="2332499"/>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236" name="Shape 236"/>
          <p:cNvCxnSpPr>
            <a:endCxn id="233" idx="2"/>
          </p:cNvCxnSpPr>
          <p:nvPr/>
        </p:nvCxnSpPr>
        <p:spPr>
          <a:xfrm>
            <a:off x="1900850" y="2183099"/>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237" name="Shape 237"/>
          <p:cNvCxnSpPr>
            <a:endCxn id="233" idx="2"/>
          </p:cNvCxnSpPr>
          <p:nvPr/>
        </p:nvCxnSpPr>
        <p:spPr>
          <a:xfrm rot="10800000" flipH="1">
            <a:off x="1926950" y="2569799"/>
            <a:ext cx="1307700" cy="249600"/>
          </a:xfrm>
          <a:prstGeom prst="straightConnector1">
            <a:avLst/>
          </a:prstGeom>
          <a:noFill/>
          <a:ln w="19050" cap="flat" cmpd="sng">
            <a:solidFill>
              <a:srgbClr val="000000"/>
            </a:solidFill>
            <a:prstDash val="solid"/>
            <a:round/>
            <a:headEnd type="none" w="lg" len="lg"/>
            <a:tailEnd type="none" w="lg" len="lg"/>
          </a:ln>
        </p:spPr>
      </p:cxnSp>
      <p:sp>
        <p:nvSpPr>
          <p:cNvPr id="238" name="Shape 238"/>
          <p:cNvSpPr txBox="1"/>
          <p:nvPr/>
        </p:nvSpPr>
        <p:spPr>
          <a:xfrm>
            <a:off x="1834500" y="349085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239" name="Shape 239"/>
          <p:cNvSpPr txBox="1"/>
          <p:nvPr/>
        </p:nvSpPr>
        <p:spPr>
          <a:xfrm>
            <a:off x="2198800" y="141767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240" name="Shape 240"/>
          <p:cNvSpPr txBox="1"/>
          <p:nvPr/>
        </p:nvSpPr>
        <p:spPr>
          <a:xfrm>
            <a:off x="1163887" y="388248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sp>
        <p:nvSpPr>
          <p:cNvPr id="241" name="Shape 241"/>
          <p:cNvSpPr txBox="1"/>
          <p:nvPr/>
        </p:nvSpPr>
        <p:spPr>
          <a:xfrm>
            <a:off x="120875" y="69950"/>
            <a:ext cx="7701900" cy="630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3000" kern="0">
                <a:solidFill>
                  <a:srgbClr val="000000"/>
                </a:solidFill>
                <a:latin typeface="Arial"/>
                <a:cs typeface="Arial"/>
                <a:sym typeface="Arial"/>
              </a:rPr>
              <a:t>Convolution Layer</a:t>
            </a:r>
          </a:p>
        </p:txBody>
      </p:sp>
      <p:sp>
        <p:nvSpPr>
          <p:cNvPr id="242" name="Shape 242"/>
          <p:cNvSpPr txBox="1"/>
          <p:nvPr/>
        </p:nvSpPr>
        <p:spPr>
          <a:xfrm>
            <a:off x="3479725" y="768475"/>
            <a:ext cx="3635099" cy="552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FF0000"/>
                </a:solidFill>
                <a:latin typeface="Arial"/>
                <a:cs typeface="Arial"/>
                <a:sym typeface="Arial"/>
              </a:rPr>
              <a:t>32x32x3 image</a:t>
            </a:r>
          </a:p>
          <a:p>
            <a:pPr fontAlgn="auto">
              <a:spcBef>
                <a:spcPts val="0"/>
              </a:spcBef>
              <a:spcAft>
                <a:spcPts val="0"/>
              </a:spcAft>
            </a:pPr>
            <a:r>
              <a:rPr lang="en" sz="2400" kern="0">
                <a:solidFill>
                  <a:srgbClr val="38761D"/>
                </a:solidFill>
                <a:latin typeface="Arial"/>
                <a:cs typeface="Arial"/>
                <a:sym typeface="Arial"/>
              </a:rPr>
              <a:t>5x5x3 filter</a:t>
            </a:r>
          </a:p>
        </p:txBody>
      </p:sp>
      <p:cxnSp>
        <p:nvCxnSpPr>
          <p:cNvPr id="243" name="Shape 243"/>
          <p:cNvCxnSpPr/>
          <p:nvPr/>
        </p:nvCxnSpPr>
        <p:spPr>
          <a:xfrm flipH="1">
            <a:off x="2348650" y="1010250"/>
            <a:ext cx="984299" cy="233099"/>
          </a:xfrm>
          <a:prstGeom prst="straightConnector1">
            <a:avLst/>
          </a:prstGeom>
          <a:noFill/>
          <a:ln w="9525" cap="flat" cmpd="sng">
            <a:solidFill>
              <a:srgbClr val="FF0000"/>
            </a:solidFill>
            <a:prstDash val="solid"/>
            <a:round/>
            <a:headEnd type="none" w="lg" len="lg"/>
            <a:tailEnd type="triangle" w="lg" len="lg"/>
          </a:ln>
        </p:spPr>
      </p:cxnSp>
      <p:cxnSp>
        <p:nvCxnSpPr>
          <p:cNvPr id="244" name="Shape 244"/>
          <p:cNvCxnSpPr/>
          <p:nvPr/>
        </p:nvCxnSpPr>
        <p:spPr>
          <a:xfrm flipH="1">
            <a:off x="2037649" y="1493775"/>
            <a:ext cx="1398900" cy="543899"/>
          </a:xfrm>
          <a:prstGeom prst="straightConnector1">
            <a:avLst/>
          </a:prstGeom>
          <a:noFill/>
          <a:ln w="9525" cap="flat" cmpd="sng">
            <a:solidFill>
              <a:srgbClr val="38761D"/>
            </a:solidFill>
            <a:prstDash val="solid"/>
            <a:round/>
            <a:headEnd type="none" w="lg" len="lg"/>
            <a:tailEnd type="triangle" w="lg" len="lg"/>
          </a:ln>
        </p:spPr>
      </p:cxnSp>
      <p:cxnSp>
        <p:nvCxnSpPr>
          <p:cNvPr id="245" name="Shape 245"/>
          <p:cNvCxnSpPr/>
          <p:nvPr/>
        </p:nvCxnSpPr>
        <p:spPr>
          <a:xfrm>
            <a:off x="3971900" y="2573100"/>
            <a:ext cx="2365800" cy="0"/>
          </a:xfrm>
          <a:prstGeom prst="straightConnector1">
            <a:avLst/>
          </a:prstGeom>
          <a:noFill/>
          <a:ln w="9525" cap="flat" cmpd="sng">
            <a:solidFill>
              <a:schemeClr val="dk2"/>
            </a:solidFill>
            <a:prstDash val="solid"/>
            <a:round/>
            <a:headEnd type="none" w="lg" len="lg"/>
            <a:tailEnd type="triangle" w="lg" len="lg"/>
          </a:ln>
        </p:spPr>
      </p:cxnSp>
      <p:sp>
        <p:nvSpPr>
          <p:cNvPr id="246" name="Shape 246"/>
          <p:cNvSpPr txBox="1"/>
          <p:nvPr/>
        </p:nvSpPr>
        <p:spPr>
          <a:xfrm>
            <a:off x="3842425" y="2710950"/>
            <a:ext cx="3272400" cy="81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convolve (slide) over all spatial locations</a:t>
            </a:r>
          </a:p>
        </p:txBody>
      </p:sp>
      <p:sp>
        <p:nvSpPr>
          <p:cNvPr id="247" name="Shape 247"/>
          <p:cNvSpPr/>
          <p:nvPr/>
        </p:nvSpPr>
        <p:spPr>
          <a:xfrm>
            <a:off x="7452928" y="1190850"/>
            <a:ext cx="956400" cy="2757900"/>
          </a:xfrm>
          <a:prstGeom prst="cube">
            <a:avLst>
              <a:gd name="adj" fmla="val 90357"/>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48" name="Shape 248"/>
          <p:cNvSpPr txBox="1"/>
          <p:nvPr/>
        </p:nvSpPr>
        <p:spPr>
          <a:xfrm>
            <a:off x="7049900" y="752275"/>
            <a:ext cx="2063399" cy="54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activation maps</a:t>
            </a:r>
          </a:p>
        </p:txBody>
      </p:sp>
      <p:sp>
        <p:nvSpPr>
          <p:cNvPr id="249" name="Shape 249"/>
          <p:cNvSpPr txBox="1"/>
          <p:nvPr/>
        </p:nvSpPr>
        <p:spPr>
          <a:xfrm>
            <a:off x="7337421" y="3904329"/>
            <a:ext cx="328199"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1</a:t>
            </a:r>
          </a:p>
        </p:txBody>
      </p:sp>
      <p:sp>
        <p:nvSpPr>
          <p:cNvPr id="250" name="Shape 250"/>
          <p:cNvSpPr txBox="1"/>
          <p:nvPr/>
        </p:nvSpPr>
        <p:spPr>
          <a:xfrm>
            <a:off x="8004930" y="344865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
        <p:nvSpPr>
          <p:cNvPr id="251" name="Shape 251"/>
          <p:cNvSpPr txBox="1"/>
          <p:nvPr/>
        </p:nvSpPr>
        <p:spPr>
          <a:xfrm>
            <a:off x="8409330" y="2037662"/>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
        <p:nvSpPr>
          <p:cNvPr id="252" name="Shape 252"/>
          <p:cNvSpPr/>
          <p:nvPr/>
        </p:nvSpPr>
        <p:spPr>
          <a:xfrm>
            <a:off x="1221875" y="11908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53" name="Shape 253"/>
          <p:cNvSpPr txBox="1"/>
          <p:nvPr/>
        </p:nvSpPr>
        <p:spPr>
          <a:xfrm>
            <a:off x="4111550" y="-55900"/>
            <a:ext cx="5063999"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consider a second, </a:t>
            </a:r>
            <a:r>
              <a:rPr lang="en" sz="2400" kern="0">
                <a:solidFill>
                  <a:srgbClr val="38761D"/>
                </a:solidFill>
                <a:latin typeface="Arial"/>
                <a:cs typeface="Arial"/>
                <a:sym typeface="Arial"/>
              </a:rPr>
              <a:t>green </a:t>
            </a:r>
            <a:r>
              <a:rPr lang="en" sz="2400" kern="0">
                <a:solidFill>
                  <a:srgbClr val="000000"/>
                </a:solidFill>
                <a:latin typeface="Arial"/>
                <a:cs typeface="Arial"/>
                <a:sym typeface="Arial"/>
              </a:rPr>
              <a:t>filter</a:t>
            </a:r>
          </a:p>
        </p:txBody>
      </p:sp>
    </p:spTree>
    <p:extLst>
      <p:ext uri="{BB962C8B-B14F-4D97-AF65-F5344CB8AC3E}">
        <p14:creationId xmlns:p14="http://schemas.microsoft.com/office/powerpoint/2010/main" val="34559301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p:nvPr/>
        </p:nvSpPr>
        <p:spPr>
          <a:xfrm>
            <a:off x="1221875" y="9622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59" name="Shape 259"/>
          <p:cNvSpPr/>
          <p:nvPr/>
        </p:nvSpPr>
        <p:spPr>
          <a:xfrm>
            <a:off x="5703350" y="96225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61" name="Shape 261"/>
          <p:cNvSpPr txBox="1"/>
          <p:nvPr/>
        </p:nvSpPr>
        <p:spPr>
          <a:xfrm>
            <a:off x="1834500" y="326225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262" name="Shape 262"/>
          <p:cNvSpPr txBox="1"/>
          <p:nvPr/>
        </p:nvSpPr>
        <p:spPr>
          <a:xfrm>
            <a:off x="2198800" y="118907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263" name="Shape 263"/>
          <p:cNvSpPr txBox="1"/>
          <p:nvPr/>
        </p:nvSpPr>
        <p:spPr>
          <a:xfrm>
            <a:off x="1163887" y="365388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cxnSp>
        <p:nvCxnSpPr>
          <p:cNvPr id="264" name="Shape 264"/>
          <p:cNvCxnSpPr/>
          <p:nvPr/>
        </p:nvCxnSpPr>
        <p:spPr>
          <a:xfrm>
            <a:off x="2828900" y="2344500"/>
            <a:ext cx="2365800" cy="0"/>
          </a:xfrm>
          <a:prstGeom prst="straightConnector1">
            <a:avLst/>
          </a:prstGeom>
          <a:noFill/>
          <a:ln w="9525" cap="flat" cmpd="sng">
            <a:solidFill>
              <a:schemeClr val="dk2"/>
            </a:solidFill>
            <a:prstDash val="solid"/>
            <a:round/>
            <a:headEnd type="none" w="lg" len="lg"/>
            <a:tailEnd type="triangle" w="lg" len="lg"/>
          </a:ln>
        </p:spPr>
      </p:cxnSp>
      <p:sp>
        <p:nvSpPr>
          <p:cNvPr id="265" name="Shape 265"/>
          <p:cNvSpPr txBox="1"/>
          <p:nvPr/>
        </p:nvSpPr>
        <p:spPr>
          <a:xfrm>
            <a:off x="2851825" y="2329950"/>
            <a:ext cx="3272400" cy="81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Convolution Layer</a:t>
            </a:r>
          </a:p>
        </p:txBody>
      </p:sp>
      <p:sp>
        <p:nvSpPr>
          <p:cNvPr id="266" name="Shape 266"/>
          <p:cNvSpPr/>
          <p:nvPr/>
        </p:nvSpPr>
        <p:spPr>
          <a:xfrm>
            <a:off x="5852727" y="962250"/>
            <a:ext cx="956400" cy="2757900"/>
          </a:xfrm>
          <a:prstGeom prst="cube">
            <a:avLst>
              <a:gd name="adj" fmla="val 90357"/>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67" name="Shape 267"/>
          <p:cNvSpPr txBox="1"/>
          <p:nvPr/>
        </p:nvSpPr>
        <p:spPr>
          <a:xfrm>
            <a:off x="5830700" y="523675"/>
            <a:ext cx="2063399" cy="54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activation maps</a:t>
            </a:r>
          </a:p>
        </p:txBody>
      </p:sp>
      <p:sp>
        <p:nvSpPr>
          <p:cNvPr id="268" name="Shape 268"/>
          <p:cNvSpPr txBox="1"/>
          <p:nvPr/>
        </p:nvSpPr>
        <p:spPr>
          <a:xfrm>
            <a:off x="5965821" y="3675729"/>
            <a:ext cx="328199"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6</a:t>
            </a:r>
          </a:p>
        </p:txBody>
      </p:sp>
      <p:sp>
        <p:nvSpPr>
          <p:cNvPr id="269" name="Shape 269"/>
          <p:cNvSpPr txBox="1"/>
          <p:nvPr/>
        </p:nvSpPr>
        <p:spPr>
          <a:xfrm>
            <a:off x="7021405" y="3239275"/>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
        <p:nvSpPr>
          <p:cNvPr id="270" name="Shape 270"/>
          <p:cNvSpPr txBox="1"/>
          <p:nvPr/>
        </p:nvSpPr>
        <p:spPr>
          <a:xfrm>
            <a:off x="7513105" y="1658962"/>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
        <p:nvSpPr>
          <p:cNvPr id="271" name="Shape 271"/>
          <p:cNvSpPr txBox="1"/>
          <p:nvPr/>
        </p:nvSpPr>
        <p:spPr>
          <a:xfrm>
            <a:off x="276325" y="94975"/>
            <a:ext cx="8721000" cy="3867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000000"/>
                </a:solidFill>
                <a:latin typeface="Arial"/>
                <a:cs typeface="Arial"/>
                <a:sym typeface="Arial"/>
              </a:rPr>
              <a:t>For example, if we had 6 5x5 filters, we’ll get 6 separate activation maps:</a:t>
            </a:r>
          </a:p>
        </p:txBody>
      </p:sp>
      <p:sp>
        <p:nvSpPr>
          <p:cNvPr id="272" name="Shape 272"/>
          <p:cNvSpPr/>
          <p:nvPr/>
        </p:nvSpPr>
        <p:spPr>
          <a:xfrm>
            <a:off x="6005127" y="962250"/>
            <a:ext cx="956400" cy="2757900"/>
          </a:xfrm>
          <a:prstGeom prst="cube">
            <a:avLst>
              <a:gd name="adj" fmla="val 90357"/>
            </a:avLst>
          </a:prstGeom>
          <a:solidFill>
            <a:srgbClr val="F4CC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73" name="Shape 273"/>
          <p:cNvSpPr/>
          <p:nvPr/>
        </p:nvSpPr>
        <p:spPr>
          <a:xfrm>
            <a:off x="6157527" y="962250"/>
            <a:ext cx="956400" cy="2757900"/>
          </a:xfrm>
          <a:prstGeom prst="cube">
            <a:avLst>
              <a:gd name="adj" fmla="val 90357"/>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74" name="Shape 274"/>
          <p:cNvSpPr/>
          <p:nvPr/>
        </p:nvSpPr>
        <p:spPr>
          <a:xfrm>
            <a:off x="6309927" y="962250"/>
            <a:ext cx="956400" cy="2757900"/>
          </a:xfrm>
          <a:prstGeom prst="cube">
            <a:avLst>
              <a:gd name="adj" fmla="val 90357"/>
            </a:avLst>
          </a:prstGeom>
          <a:solidFill>
            <a:srgbClr val="D9D2E9"/>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75" name="Shape 275"/>
          <p:cNvSpPr/>
          <p:nvPr/>
        </p:nvSpPr>
        <p:spPr>
          <a:xfrm>
            <a:off x="6462327" y="962250"/>
            <a:ext cx="956400" cy="2757900"/>
          </a:xfrm>
          <a:prstGeom prst="cube">
            <a:avLst>
              <a:gd name="adj" fmla="val 90357"/>
            </a:avLst>
          </a:prstGeom>
          <a:solidFill>
            <a:srgbClr val="FCE5C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76" name="Shape 276"/>
          <p:cNvSpPr txBox="1"/>
          <p:nvPr/>
        </p:nvSpPr>
        <p:spPr>
          <a:xfrm>
            <a:off x="819650" y="4110760"/>
            <a:ext cx="8625899"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000" kern="0">
                <a:solidFill>
                  <a:srgbClr val="000000"/>
                </a:solidFill>
                <a:latin typeface="Arial"/>
                <a:cs typeface="Arial"/>
                <a:sym typeface="Arial"/>
              </a:rPr>
              <a:t>We stack these up to get a “new image” of size 28x28x6!</a:t>
            </a:r>
          </a:p>
        </p:txBody>
      </p:sp>
    </p:spTree>
    <p:extLst>
      <p:ext uri="{BB962C8B-B14F-4D97-AF65-F5344CB8AC3E}">
        <p14:creationId xmlns:p14="http://schemas.microsoft.com/office/powerpoint/2010/main" val="38334796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Shape 282"/>
          <p:cNvSpPr txBox="1"/>
          <p:nvPr/>
        </p:nvSpPr>
        <p:spPr>
          <a:xfrm>
            <a:off x="305225" y="155425"/>
            <a:ext cx="8548200" cy="984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Preview: </a:t>
            </a:r>
            <a:r>
              <a:rPr lang="en" sz="1800" kern="0">
                <a:solidFill>
                  <a:srgbClr val="000000"/>
                </a:solidFill>
                <a:latin typeface="Arial"/>
                <a:cs typeface="Arial"/>
                <a:sym typeface="Arial"/>
              </a:rPr>
              <a:t>ConvNet is a sequence of Convolution Layers, interspersed with activation functions</a:t>
            </a:r>
          </a:p>
        </p:txBody>
      </p:sp>
      <p:sp>
        <p:nvSpPr>
          <p:cNvPr id="283" name="Shape 283"/>
          <p:cNvSpPr/>
          <p:nvPr/>
        </p:nvSpPr>
        <p:spPr>
          <a:xfrm>
            <a:off x="177075" y="11263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84" name="Shape 284"/>
          <p:cNvSpPr txBox="1"/>
          <p:nvPr/>
        </p:nvSpPr>
        <p:spPr>
          <a:xfrm>
            <a:off x="789700" y="342630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285" name="Shape 285"/>
          <p:cNvSpPr txBox="1"/>
          <p:nvPr/>
        </p:nvSpPr>
        <p:spPr>
          <a:xfrm>
            <a:off x="1154000" y="135312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286" name="Shape 286"/>
          <p:cNvSpPr txBox="1"/>
          <p:nvPr/>
        </p:nvSpPr>
        <p:spPr>
          <a:xfrm>
            <a:off x="119087" y="381793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cxnSp>
        <p:nvCxnSpPr>
          <p:cNvPr id="287" name="Shape 287"/>
          <p:cNvCxnSpPr/>
          <p:nvPr/>
        </p:nvCxnSpPr>
        <p:spPr>
          <a:xfrm>
            <a:off x="1481875" y="2404950"/>
            <a:ext cx="987599" cy="0"/>
          </a:xfrm>
          <a:prstGeom prst="straightConnector1">
            <a:avLst/>
          </a:prstGeom>
          <a:noFill/>
          <a:ln w="9525" cap="flat" cmpd="sng">
            <a:solidFill>
              <a:schemeClr val="dk2"/>
            </a:solidFill>
            <a:prstDash val="solid"/>
            <a:round/>
            <a:headEnd type="none" w="lg" len="lg"/>
            <a:tailEnd type="triangle" w="lg" len="lg"/>
          </a:ln>
        </p:spPr>
      </p:cxnSp>
      <p:sp>
        <p:nvSpPr>
          <p:cNvPr id="288" name="Shape 288"/>
          <p:cNvSpPr/>
          <p:nvPr/>
        </p:nvSpPr>
        <p:spPr>
          <a:xfrm>
            <a:off x="2691675" y="112630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89" name="Shape 289"/>
          <p:cNvSpPr txBox="1"/>
          <p:nvPr/>
        </p:nvSpPr>
        <p:spPr>
          <a:xfrm>
            <a:off x="3304300" y="342630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
        <p:nvSpPr>
          <p:cNvPr id="290" name="Shape 290"/>
          <p:cNvSpPr txBox="1"/>
          <p:nvPr/>
        </p:nvSpPr>
        <p:spPr>
          <a:xfrm>
            <a:off x="3668600" y="135312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
        <p:nvSpPr>
          <p:cNvPr id="291" name="Shape 291"/>
          <p:cNvSpPr txBox="1"/>
          <p:nvPr/>
        </p:nvSpPr>
        <p:spPr>
          <a:xfrm>
            <a:off x="2633687" y="381793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6</a:t>
            </a:r>
          </a:p>
        </p:txBody>
      </p:sp>
      <p:sp>
        <p:nvSpPr>
          <p:cNvPr id="292" name="Shape 292"/>
          <p:cNvSpPr txBox="1"/>
          <p:nvPr/>
        </p:nvSpPr>
        <p:spPr>
          <a:xfrm>
            <a:off x="1521200" y="2419200"/>
            <a:ext cx="987599"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CONV,</a:t>
            </a:r>
          </a:p>
          <a:p>
            <a:pPr fontAlgn="auto">
              <a:spcBef>
                <a:spcPts val="0"/>
              </a:spcBef>
              <a:spcAft>
                <a:spcPts val="0"/>
              </a:spcAft>
            </a:pPr>
            <a:r>
              <a:rPr lang="en" sz="1800" kern="0">
                <a:solidFill>
                  <a:srgbClr val="000000"/>
                </a:solidFill>
                <a:latin typeface="Arial"/>
                <a:cs typeface="Arial"/>
                <a:sym typeface="Arial"/>
              </a:rPr>
              <a:t>ReLU</a:t>
            </a:r>
          </a:p>
          <a:p>
            <a:pPr fontAlgn="auto">
              <a:spcBef>
                <a:spcPts val="0"/>
              </a:spcBef>
              <a:spcAft>
                <a:spcPts val="0"/>
              </a:spcAft>
            </a:pPr>
            <a:r>
              <a:rPr lang="en" sz="1800" kern="0">
                <a:solidFill>
                  <a:srgbClr val="0000FF"/>
                </a:solidFill>
                <a:latin typeface="Arial"/>
                <a:cs typeface="Arial"/>
                <a:sym typeface="Arial"/>
              </a:rPr>
              <a:t>e.g. 6 5x5x3 filters</a:t>
            </a:r>
          </a:p>
        </p:txBody>
      </p:sp>
    </p:spTree>
    <p:extLst>
      <p:ext uri="{BB962C8B-B14F-4D97-AF65-F5344CB8AC3E}">
        <p14:creationId xmlns:p14="http://schemas.microsoft.com/office/powerpoint/2010/main" val="14027030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Shape 298"/>
          <p:cNvSpPr txBox="1"/>
          <p:nvPr/>
        </p:nvSpPr>
        <p:spPr>
          <a:xfrm>
            <a:off x="305225" y="155425"/>
            <a:ext cx="8548200" cy="984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Preview: </a:t>
            </a:r>
            <a:r>
              <a:rPr lang="en" sz="1800" kern="0">
                <a:solidFill>
                  <a:srgbClr val="000000"/>
                </a:solidFill>
                <a:latin typeface="Arial"/>
                <a:cs typeface="Arial"/>
                <a:sym typeface="Arial"/>
              </a:rPr>
              <a:t>ConvNet is a sequence of Convolutional Layers, interspersed with activation functions</a:t>
            </a:r>
          </a:p>
        </p:txBody>
      </p:sp>
      <p:sp>
        <p:nvSpPr>
          <p:cNvPr id="299" name="Shape 299"/>
          <p:cNvSpPr/>
          <p:nvPr/>
        </p:nvSpPr>
        <p:spPr>
          <a:xfrm>
            <a:off x="177075" y="11263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300" name="Shape 300"/>
          <p:cNvSpPr txBox="1"/>
          <p:nvPr/>
        </p:nvSpPr>
        <p:spPr>
          <a:xfrm>
            <a:off x="789700" y="342630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301" name="Shape 301"/>
          <p:cNvSpPr txBox="1"/>
          <p:nvPr/>
        </p:nvSpPr>
        <p:spPr>
          <a:xfrm>
            <a:off x="1154000" y="135312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302" name="Shape 302"/>
          <p:cNvSpPr txBox="1"/>
          <p:nvPr/>
        </p:nvSpPr>
        <p:spPr>
          <a:xfrm>
            <a:off x="119087" y="381793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cxnSp>
        <p:nvCxnSpPr>
          <p:cNvPr id="303" name="Shape 303"/>
          <p:cNvCxnSpPr/>
          <p:nvPr/>
        </p:nvCxnSpPr>
        <p:spPr>
          <a:xfrm>
            <a:off x="1481875" y="2404950"/>
            <a:ext cx="987599" cy="0"/>
          </a:xfrm>
          <a:prstGeom prst="straightConnector1">
            <a:avLst/>
          </a:prstGeom>
          <a:noFill/>
          <a:ln w="9525" cap="flat" cmpd="sng">
            <a:solidFill>
              <a:schemeClr val="dk2"/>
            </a:solidFill>
            <a:prstDash val="solid"/>
            <a:round/>
            <a:headEnd type="none" w="lg" len="lg"/>
            <a:tailEnd type="triangle" w="lg" len="lg"/>
          </a:ln>
        </p:spPr>
      </p:cxnSp>
      <p:sp>
        <p:nvSpPr>
          <p:cNvPr id="304" name="Shape 304"/>
          <p:cNvSpPr txBox="1"/>
          <p:nvPr/>
        </p:nvSpPr>
        <p:spPr>
          <a:xfrm>
            <a:off x="1521200" y="2419200"/>
            <a:ext cx="987599"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CONV,</a:t>
            </a:r>
          </a:p>
          <a:p>
            <a:pPr fontAlgn="auto">
              <a:spcBef>
                <a:spcPts val="0"/>
              </a:spcBef>
              <a:spcAft>
                <a:spcPts val="0"/>
              </a:spcAft>
            </a:pPr>
            <a:r>
              <a:rPr lang="en" sz="1800" kern="0">
                <a:solidFill>
                  <a:srgbClr val="000000"/>
                </a:solidFill>
                <a:latin typeface="Arial"/>
                <a:cs typeface="Arial"/>
                <a:sym typeface="Arial"/>
              </a:rPr>
              <a:t>ReLU</a:t>
            </a:r>
          </a:p>
          <a:p>
            <a:pPr fontAlgn="auto">
              <a:spcBef>
                <a:spcPts val="0"/>
              </a:spcBef>
              <a:spcAft>
                <a:spcPts val="0"/>
              </a:spcAft>
            </a:pPr>
            <a:r>
              <a:rPr lang="en" sz="1800" kern="0">
                <a:solidFill>
                  <a:srgbClr val="0000FF"/>
                </a:solidFill>
                <a:latin typeface="Arial"/>
                <a:cs typeface="Arial"/>
                <a:sym typeface="Arial"/>
              </a:rPr>
              <a:t>e.g. 6 5x5x3 filters</a:t>
            </a:r>
          </a:p>
        </p:txBody>
      </p:sp>
      <p:sp>
        <p:nvSpPr>
          <p:cNvPr id="305" name="Shape 305"/>
          <p:cNvSpPr/>
          <p:nvPr/>
        </p:nvSpPr>
        <p:spPr>
          <a:xfrm>
            <a:off x="2691675" y="112630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306" name="Shape 306"/>
          <p:cNvSpPr txBox="1"/>
          <p:nvPr/>
        </p:nvSpPr>
        <p:spPr>
          <a:xfrm>
            <a:off x="3304300" y="342630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
        <p:nvSpPr>
          <p:cNvPr id="307" name="Shape 307"/>
          <p:cNvSpPr txBox="1"/>
          <p:nvPr/>
        </p:nvSpPr>
        <p:spPr>
          <a:xfrm>
            <a:off x="3668600" y="135312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28</a:t>
            </a:r>
          </a:p>
        </p:txBody>
      </p:sp>
      <p:sp>
        <p:nvSpPr>
          <p:cNvPr id="308" name="Shape 308"/>
          <p:cNvSpPr txBox="1"/>
          <p:nvPr/>
        </p:nvSpPr>
        <p:spPr>
          <a:xfrm>
            <a:off x="2633687" y="381793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6</a:t>
            </a:r>
          </a:p>
        </p:txBody>
      </p:sp>
      <p:cxnSp>
        <p:nvCxnSpPr>
          <p:cNvPr id="309" name="Shape 309"/>
          <p:cNvCxnSpPr/>
          <p:nvPr/>
        </p:nvCxnSpPr>
        <p:spPr>
          <a:xfrm>
            <a:off x="4225075" y="2404950"/>
            <a:ext cx="987599" cy="0"/>
          </a:xfrm>
          <a:prstGeom prst="straightConnector1">
            <a:avLst/>
          </a:prstGeom>
          <a:noFill/>
          <a:ln w="9525" cap="flat" cmpd="sng">
            <a:solidFill>
              <a:schemeClr val="dk2"/>
            </a:solidFill>
            <a:prstDash val="solid"/>
            <a:round/>
            <a:headEnd type="none" w="lg" len="lg"/>
            <a:tailEnd type="triangle" w="lg" len="lg"/>
          </a:ln>
        </p:spPr>
      </p:cxnSp>
      <p:sp>
        <p:nvSpPr>
          <p:cNvPr id="310" name="Shape 310"/>
          <p:cNvSpPr txBox="1"/>
          <p:nvPr/>
        </p:nvSpPr>
        <p:spPr>
          <a:xfrm>
            <a:off x="4264400" y="2419200"/>
            <a:ext cx="1063200"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CONV,</a:t>
            </a:r>
          </a:p>
          <a:p>
            <a:pPr fontAlgn="auto">
              <a:spcBef>
                <a:spcPts val="0"/>
              </a:spcBef>
              <a:spcAft>
                <a:spcPts val="0"/>
              </a:spcAft>
            </a:pPr>
            <a:r>
              <a:rPr lang="en" sz="1800" kern="0">
                <a:solidFill>
                  <a:srgbClr val="000000"/>
                </a:solidFill>
                <a:latin typeface="Arial"/>
                <a:cs typeface="Arial"/>
                <a:sym typeface="Arial"/>
              </a:rPr>
              <a:t>ReLU</a:t>
            </a:r>
          </a:p>
          <a:p>
            <a:pPr fontAlgn="auto">
              <a:spcBef>
                <a:spcPts val="0"/>
              </a:spcBef>
              <a:spcAft>
                <a:spcPts val="0"/>
              </a:spcAft>
            </a:pPr>
            <a:r>
              <a:rPr lang="en" sz="1800" kern="0">
                <a:solidFill>
                  <a:srgbClr val="38761D"/>
                </a:solidFill>
                <a:latin typeface="Arial"/>
                <a:cs typeface="Arial"/>
                <a:sym typeface="Arial"/>
              </a:rPr>
              <a:t>e.g. 10 5x5x</a:t>
            </a:r>
            <a:r>
              <a:rPr lang="en" sz="1800" b="1" kern="0">
                <a:solidFill>
                  <a:srgbClr val="38761D"/>
                </a:solidFill>
                <a:latin typeface="Arial"/>
                <a:cs typeface="Arial"/>
                <a:sym typeface="Arial"/>
              </a:rPr>
              <a:t>6 </a:t>
            </a:r>
            <a:r>
              <a:rPr lang="en" sz="1800" kern="0">
                <a:solidFill>
                  <a:srgbClr val="38761D"/>
                </a:solidFill>
                <a:latin typeface="Arial"/>
                <a:cs typeface="Arial"/>
                <a:sym typeface="Arial"/>
              </a:rPr>
              <a:t>filters</a:t>
            </a:r>
          </a:p>
        </p:txBody>
      </p:sp>
      <p:sp>
        <p:nvSpPr>
          <p:cNvPr id="311" name="Shape 311"/>
          <p:cNvSpPr/>
          <p:nvPr/>
        </p:nvSpPr>
        <p:spPr>
          <a:xfrm>
            <a:off x="5434875" y="1126300"/>
            <a:ext cx="956400" cy="2757900"/>
          </a:xfrm>
          <a:prstGeom prst="cube">
            <a:avLst>
              <a:gd name="adj" fmla="val 77711"/>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312" name="Shape 312"/>
          <p:cNvCxnSpPr/>
          <p:nvPr/>
        </p:nvCxnSpPr>
        <p:spPr>
          <a:xfrm>
            <a:off x="6815875" y="2404950"/>
            <a:ext cx="987599" cy="0"/>
          </a:xfrm>
          <a:prstGeom prst="straightConnector1">
            <a:avLst/>
          </a:prstGeom>
          <a:noFill/>
          <a:ln w="9525" cap="flat" cmpd="sng">
            <a:solidFill>
              <a:schemeClr val="dk2"/>
            </a:solidFill>
            <a:prstDash val="solid"/>
            <a:round/>
            <a:headEnd type="none" w="lg" len="lg"/>
            <a:tailEnd type="triangle" w="lg" len="lg"/>
          </a:ln>
        </p:spPr>
      </p:cxnSp>
      <p:sp>
        <p:nvSpPr>
          <p:cNvPr id="313" name="Shape 313"/>
          <p:cNvSpPr txBox="1"/>
          <p:nvPr/>
        </p:nvSpPr>
        <p:spPr>
          <a:xfrm>
            <a:off x="6855200" y="2419200"/>
            <a:ext cx="987599" cy="393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CONV,</a:t>
            </a:r>
          </a:p>
          <a:p>
            <a:pPr fontAlgn="auto">
              <a:spcBef>
                <a:spcPts val="0"/>
              </a:spcBef>
              <a:spcAft>
                <a:spcPts val="0"/>
              </a:spcAft>
            </a:pPr>
            <a:r>
              <a:rPr lang="en" sz="1800" kern="0">
                <a:solidFill>
                  <a:srgbClr val="000000"/>
                </a:solidFill>
                <a:latin typeface="Arial"/>
                <a:cs typeface="Arial"/>
                <a:sym typeface="Arial"/>
              </a:rPr>
              <a:t>ReLU</a:t>
            </a:r>
          </a:p>
        </p:txBody>
      </p:sp>
      <p:sp>
        <p:nvSpPr>
          <p:cNvPr id="314" name="Shape 314"/>
          <p:cNvSpPr txBox="1"/>
          <p:nvPr/>
        </p:nvSpPr>
        <p:spPr>
          <a:xfrm>
            <a:off x="8071800" y="2160150"/>
            <a:ext cx="956400" cy="3540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a:t>
            </a:r>
          </a:p>
        </p:txBody>
      </p:sp>
      <p:sp>
        <p:nvSpPr>
          <p:cNvPr id="315" name="Shape 315"/>
          <p:cNvSpPr txBox="1"/>
          <p:nvPr/>
        </p:nvSpPr>
        <p:spPr>
          <a:xfrm>
            <a:off x="5300687" y="3817932"/>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10</a:t>
            </a:r>
          </a:p>
        </p:txBody>
      </p:sp>
      <p:sp>
        <p:nvSpPr>
          <p:cNvPr id="316" name="Shape 316"/>
          <p:cNvSpPr txBox="1"/>
          <p:nvPr/>
        </p:nvSpPr>
        <p:spPr>
          <a:xfrm>
            <a:off x="6047500" y="3426300"/>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24</a:t>
            </a:r>
          </a:p>
        </p:txBody>
      </p:sp>
      <p:sp>
        <p:nvSpPr>
          <p:cNvPr id="317" name="Shape 317"/>
          <p:cNvSpPr txBox="1"/>
          <p:nvPr/>
        </p:nvSpPr>
        <p:spPr>
          <a:xfrm>
            <a:off x="6411800" y="1353125"/>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24</a:t>
            </a:r>
          </a:p>
        </p:txBody>
      </p:sp>
    </p:spTree>
    <p:extLst>
      <p:ext uri="{BB962C8B-B14F-4D97-AF65-F5344CB8AC3E}">
        <p14:creationId xmlns:p14="http://schemas.microsoft.com/office/powerpoint/2010/main" val="8796122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114875" y="45525"/>
            <a:ext cx="8548200" cy="984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Preview</a:t>
            </a:r>
          </a:p>
        </p:txBody>
      </p:sp>
      <p:pic>
        <p:nvPicPr>
          <p:cNvPr id="324" name="Shape 324"/>
          <p:cNvPicPr preferRelativeResize="0"/>
          <p:nvPr/>
        </p:nvPicPr>
        <p:blipFill>
          <a:blip r:embed="rId3">
            <a:alphaModFix/>
          </a:blip>
          <a:stretch>
            <a:fillRect/>
          </a:stretch>
        </p:blipFill>
        <p:spPr>
          <a:xfrm>
            <a:off x="1414625" y="665225"/>
            <a:ext cx="6520285" cy="3907100"/>
          </a:xfrm>
          <a:prstGeom prst="rect">
            <a:avLst/>
          </a:prstGeom>
          <a:noFill/>
          <a:ln>
            <a:noFill/>
          </a:ln>
        </p:spPr>
      </p:pic>
      <p:sp>
        <p:nvSpPr>
          <p:cNvPr id="325" name="Shape 325"/>
          <p:cNvSpPr txBox="1"/>
          <p:nvPr/>
        </p:nvSpPr>
        <p:spPr>
          <a:xfrm>
            <a:off x="7084175" y="45525"/>
            <a:ext cx="1967100" cy="5283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[From recent Yann LeCun slides]</a:t>
            </a:r>
          </a:p>
        </p:txBody>
      </p:sp>
    </p:spTree>
    <p:extLst>
      <p:ext uri="{BB962C8B-B14F-4D97-AF65-F5344CB8AC3E}">
        <p14:creationId xmlns:p14="http://schemas.microsoft.com/office/powerpoint/2010/main" val="23195078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2850" name="Group 2"/>
          <p:cNvGrpSpPr>
            <a:grpSpLocks/>
          </p:cNvGrpSpPr>
          <p:nvPr/>
        </p:nvGrpSpPr>
        <p:grpSpPr bwMode="auto">
          <a:xfrm>
            <a:off x="0" y="0"/>
            <a:ext cx="9144000" cy="5143500"/>
            <a:chOff x="0" y="0"/>
            <a:chExt cx="5760" cy="4320"/>
          </a:xfrm>
        </p:grpSpPr>
        <p:sp>
          <p:nvSpPr>
            <p:cNvPr id="462851" name="Rectangle 3"/>
            <p:cNvSpPr>
              <a:spLocks noChangeArrowheads="1"/>
            </p:cNvSpPr>
            <p:nvPr/>
          </p:nvSpPr>
          <p:spPr bwMode="auto">
            <a:xfrm>
              <a:off x="0" y="0"/>
              <a:ext cx="5760" cy="4320"/>
            </a:xfrm>
            <a:prstGeom prst="rect">
              <a:avLst/>
            </a:prstGeom>
            <a:gradFill rotWithShape="0">
              <a:gsLst>
                <a:gs pos="0">
                  <a:schemeClr val="accent2">
                    <a:gamma/>
                    <a:shade val="62745"/>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400">
                <a:solidFill>
                  <a:srgbClr val="000000"/>
                </a:solidFill>
                <a:latin typeface="Times" pitchFamily="18" charset="0"/>
                <a:ea typeface="+mn-ea"/>
              </a:endParaRPr>
            </a:p>
          </p:txBody>
        </p:sp>
        <p:grpSp>
          <p:nvGrpSpPr>
            <p:cNvPr id="462852" name="Group 4"/>
            <p:cNvGrpSpPr>
              <a:grpSpLocks/>
            </p:cNvGrpSpPr>
            <p:nvPr/>
          </p:nvGrpSpPr>
          <p:grpSpPr bwMode="auto">
            <a:xfrm>
              <a:off x="96" y="528"/>
              <a:ext cx="5472" cy="96"/>
              <a:chOff x="96" y="528"/>
              <a:chExt cx="5472" cy="96"/>
            </a:xfrm>
          </p:grpSpPr>
          <p:sp>
            <p:nvSpPr>
              <p:cNvPr id="462853" name="Line 5"/>
              <p:cNvSpPr>
                <a:spLocks noChangeShapeType="1"/>
              </p:cNvSpPr>
              <p:nvPr/>
            </p:nvSpPr>
            <p:spPr bwMode="auto">
              <a:xfrm>
                <a:off x="96" y="528"/>
                <a:ext cx="547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2854" name="Line 6"/>
              <p:cNvSpPr>
                <a:spLocks noChangeShapeType="1"/>
              </p:cNvSpPr>
              <p:nvPr/>
            </p:nvSpPr>
            <p:spPr bwMode="auto">
              <a:xfrm>
                <a:off x="213" y="576"/>
                <a:ext cx="518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2855" name="Line 7"/>
              <p:cNvSpPr>
                <a:spLocks noChangeShapeType="1"/>
              </p:cNvSpPr>
              <p:nvPr/>
            </p:nvSpPr>
            <p:spPr bwMode="auto">
              <a:xfrm>
                <a:off x="323" y="624"/>
                <a:ext cx="494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nvGrpSpPr>
            <p:cNvPr id="462856" name="Group 8"/>
            <p:cNvGrpSpPr>
              <a:grpSpLocks/>
            </p:cNvGrpSpPr>
            <p:nvPr/>
          </p:nvGrpSpPr>
          <p:grpSpPr bwMode="auto">
            <a:xfrm>
              <a:off x="383" y="96"/>
              <a:ext cx="97" cy="4128"/>
              <a:chOff x="383" y="96"/>
              <a:chExt cx="96" cy="4224"/>
            </a:xfrm>
          </p:grpSpPr>
          <p:sp>
            <p:nvSpPr>
              <p:cNvPr id="462857" name="Line 9"/>
              <p:cNvSpPr>
                <a:spLocks noChangeShapeType="1"/>
              </p:cNvSpPr>
              <p:nvPr/>
            </p:nvSpPr>
            <p:spPr bwMode="auto">
              <a:xfrm rot="-5400000">
                <a:off x="-1729" y="2208"/>
                <a:ext cx="422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2858" name="Line 10"/>
              <p:cNvSpPr>
                <a:spLocks noChangeShapeType="1"/>
              </p:cNvSpPr>
              <p:nvPr/>
            </p:nvSpPr>
            <p:spPr bwMode="auto">
              <a:xfrm rot="-5400000">
                <a:off x="-1570" y="2229"/>
                <a:ext cx="4002"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sp>
            <p:nvSpPr>
              <p:cNvPr id="462859" name="Line 11"/>
              <p:cNvSpPr>
                <a:spLocks noChangeShapeType="1"/>
              </p:cNvSpPr>
              <p:nvPr/>
            </p:nvSpPr>
            <p:spPr bwMode="auto">
              <a:xfrm rot="-5400000">
                <a:off x="-1430" y="2236"/>
                <a:ext cx="3817"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2400">
                  <a:solidFill>
                    <a:srgbClr val="000000"/>
                  </a:solidFill>
                  <a:latin typeface="Arial" pitchFamily="34" charset="0"/>
                  <a:ea typeface="+mn-ea"/>
                </a:endParaRPr>
              </a:p>
            </p:txBody>
          </p:sp>
        </p:grpSp>
      </p:grpSp>
      <p:sp>
        <p:nvSpPr>
          <p:cNvPr id="462860" name="Text Box 12"/>
          <p:cNvSpPr txBox="1">
            <a:spLocks noChangeArrowheads="1"/>
          </p:cNvSpPr>
          <p:nvPr/>
        </p:nvSpPr>
        <p:spPr bwMode="auto">
          <a:xfrm>
            <a:off x="1821147" y="90493"/>
            <a:ext cx="5673166" cy="64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600" b="1">
                <a:solidFill>
                  <a:srgbClr val="FFFF00"/>
                </a:solidFill>
                <a:latin typeface="Helvetica" pitchFamily="34" charset="0"/>
                <a:ea typeface="+mn-ea"/>
              </a:rPr>
              <a:t>Cortical Receptive Fields</a:t>
            </a:r>
          </a:p>
        </p:txBody>
      </p:sp>
      <p:sp>
        <p:nvSpPr>
          <p:cNvPr id="462861" name="Text Box 13"/>
          <p:cNvSpPr txBox="1">
            <a:spLocks noChangeArrowheads="1"/>
          </p:cNvSpPr>
          <p:nvPr/>
        </p:nvSpPr>
        <p:spPr bwMode="auto">
          <a:xfrm>
            <a:off x="1907902" y="914415"/>
            <a:ext cx="5788582" cy="58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algn="ctr" eaLnBrk="0" hangingPunct="0"/>
            <a:r>
              <a:rPr lang="en-US" altLang="en-US" sz="3200">
                <a:solidFill>
                  <a:srgbClr val="FFFF00"/>
                </a:solidFill>
                <a:latin typeface="Helvetica" pitchFamily="34" charset="0"/>
                <a:ea typeface="+mn-ea"/>
              </a:rPr>
              <a:t>Simple Cells: “Edge Detectors”</a:t>
            </a:r>
          </a:p>
        </p:txBody>
      </p:sp>
      <p:pic>
        <p:nvPicPr>
          <p:cNvPr id="462862"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04980"/>
            <a:ext cx="3162300"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286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713323"/>
            <a:ext cx="328295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2864" name="Rectangle 16"/>
          <p:cNvSpPr>
            <a:spLocks noChangeArrowheads="1"/>
          </p:cNvSpPr>
          <p:nvPr/>
        </p:nvSpPr>
        <p:spPr bwMode="auto">
          <a:xfrm>
            <a:off x="7335854" y="4902999"/>
            <a:ext cx="1736191" cy="2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0" tIns="45678" rIns="91350" bIns="45678">
            <a:spAutoFit/>
          </a:bodyPr>
          <a:lstStyle/>
          <a:p>
            <a:pPr eaLnBrk="0" hangingPunct="0"/>
            <a:r>
              <a:rPr lang="en-US" altLang="en-US" sz="1000">
                <a:solidFill>
                  <a:srgbClr val="FFFFFF"/>
                </a:solidFill>
                <a:latin typeface="EngraversGothic BT Regular" charset="0"/>
                <a:ea typeface="+mn-ea"/>
              </a:rPr>
              <a:t>© Stephen E. Palmer, 2002</a:t>
            </a:r>
          </a:p>
        </p:txBody>
      </p:sp>
    </p:spTree>
    <p:extLst>
      <p:ext uri="{BB962C8B-B14F-4D97-AF65-F5344CB8AC3E}">
        <p14:creationId xmlns:p14="http://schemas.microsoft.com/office/powerpoint/2010/main" val="30641561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Shape 331"/>
          <p:cNvSpPr txBox="1"/>
          <p:nvPr/>
        </p:nvSpPr>
        <p:spPr>
          <a:xfrm>
            <a:off x="114875" y="45525"/>
            <a:ext cx="8548200" cy="984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Preview</a:t>
            </a:r>
          </a:p>
        </p:txBody>
      </p:sp>
      <p:pic>
        <p:nvPicPr>
          <p:cNvPr id="332" name="Shape 332"/>
          <p:cNvPicPr preferRelativeResize="0"/>
          <p:nvPr/>
        </p:nvPicPr>
        <p:blipFill>
          <a:blip r:embed="rId3">
            <a:alphaModFix/>
          </a:blip>
          <a:stretch>
            <a:fillRect/>
          </a:stretch>
        </p:blipFill>
        <p:spPr>
          <a:xfrm>
            <a:off x="1851312" y="93100"/>
            <a:ext cx="4913601" cy="2944324"/>
          </a:xfrm>
          <a:prstGeom prst="rect">
            <a:avLst/>
          </a:prstGeom>
          <a:noFill/>
          <a:ln>
            <a:noFill/>
          </a:ln>
        </p:spPr>
      </p:pic>
      <p:sp>
        <p:nvSpPr>
          <p:cNvPr id="333" name="Shape 333"/>
          <p:cNvSpPr txBox="1"/>
          <p:nvPr/>
        </p:nvSpPr>
        <p:spPr>
          <a:xfrm>
            <a:off x="7084175" y="45525"/>
            <a:ext cx="1967100" cy="5283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400" i="1" kern="0">
                <a:solidFill>
                  <a:srgbClr val="000000"/>
                </a:solidFill>
                <a:latin typeface="Arial"/>
                <a:cs typeface="Arial"/>
                <a:sym typeface="Arial"/>
              </a:rPr>
              <a:t>[From recent Yann LeCun slides]</a:t>
            </a:r>
          </a:p>
        </p:txBody>
      </p:sp>
      <p:pic>
        <p:nvPicPr>
          <p:cNvPr id="334" name="Shape 334"/>
          <p:cNvPicPr preferRelativeResize="0"/>
          <p:nvPr/>
        </p:nvPicPr>
        <p:blipFill>
          <a:blip r:embed="rId4">
            <a:alphaModFix/>
          </a:blip>
          <a:stretch>
            <a:fillRect/>
          </a:stretch>
        </p:blipFill>
        <p:spPr>
          <a:xfrm>
            <a:off x="2209820" y="3147525"/>
            <a:ext cx="3961775" cy="131282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32546983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idx="2"/>
          </p:nvPr>
        </p:nvSpPr>
        <p:spPr/>
        <p:txBody>
          <a:bodyPr/>
          <a:lstStyle/>
          <a:p>
            <a:endParaRPr lang="zh-CN" altLang="en-US"/>
          </a:p>
        </p:txBody>
      </p:sp>
      <p:sp>
        <p:nvSpPr>
          <p:cNvPr id="5" name="灯片编号占位符 4"/>
          <p:cNvSpPr>
            <a:spLocks noGrp="1"/>
          </p:cNvSpPr>
          <p:nvPr>
            <p:ph type="sldNum" idx="12"/>
          </p:nvPr>
        </p:nvSpPr>
        <p:spPr/>
        <p:txBody>
          <a:bodyPr/>
          <a:lstStyle/>
          <a:p>
            <a:fld id="{00000000-1234-1234-1234-123412341234}" type="slidenum">
              <a:rPr lang="en" smtClean="0"/>
              <a:pPr/>
              <a:t>91</a:t>
            </a:fld>
            <a:endParaRPr lang="en"/>
          </a:p>
        </p:txBody>
      </p:sp>
      <p:pic>
        <p:nvPicPr>
          <p:cNvPr id="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15566"/>
            <a:ext cx="8742491" cy="328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46745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6" name="Shape 236"/>
          <p:cNvPicPr preferRelativeResize="0"/>
          <p:nvPr/>
        </p:nvPicPr>
        <p:blipFill>
          <a:blip r:embed="rId3">
            <a:alphaModFix/>
          </a:blip>
          <a:stretch>
            <a:fillRect/>
          </a:stretch>
        </p:blipFill>
        <p:spPr>
          <a:xfrm>
            <a:off x="379925" y="82425"/>
            <a:ext cx="4249274" cy="4394224"/>
          </a:xfrm>
          <a:prstGeom prst="rect">
            <a:avLst/>
          </a:prstGeom>
          <a:noFill/>
          <a:ln>
            <a:noFill/>
          </a:ln>
        </p:spPr>
      </p:pic>
      <p:sp>
        <p:nvSpPr>
          <p:cNvPr id="237" name="Shape 237"/>
          <p:cNvSpPr/>
          <p:nvPr/>
        </p:nvSpPr>
        <p:spPr>
          <a:xfrm>
            <a:off x="5419833" y="831529"/>
            <a:ext cx="769799" cy="638099"/>
          </a:xfrm>
          <a:prstGeom prst="rect">
            <a:avLst/>
          </a:prstGeom>
          <a:solidFill>
            <a:srgbClr val="FFFFFF"/>
          </a:solidFill>
          <a:ln>
            <a:noFill/>
          </a:ln>
        </p:spPr>
        <p:txBody>
          <a:bodyPr lIns="91389" tIns="91389" rIns="91389" bIns="91389" anchor="ctr" anchorCtr="0">
            <a:noAutofit/>
          </a:bodyPr>
          <a:lstStyle/>
          <a:p>
            <a:pPr>
              <a:spcBef>
                <a:spcPts val="0"/>
              </a:spcBef>
            </a:pPr>
            <a:endParaRPr/>
          </a:p>
        </p:txBody>
      </p:sp>
      <p:pic>
        <p:nvPicPr>
          <p:cNvPr id="238" name="Shape 238"/>
          <p:cNvPicPr preferRelativeResize="0"/>
          <p:nvPr/>
        </p:nvPicPr>
        <p:blipFill>
          <a:blip r:embed="rId4">
            <a:alphaModFix/>
          </a:blip>
          <a:stretch>
            <a:fillRect/>
          </a:stretch>
        </p:blipFill>
        <p:spPr>
          <a:xfrm>
            <a:off x="4911810" y="1697312"/>
            <a:ext cx="4162425" cy="2743200"/>
          </a:xfrm>
          <a:prstGeom prst="rect">
            <a:avLst/>
          </a:prstGeom>
          <a:noFill/>
          <a:ln>
            <a:noFill/>
          </a:ln>
        </p:spPr>
      </p:pic>
      <p:sp>
        <p:nvSpPr>
          <p:cNvPr id="239" name="Shape 239"/>
          <p:cNvSpPr/>
          <p:nvPr/>
        </p:nvSpPr>
        <p:spPr>
          <a:xfrm>
            <a:off x="4911812" y="1697316"/>
            <a:ext cx="328199" cy="330899"/>
          </a:xfrm>
          <a:prstGeom prst="rect">
            <a:avLst/>
          </a:prstGeom>
          <a:noFill/>
          <a:ln w="38100" cap="flat">
            <a:solidFill>
              <a:srgbClr val="FF00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40" name="Shape 240"/>
          <p:cNvSpPr/>
          <p:nvPr/>
        </p:nvSpPr>
        <p:spPr>
          <a:xfrm>
            <a:off x="5265838" y="1697316"/>
            <a:ext cx="328199" cy="330899"/>
          </a:xfrm>
          <a:prstGeom prst="rect">
            <a:avLst/>
          </a:prstGeom>
          <a:noFill/>
          <a:ln w="38100" cap="flat">
            <a:solidFill>
              <a:srgbClr val="0000FF"/>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41" name="Shape 241"/>
          <p:cNvSpPr/>
          <p:nvPr/>
        </p:nvSpPr>
        <p:spPr>
          <a:xfrm>
            <a:off x="5597612" y="1697316"/>
            <a:ext cx="328199" cy="330899"/>
          </a:xfrm>
          <a:prstGeom prst="rect">
            <a:avLst/>
          </a:prstGeom>
          <a:noFill/>
          <a:ln w="38100" cap="flat">
            <a:solidFill>
              <a:srgbClr val="FFFF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42" name="Shape 242"/>
          <p:cNvSpPr/>
          <p:nvPr/>
        </p:nvSpPr>
        <p:spPr>
          <a:xfrm>
            <a:off x="379925" y="1325333"/>
            <a:ext cx="627000" cy="598799"/>
          </a:xfrm>
          <a:prstGeom prst="rect">
            <a:avLst/>
          </a:prstGeom>
          <a:noFill/>
          <a:ln w="38100" cap="flat">
            <a:solidFill>
              <a:srgbClr val="FF00FF"/>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43" name="Shape 243"/>
          <p:cNvSpPr/>
          <p:nvPr/>
        </p:nvSpPr>
        <p:spPr>
          <a:xfrm>
            <a:off x="6514962" y="561585"/>
            <a:ext cx="139199" cy="401099"/>
          </a:xfrm>
          <a:prstGeom prst="cube">
            <a:avLst>
              <a:gd name="adj" fmla="val 53382"/>
            </a:avLst>
          </a:prstGeom>
          <a:solidFill>
            <a:srgbClr val="F4CCCC"/>
          </a:solidFill>
          <a:ln w="19050" cap="flat">
            <a:solidFill>
              <a:srgbClr val="0000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44" name="Shape 244"/>
          <p:cNvSpPr/>
          <p:nvPr/>
        </p:nvSpPr>
        <p:spPr>
          <a:xfrm>
            <a:off x="7301851" y="582417"/>
            <a:ext cx="999600" cy="305699"/>
          </a:xfrm>
          <a:prstGeom prst="cube">
            <a:avLst>
              <a:gd name="adj" fmla="val 25000"/>
            </a:avLst>
          </a:prstGeom>
          <a:solidFill>
            <a:srgbClr val="C9DAF8">
              <a:alpha val="42690"/>
            </a:srgbClr>
          </a:solidFill>
          <a:ln w="19050" cap="flat">
            <a:solidFill>
              <a:srgbClr val="0000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45" name="Shape 245"/>
          <p:cNvSpPr/>
          <p:nvPr/>
        </p:nvSpPr>
        <p:spPr>
          <a:xfrm>
            <a:off x="6309637" y="82425"/>
            <a:ext cx="471599" cy="1359600"/>
          </a:xfrm>
          <a:prstGeom prst="cube">
            <a:avLst>
              <a:gd name="adj" fmla="val 77711"/>
            </a:avLst>
          </a:prstGeom>
          <a:solidFill>
            <a:srgbClr val="F4CCCC">
              <a:alpha val="51920"/>
            </a:srgbClr>
          </a:solidFill>
          <a:ln w="19050" cap="flat">
            <a:solidFill>
              <a:srgbClr val="0000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46" name="Shape 246"/>
          <p:cNvSpPr/>
          <p:nvPr/>
        </p:nvSpPr>
        <p:spPr>
          <a:xfrm>
            <a:off x="7301863" y="692618"/>
            <a:ext cx="139199" cy="139199"/>
          </a:xfrm>
          <a:prstGeom prst="ellipse">
            <a:avLst/>
          </a:prstGeom>
          <a:solidFill>
            <a:srgbClr val="FF0000"/>
          </a:solidFill>
          <a:ln w="19050" cap="flat">
            <a:solidFill>
              <a:srgbClr val="0000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cxnSp>
        <p:nvCxnSpPr>
          <p:cNvPr id="247" name="Shape 247"/>
          <p:cNvCxnSpPr>
            <a:stCxn id="243" idx="3"/>
            <a:endCxn id="246" idx="2"/>
          </p:cNvCxnSpPr>
          <p:nvPr/>
        </p:nvCxnSpPr>
        <p:spPr>
          <a:xfrm rot="10800000" flipH="1">
            <a:off x="6547403" y="762284"/>
            <a:ext cx="754500" cy="200400"/>
          </a:xfrm>
          <a:prstGeom prst="straightConnector1">
            <a:avLst/>
          </a:prstGeom>
          <a:noFill/>
          <a:ln w="19050" cap="flat">
            <a:solidFill>
              <a:srgbClr val="000000"/>
            </a:solidFill>
            <a:prstDash val="solid"/>
            <a:round/>
            <a:headEnd type="none" w="lg" len="lg"/>
            <a:tailEnd type="none" w="lg" len="lg"/>
          </a:ln>
        </p:spPr>
      </p:cxnSp>
      <p:cxnSp>
        <p:nvCxnSpPr>
          <p:cNvPr id="248" name="Shape 248"/>
          <p:cNvCxnSpPr>
            <a:stCxn id="243" idx="1"/>
            <a:endCxn id="246" idx="2"/>
          </p:cNvCxnSpPr>
          <p:nvPr/>
        </p:nvCxnSpPr>
        <p:spPr>
          <a:xfrm>
            <a:off x="6547403" y="635891"/>
            <a:ext cx="754500" cy="126300"/>
          </a:xfrm>
          <a:prstGeom prst="straightConnector1">
            <a:avLst/>
          </a:prstGeom>
          <a:noFill/>
          <a:ln w="19050" cap="flat">
            <a:solidFill>
              <a:srgbClr val="000000"/>
            </a:solidFill>
            <a:prstDash val="solid"/>
            <a:round/>
            <a:headEnd type="none" w="lg" len="lg"/>
            <a:tailEnd type="none" w="lg" len="lg"/>
          </a:ln>
        </p:spPr>
      </p:cxnSp>
      <p:cxnSp>
        <p:nvCxnSpPr>
          <p:cNvPr id="249" name="Shape 249"/>
          <p:cNvCxnSpPr>
            <a:stCxn id="243" idx="0"/>
            <a:endCxn id="246" idx="2"/>
          </p:cNvCxnSpPr>
          <p:nvPr/>
        </p:nvCxnSpPr>
        <p:spPr>
          <a:xfrm>
            <a:off x="6621710" y="561584"/>
            <a:ext cx="680100" cy="200700"/>
          </a:xfrm>
          <a:prstGeom prst="straightConnector1">
            <a:avLst/>
          </a:prstGeom>
          <a:noFill/>
          <a:ln w="19050" cap="flat">
            <a:solidFill>
              <a:srgbClr val="000000"/>
            </a:solidFill>
            <a:prstDash val="solid"/>
            <a:round/>
            <a:headEnd type="none" w="lg" len="lg"/>
            <a:tailEnd type="none" w="lg" len="lg"/>
          </a:ln>
        </p:spPr>
      </p:cxnSp>
      <p:cxnSp>
        <p:nvCxnSpPr>
          <p:cNvPr id="250" name="Shape 250"/>
          <p:cNvCxnSpPr>
            <a:endCxn id="246" idx="2"/>
          </p:cNvCxnSpPr>
          <p:nvPr/>
        </p:nvCxnSpPr>
        <p:spPr>
          <a:xfrm rot="10800000" flipH="1">
            <a:off x="6650851" y="762213"/>
            <a:ext cx="651000" cy="54900"/>
          </a:xfrm>
          <a:prstGeom prst="straightConnector1">
            <a:avLst/>
          </a:prstGeom>
          <a:noFill/>
          <a:ln w="19050" cap="flat">
            <a:solidFill>
              <a:srgbClr val="000000"/>
            </a:solidFill>
            <a:prstDash val="solid"/>
            <a:round/>
            <a:headEnd type="none" w="lg" len="lg"/>
            <a:tailEnd type="none" w="lg" len="lg"/>
          </a:ln>
        </p:spPr>
      </p:cxnSp>
      <p:sp>
        <p:nvSpPr>
          <p:cNvPr id="251" name="Shape 251"/>
          <p:cNvSpPr/>
          <p:nvPr/>
        </p:nvSpPr>
        <p:spPr>
          <a:xfrm>
            <a:off x="7489675" y="692618"/>
            <a:ext cx="139199" cy="139199"/>
          </a:xfrm>
          <a:prstGeom prst="ellipse">
            <a:avLst/>
          </a:prstGeom>
          <a:solidFill>
            <a:srgbClr val="0000FF"/>
          </a:solidFill>
          <a:ln w="19050" cap="flat">
            <a:solidFill>
              <a:srgbClr val="0000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52" name="Shape 252"/>
          <p:cNvSpPr/>
          <p:nvPr/>
        </p:nvSpPr>
        <p:spPr>
          <a:xfrm>
            <a:off x="7677502" y="692618"/>
            <a:ext cx="139199" cy="139199"/>
          </a:xfrm>
          <a:prstGeom prst="ellipse">
            <a:avLst/>
          </a:prstGeom>
          <a:solidFill>
            <a:srgbClr val="FFFF00"/>
          </a:solidFill>
          <a:ln w="19050" cap="flat">
            <a:solidFill>
              <a:srgbClr val="0000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53" name="Shape 253"/>
          <p:cNvSpPr/>
          <p:nvPr/>
        </p:nvSpPr>
        <p:spPr>
          <a:xfrm>
            <a:off x="7865322" y="692618"/>
            <a:ext cx="139199" cy="139199"/>
          </a:xfrm>
          <a:prstGeom prst="ellipse">
            <a:avLst/>
          </a:prstGeom>
          <a:solidFill>
            <a:srgbClr val="C9DAF8"/>
          </a:solidFill>
          <a:ln w="19050" cap="flat">
            <a:solidFill>
              <a:srgbClr val="0000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54" name="Shape 254"/>
          <p:cNvSpPr/>
          <p:nvPr/>
        </p:nvSpPr>
        <p:spPr>
          <a:xfrm>
            <a:off x="8053133" y="692618"/>
            <a:ext cx="139199" cy="139199"/>
          </a:xfrm>
          <a:prstGeom prst="ellipse">
            <a:avLst/>
          </a:prstGeom>
          <a:solidFill>
            <a:srgbClr val="C9DAF8"/>
          </a:solidFill>
          <a:ln w="19050" cap="flat">
            <a:solidFill>
              <a:srgbClr val="0000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55" name="Shape 255"/>
          <p:cNvSpPr/>
          <p:nvPr/>
        </p:nvSpPr>
        <p:spPr>
          <a:xfrm>
            <a:off x="7053705" y="93812"/>
            <a:ext cx="1405200" cy="1405200"/>
          </a:xfrm>
          <a:prstGeom prst="cube">
            <a:avLst>
              <a:gd name="adj" fmla="val 25000"/>
            </a:avLst>
          </a:prstGeom>
          <a:solidFill>
            <a:srgbClr val="C9DAF8">
              <a:alpha val="42690"/>
            </a:srgbClr>
          </a:solidFill>
          <a:ln w="19050" cap="flat">
            <a:solidFill>
              <a:srgbClr val="0000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sp>
        <p:nvSpPr>
          <p:cNvPr id="256" name="Shape 256"/>
          <p:cNvSpPr/>
          <p:nvPr/>
        </p:nvSpPr>
        <p:spPr>
          <a:xfrm>
            <a:off x="7053654" y="91416"/>
            <a:ext cx="471599" cy="1405200"/>
          </a:xfrm>
          <a:prstGeom prst="cube">
            <a:avLst>
              <a:gd name="adj" fmla="val 77711"/>
            </a:avLst>
          </a:prstGeom>
          <a:solidFill>
            <a:srgbClr val="F400F8">
              <a:alpha val="34230"/>
            </a:srgbClr>
          </a:solidFill>
          <a:ln w="19050" cap="flat">
            <a:solidFill>
              <a:srgbClr val="000000"/>
            </a:solidFill>
            <a:prstDash val="solid"/>
            <a:round/>
            <a:headEnd type="none" w="med" len="med"/>
            <a:tailEnd type="none" w="med" len="med"/>
          </a:ln>
        </p:spPr>
        <p:txBody>
          <a:bodyPr lIns="91389" tIns="91389" rIns="91389" bIns="91389" anchor="ctr" anchorCtr="0">
            <a:noAutofit/>
          </a:bodyPr>
          <a:lstStyle/>
          <a:p>
            <a:pPr>
              <a:spcBef>
                <a:spcPts val="0"/>
              </a:spcBef>
            </a:pPr>
            <a:endParaRPr/>
          </a:p>
        </p:txBody>
      </p:sp>
      <p:cxnSp>
        <p:nvCxnSpPr>
          <p:cNvPr id="257" name="Shape 257"/>
          <p:cNvCxnSpPr>
            <a:stCxn id="242" idx="3"/>
            <a:endCxn id="256" idx="4"/>
          </p:cNvCxnSpPr>
          <p:nvPr/>
        </p:nvCxnSpPr>
        <p:spPr>
          <a:xfrm rot="10800000" flipH="1">
            <a:off x="1006925" y="977325"/>
            <a:ext cx="6151800" cy="647400"/>
          </a:xfrm>
          <a:prstGeom prst="straightConnector1">
            <a:avLst/>
          </a:prstGeom>
          <a:noFill/>
          <a:ln w="28575" cap="flat">
            <a:solidFill>
              <a:srgbClr val="FF00FF"/>
            </a:solidFill>
            <a:prstDash val="solid"/>
            <a:round/>
            <a:headEnd type="none" w="lg" len="lg"/>
            <a:tailEnd type="none" w="lg" len="lg"/>
          </a:ln>
        </p:spPr>
      </p:cxnSp>
      <p:sp>
        <p:nvSpPr>
          <p:cNvPr id="258" name="Shape 258"/>
          <p:cNvSpPr txBox="1"/>
          <p:nvPr/>
        </p:nvSpPr>
        <p:spPr>
          <a:xfrm>
            <a:off x="1864183" y="82429"/>
            <a:ext cx="4437299" cy="458699"/>
          </a:xfrm>
          <a:prstGeom prst="rect">
            <a:avLst/>
          </a:prstGeom>
          <a:noFill/>
          <a:ln>
            <a:noFill/>
          </a:ln>
        </p:spPr>
        <p:txBody>
          <a:bodyPr lIns="91389" tIns="91389" rIns="91389" bIns="91389" anchor="t" anchorCtr="0">
            <a:noAutofit/>
          </a:bodyPr>
          <a:lstStyle/>
          <a:p>
            <a:pPr>
              <a:spcBef>
                <a:spcPts val="0"/>
              </a:spcBef>
            </a:pPr>
            <a:r>
              <a:rPr lang="en" sz="1800">
                <a:solidFill>
                  <a:srgbClr val="FF00FF"/>
                </a:solidFill>
              </a:rPr>
              <a:t>convolving the first </a:t>
            </a:r>
            <a:r>
              <a:rPr lang="en" sz="1800">
                <a:solidFill>
                  <a:srgbClr val="FF0000"/>
                </a:solidFill>
              </a:rPr>
              <a:t>filter</a:t>
            </a:r>
            <a:r>
              <a:rPr lang="en" sz="1800">
                <a:solidFill>
                  <a:srgbClr val="FF00FF"/>
                </a:solidFill>
              </a:rPr>
              <a:t> in the </a:t>
            </a:r>
            <a:r>
              <a:rPr lang="en" sz="1800">
                <a:solidFill>
                  <a:srgbClr val="0000FF"/>
                </a:solidFill>
              </a:rPr>
              <a:t>input</a:t>
            </a:r>
            <a:r>
              <a:rPr lang="en" sz="1800">
                <a:solidFill>
                  <a:srgbClr val="FF00FF"/>
                </a:solidFill>
              </a:rPr>
              <a:t> gives the first slice of depth in </a:t>
            </a:r>
            <a:r>
              <a:rPr lang="en" sz="1800">
                <a:solidFill>
                  <a:srgbClr val="38761D"/>
                </a:solidFill>
              </a:rPr>
              <a:t>output volume</a:t>
            </a:r>
          </a:p>
        </p:txBody>
      </p:sp>
      <p:cxnSp>
        <p:nvCxnSpPr>
          <p:cNvPr id="259" name="Shape 259"/>
          <p:cNvCxnSpPr>
            <a:endCxn id="239" idx="0"/>
          </p:cNvCxnSpPr>
          <p:nvPr/>
        </p:nvCxnSpPr>
        <p:spPr>
          <a:xfrm>
            <a:off x="4234699" y="440613"/>
            <a:ext cx="841200" cy="1256700"/>
          </a:xfrm>
          <a:prstGeom prst="straightConnector1">
            <a:avLst/>
          </a:prstGeom>
          <a:noFill/>
          <a:ln w="19050" cap="flat">
            <a:solidFill>
              <a:srgbClr val="FF0000"/>
            </a:solidFill>
            <a:prstDash val="solid"/>
            <a:round/>
            <a:headEnd type="none" w="lg" len="lg"/>
            <a:tailEnd type="triangle" w="lg" len="lg"/>
          </a:ln>
        </p:spPr>
      </p:cxnSp>
      <p:sp>
        <p:nvSpPr>
          <p:cNvPr id="260" name="Shape 260"/>
          <p:cNvSpPr/>
          <p:nvPr/>
        </p:nvSpPr>
        <p:spPr>
          <a:xfrm>
            <a:off x="997941" y="240725"/>
            <a:ext cx="680099" cy="647400"/>
          </a:xfrm>
          <a:prstGeom prst="rect">
            <a:avLst/>
          </a:prstGeom>
          <a:solidFill>
            <a:srgbClr val="FFFFFF"/>
          </a:solidFill>
          <a:ln>
            <a:noFill/>
          </a:ln>
        </p:spPr>
        <p:txBody>
          <a:bodyPr lIns="91389" tIns="91389" rIns="91389" bIns="91389" anchor="ctr" anchorCtr="0">
            <a:noAutofit/>
          </a:bodyPr>
          <a:lstStyle/>
          <a:p>
            <a:pPr>
              <a:spcBef>
                <a:spcPts val="0"/>
              </a:spcBef>
            </a:pPr>
            <a:endParaRPr/>
          </a:p>
        </p:txBody>
      </p:sp>
      <p:sp>
        <p:nvSpPr>
          <p:cNvPr id="261" name="Shape 261"/>
          <p:cNvSpPr/>
          <p:nvPr/>
        </p:nvSpPr>
        <p:spPr>
          <a:xfrm>
            <a:off x="989025" y="55199"/>
            <a:ext cx="4216850" cy="403350"/>
          </a:xfrm>
          <a:custGeom>
            <a:avLst/>
            <a:gdLst/>
            <a:ahLst/>
            <a:cxnLst/>
            <a:rect l="0" t="0" r="0" b="0"/>
            <a:pathLst>
              <a:path w="168674" h="16134" extrusionOk="0">
                <a:moveTo>
                  <a:pt x="168674" y="5704"/>
                </a:moveTo>
                <a:cubicBezTo>
                  <a:pt x="150511" y="4805"/>
                  <a:pt x="87813" y="-1428"/>
                  <a:pt x="59701" y="310"/>
                </a:cubicBezTo>
                <a:cubicBezTo>
                  <a:pt x="31588" y="2048"/>
                  <a:pt x="9950" y="13496"/>
                  <a:pt x="0" y="16134"/>
                </a:cubicBezTo>
              </a:path>
            </a:pathLst>
          </a:custGeom>
          <a:noFill/>
          <a:ln w="19050" cap="flat">
            <a:solidFill>
              <a:srgbClr val="0000FF"/>
            </a:solidFill>
            <a:prstDash val="solid"/>
            <a:round/>
            <a:headEnd type="none" w="lg" len="lg"/>
            <a:tailEnd type="triangle" w="lg" len="lg"/>
          </a:ln>
        </p:spPr>
      </p:sp>
      <p:cxnSp>
        <p:nvCxnSpPr>
          <p:cNvPr id="262" name="Shape 262"/>
          <p:cNvCxnSpPr/>
          <p:nvPr/>
        </p:nvCxnSpPr>
        <p:spPr>
          <a:xfrm flipH="1">
            <a:off x="3227825" y="746275"/>
            <a:ext cx="1519500" cy="386700"/>
          </a:xfrm>
          <a:prstGeom prst="straightConnector1">
            <a:avLst/>
          </a:prstGeom>
          <a:noFill/>
          <a:ln w="19050" cap="flat">
            <a:solidFill>
              <a:srgbClr val="38761D"/>
            </a:solidFill>
            <a:prstDash val="solid"/>
            <a:round/>
            <a:headEnd type="none" w="lg" len="lg"/>
            <a:tailEnd type="triangle" w="lg" len="lg"/>
          </a:ln>
        </p:spPr>
      </p:cxnSp>
    </p:spTree>
    <p:extLst>
      <p:ext uri="{BB962C8B-B14F-4D97-AF65-F5344CB8AC3E}">
        <p14:creationId xmlns:p14="http://schemas.microsoft.com/office/powerpoint/2010/main" val="2351902043"/>
      </p:ext>
    </p:extLst>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9" name="Shape 369"/>
          <p:cNvSpPr txBox="1"/>
          <p:nvPr/>
        </p:nvSpPr>
        <p:spPr>
          <a:xfrm>
            <a:off x="138150" y="60450"/>
            <a:ext cx="8375400" cy="604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200" kern="0">
                <a:solidFill>
                  <a:srgbClr val="000000"/>
                </a:solidFill>
                <a:latin typeface="Arial"/>
                <a:cs typeface="Arial"/>
                <a:sym typeface="Arial"/>
              </a:rPr>
              <a:t>A closer look at spatial dimensions:</a:t>
            </a:r>
          </a:p>
        </p:txBody>
      </p:sp>
      <p:sp>
        <p:nvSpPr>
          <p:cNvPr id="370" name="Shape 370"/>
          <p:cNvSpPr/>
          <p:nvPr/>
        </p:nvSpPr>
        <p:spPr>
          <a:xfrm>
            <a:off x="1267100" y="2304125"/>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371" name="Shape 371"/>
          <p:cNvSpPr/>
          <p:nvPr/>
        </p:nvSpPr>
        <p:spPr>
          <a:xfrm>
            <a:off x="2863350" y="2569925"/>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cxnSp>
        <p:nvCxnSpPr>
          <p:cNvPr id="372" name="Shape 372"/>
          <p:cNvCxnSpPr>
            <a:endCxn id="371" idx="2"/>
          </p:cNvCxnSpPr>
          <p:nvPr/>
        </p:nvCxnSpPr>
        <p:spPr>
          <a:xfrm rot="10800000" flipH="1">
            <a:off x="1373850" y="2711074"/>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373" name="Shape 373"/>
          <p:cNvCxnSpPr>
            <a:endCxn id="371" idx="2"/>
          </p:cNvCxnSpPr>
          <p:nvPr/>
        </p:nvCxnSpPr>
        <p:spPr>
          <a:xfrm>
            <a:off x="1393350" y="2473774"/>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374" name="Shape 374"/>
          <p:cNvCxnSpPr>
            <a:endCxn id="371" idx="2"/>
          </p:cNvCxnSpPr>
          <p:nvPr/>
        </p:nvCxnSpPr>
        <p:spPr>
          <a:xfrm>
            <a:off x="1529550" y="2324374"/>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375" name="Shape 375"/>
          <p:cNvCxnSpPr>
            <a:endCxn id="371" idx="2"/>
          </p:cNvCxnSpPr>
          <p:nvPr/>
        </p:nvCxnSpPr>
        <p:spPr>
          <a:xfrm rot="10800000" flipH="1">
            <a:off x="1555650" y="2711074"/>
            <a:ext cx="1307700" cy="249600"/>
          </a:xfrm>
          <a:prstGeom prst="straightConnector1">
            <a:avLst/>
          </a:prstGeom>
          <a:noFill/>
          <a:ln w="19050" cap="flat" cmpd="sng">
            <a:solidFill>
              <a:srgbClr val="000000"/>
            </a:solidFill>
            <a:prstDash val="solid"/>
            <a:round/>
            <a:headEnd type="none" w="lg" len="lg"/>
            <a:tailEnd type="none" w="lg" len="lg"/>
          </a:ln>
        </p:spPr>
      </p:cxnSp>
      <p:sp>
        <p:nvSpPr>
          <p:cNvPr id="376" name="Shape 376"/>
          <p:cNvSpPr txBox="1"/>
          <p:nvPr/>
        </p:nvSpPr>
        <p:spPr>
          <a:xfrm>
            <a:off x="1463200" y="3632125"/>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377" name="Shape 377"/>
          <p:cNvSpPr txBox="1"/>
          <p:nvPr/>
        </p:nvSpPr>
        <p:spPr>
          <a:xfrm>
            <a:off x="1827500" y="1558950"/>
            <a:ext cx="491700" cy="2822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32</a:t>
            </a:r>
          </a:p>
        </p:txBody>
      </p:sp>
      <p:sp>
        <p:nvSpPr>
          <p:cNvPr id="378" name="Shape 378"/>
          <p:cNvSpPr txBox="1"/>
          <p:nvPr/>
        </p:nvSpPr>
        <p:spPr>
          <a:xfrm>
            <a:off x="792587" y="4023757"/>
            <a:ext cx="491700" cy="1820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3</a:t>
            </a:r>
          </a:p>
        </p:txBody>
      </p:sp>
      <p:sp>
        <p:nvSpPr>
          <p:cNvPr id="379" name="Shape 379"/>
          <p:cNvSpPr/>
          <p:nvPr/>
        </p:nvSpPr>
        <p:spPr>
          <a:xfrm>
            <a:off x="850575" y="133212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380" name="Shape 380"/>
          <p:cNvSpPr txBox="1"/>
          <p:nvPr/>
        </p:nvSpPr>
        <p:spPr>
          <a:xfrm>
            <a:off x="3108425" y="909750"/>
            <a:ext cx="3635099" cy="552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FF0000"/>
                </a:solidFill>
                <a:latin typeface="Arial"/>
                <a:cs typeface="Arial"/>
                <a:sym typeface="Arial"/>
              </a:rPr>
              <a:t>32x32x3 image</a:t>
            </a:r>
          </a:p>
          <a:p>
            <a:pPr fontAlgn="auto">
              <a:spcBef>
                <a:spcPts val="0"/>
              </a:spcBef>
              <a:spcAft>
                <a:spcPts val="0"/>
              </a:spcAft>
            </a:pPr>
            <a:r>
              <a:rPr lang="en" sz="2400" kern="0">
                <a:solidFill>
                  <a:srgbClr val="0000FF"/>
                </a:solidFill>
                <a:latin typeface="Arial"/>
                <a:cs typeface="Arial"/>
                <a:sym typeface="Arial"/>
              </a:rPr>
              <a:t>5x5x3 filter</a:t>
            </a:r>
          </a:p>
        </p:txBody>
      </p:sp>
      <p:cxnSp>
        <p:nvCxnSpPr>
          <p:cNvPr id="381" name="Shape 381"/>
          <p:cNvCxnSpPr/>
          <p:nvPr/>
        </p:nvCxnSpPr>
        <p:spPr>
          <a:xfrm flipH="1">
            <a:off x="1977350" y="1151525"/>
            <a:ext cx="984299" cy="233099"/>
          </a:xfrm>
          <a:prstGeom prst="straightConnector1">
            <a:avLst/>
          </a:prstGeom>
          <a:noFill/>
          <a:ln w="9525" cap="flat" cmpd="sng">
            <a:solidFill>
              <a:srgbClr val="FF0000"/>
            </a:solidFill>
            <a:prstDash val="solid"/>
            <a:round/>
            <a:headEnd type="none" w="lg" len="lg"/>
            <a:tailEnd type="triangle" w="lg" len="lg"/>
          </a:ln>
        </p:spPr>
      </p:cxnSp>
      <p:cxnSp>
        <p:nvCxnSpPr>
          <p:cNvPr id="382" name="Shape 382"/>
          <p:cNvCxnSpPr/>
          <p:nvPr/>
        </p:nvCxnSpPr>
        <p:spPr>
          <a:xfrm flipH="1">
            <a:off x="1666349" y="1635050"/>
            <a:ext cx="1398900" cy="543899"/>
          </a:xfrm>
          <a:prstGeom prst="straightConnector1">
            <a:avLst/>
          </a:prstGeom>
          <a:noFill/>
          <a:ln w="9525" cap="flat" cmpd="sng">
            <a:solidFill>
              <a:srgbClr val="0000FF"/>
            </a:solidFill>
            <a:prstDash val="solid"/>
            <a:round/>
            <a:headEnd type="none" w="lg" len="lg"/>
            <a:tailEnd type="triangle" w="lg" len="lg"/>
          </a:ln>
        </p:spPr>
      </p:cxnSp>
      <p:cxnSp>
        <p:nvCxnSpPr>
          <p:cNvPr id="383" name="Shape 383"/>
          <p:cNvCxnSpPr/>
          <p:nvPr/>
        </p:nvCxnSpPr>
        <p:spPr>
          <a:xfrm>
            <a:off x="3600600" y="2714375"/>
            <a:ext cx="2365800" cy="0"/>
          </a:xfrm>
          <a:prstGeom prst="straightConnector1">
            <a:avLst/>
          </a:prstGeom>
          <a:noFill/>
          <a:ln w="9525" cap="flat" cmpd="sng">
            <a:solidFill>
              <a:schemeClr val="dk2"/>
            </a:solidFill>
            <a:prstDash val="solid"/>
            <a:round/>
            <a:headEnd type="none" w="lg" len="lg"/>
            <a:tailEnd type="triangle" w="lg" len="lg"/>
          </a:ln>
        </p:spPr>
      </p:cxnSp>
      <p:sp>
        <p:nvSpPr>
          <p:cNvPr id="384" name="Shape 384"/>
          <p:cNvSpPr txBox="1"/>
          <p:nvPr/>
        </p:nvSpPr>
        <p:spPr>
          <a:xfrm>
            <a:off x="3471125" y="2852225"/>
            <a:ext cx="3272400" cy="81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convolve (slide) over all spatial locations</a:t>
            </a:r>
          </a:p>
        </p:txBody>
      </p:sp>
      <p:sp>
        <p:nvSpPr>
          <p:cNvPr id="385" name="Shape 385"/>
          <p:cNvSpPr/>
          <p:nvPr/>
        </p:nvSpPr>
        <p:spPr>
          <a:xfrm>
            <a:off x="6703650" y="1332125"/>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386" name="Shape 386"/>
          <p:cNvSpPr txBox="1"/>
          <p:nvPr/>
        </p:nvSpPr>
        <p:spPr>
          <a:xfrm>
            <a:off x="6709050" y="664950"/>
            <a:ext cx="1804499" cy="543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FF"/>
                </a:solidFill>
                <a:latin typeface="Arial"/>
                <a:cs typeface="Arial"/>
                <a:sym typeface="Arial"/>
              </a:rPr>
              <a:t>activation map</a:t>
            </a:r>
          </a:p>
        </p:txBody>
      </p:sp>
      <p:sp>
        <p:nvSpPr>
          <p:cNvPr id="387" name="Shape 387"/>
          <p:cNvSpPr txBox="1"/>
          <p:nvPr/>
        </p:nvSpPr>
        <p:spPr>
          <a:xfrm>
            <a:off x="6588143" y="4045604"/>
            <a:ext cx="328199"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kern="0">
                <a:solidFill>
                  <a:srgbClr val="000000"/>
                </a:solidFill>
                <a:latin typeface="Arial"/>
                <a:cs typeface="Arial"/>
                <a:sym typeface="Arial"/>
              </a:rPr>
              <a:t>1</a:t>
            </a:r>
          </a:p>
        </p:txBody>
      </p:sp>
      <p:sp>
        <p:nvSpPr>
          <p:cNvPr id="388" name="Shape 388"/>
          <p:cNvSpPr txBox="1"/>
          <p:nvPr/>
        </p:nvSpPr>
        <p:spPr>
          <a:xfrm>
            <a:off x="7255653" y="3589925"/>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28</a:t>
            </a:r>
          </a:p>
        </p:txBody>
      </p:sp>
      <p:sp>
        <p:nvSpPr>
          <p:cNvPr id="389" name="Shape 389"/>
          <p:cNvSpPr txBox="1"/>
          <p:nvPr/>
        </p:nvSpPr>
        <p:spPr>
          <a:xfrm>
            <a:off x="7660053" y="2178937"/>
            <a:ext cx="491700" cy="30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1800" b="1" kern="0">
                <a:solidFill>
                  <a:srgbClr val="000000"/>
                </a:solidFill>
                <a:latin typeface="Arial"/>
                <a:cs typeface="Arial"/>
                <a:sym typeface="Arial"/>
              </a:rPr>
              <a:t>28</a:t>
            </a:r>
          </a:p>
        </p:txBody>
      </p:sp>
    </p:spTree>
    <p:extLst>
      <p:ext uri="{BB962C8B-B14F-4D97-AF65-F5344CB8AC3E}">
        <p14:creationId xmlns:p14="http://schemas.microsoft.com/office/powerpoint/2010/main" val="292558610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graphicFrame>
        <p:nvGraphicFramePr>
          <p:cNvPr id="395" name="Shape 395"/>
          <p:cNvGraphicFramePr/>
          <p:nvPr/>
        </p:nvGraphicFramePr>
        <p:xfrm>
          <a:off x="302525" y="1374800"/>
          <a:ext cx="2679950" cy="27734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396" name="Shape 396"/>
          <p:cNvSpPr txBox="1"/>
          <p:nvPr/>
        </p:nvSpPr>
        <p:spPr>
          <a:xfrm>
            <a:off x="3734100" y="1338825"/>
            <a:ext cx="5118600" cy="183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7x7 input (spatially)</a:t>
            </a:r>
          </a:p>
          <a:p>
            <a:pPr fontAlgn="auto">
              <a:spcBef>
                <a:spcPts val="0"/>
              </a:spcBef>
              <a:spcAft>
                <a:spcPts val="0"/>
              </a:spcAft>
            </a:pPr>
            <a:r>
              <a:rPr lang="en" sz="2400" kern="0">
                <a:solidFill>
                  <a:srgbClr val="000000"/>
                </a:solidFill>
                <a:latin typeface="Arial"/>
                <a:cs typeface="Arial"/>
                <a:sym typeface="Arial"/>
              </a:rPr>
              <a:t>assume 3x3 filter</a:t>
            </a:r>
          </a:p>
        </p:txBody>
      </p:sp>
      <p:sp>
        <p:nvSpPr>
          <p:cNvPr id="397" name="Shape 397"/>
          <p:cNvSpPr txBox="1"/>
          <p:nvPr/>
        </p:nvSpPr>
        <p:spPr>
          <a:xfrm>
            <a:off x="1390175" y="794375"/>
            <a:ext cx="548699" cy="457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398" name="Shape 398"/>
          <p:cNvSpPr txBox="1"/>
          <p:nvPr/>
        </p:nvSpPr>
        <p:spPr>
          <a:xfrm>
            <a:off x="3095700" y="2663975"/>
            <a:ext cx="587100" cy="285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399" name="Shape 399"/>
          <p:cNvSpPr txBox="1"/>
          <p:nvPr/>
        </p:nvSpPr>
        <p:spPr>
          <a:xfrm>
            <a:off x="138150" y="60450"/>
            <a:ext cx="8375400" cy="604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200" kern="0">
                <a:solidFill>
                  <a:srgbClr val="000000"/>
                </a:solidFill>
                <a:latin typeface="Arial"/>
                <a:cs typeface="Arial"/>
                <a:sym typeface="Arial"/>
              </a:rPr>
              <a:t>A closer look at spatial dimensions:</a:t>
            </a:r>
          </a:p>
        </p:txBody>
      </p:sp>
    </p:spTree>
    <p:extLst>
      <p:ext uri="{BB962C8B-B14F-4D97-AF65-F5344CB8AC3E}">
        <p14:creationId xmlns:p14="http://schemas.microsoft.com/office/powerpoint/2010/main" val="2283210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aphicFrame>
        <p:nvGraphicFramePr>
          <p:cNvPr id="405" name="Shape 405"/>
          <p:cNvGraphicFramePr/>
          <p:nvPr/>
        </p:nvGraphicFramePr>
        <p:xfrm>
          <a:off x="302525" y="1374800"/>
          <a:ext cx="2679950" cy="27734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406" name="Shape 406"/>
          <p:cNvSpPr txBox="1"/>
          <p:nvPr/>
        </p:nvSpPr>
        <p:spPr>
          <a:xfrm>
            <a:off x="3734100" y="1338825"/>
            <a:ext cx="5118600" cy="183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7x7 input (spatially)</a:t>
            </a:r>
          </a:p>
          <a:p>
            <a:pPr fontAlgn="auto">
              <a:spcBef>
                <a:spcPts val="0"/>
              </a:spcBef>
              <a:spcAft>
                <a:spcPts val="0"/>
              </a:spcAft>
            </a:pPr>
            <a:r>
              <a:rPr lang="en" sz="2400" kern="0">
                <a:solidFill>
                  <a:srgbClr val="000000"/>
                </a:solidFill>
                <a:latin typeface="Arial"/>
                <a:cs typeface="Arial"/>
                <a:sym typeface="Arial"/>
              </a:rPr>
              <a:t>assume 3x3 filter</a:t>
            </a:r>
          </a:p>
        </p:txBody>
      </p:sp>
      <p:sp>
        <p:nvSpPr>
          <p:cNvPr id="407" name="Shape 407"/>
          <p:cNvSpPr txBox="1"/>
          <p:nvPr/>
        </p:nvSpPr>
        <p:spPr>
          <a:xfrm>
            <a:off x="1390175" y="794375"/>
            <a:ext cx="548699" cy="457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08" name="Shape 408"/>
          <p:cNvSpPr txBox="1"/>
          <p:nvPr/>
        </p:nvSpPr>
        <p:spPr>
          <a:xfrm>
            <a:off x="3095700" y="2663975"/>
            <a:ext cx="587100" cy="285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09" name="Shape 409"/>
          <p:cNvSpPr txBox="1"/>
          <p:nvPr/>
        </p:nvSpPr>
        <p:spPr>
          <a:xfrm>
            <a:off x="138150" y="60450"/>
            <a:ext cx="8375400" cy="604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200" kern="0">
                <a:solidFill>
                  <a:srgbClr val="000000"/>
                </a:solidFill>
                <a:latin typeface="Arial"/>
                <a:cs typeface="Arial"/>
                <a:sym typeface="Arial"/>
              </a:rPr>
              <a:t>A closer look at spatial dimensions:</a:t>
            </a:r>
          </a:p>
        </p:txBody>
      </p:sp>
    </p:spTree>
    <p:extLst>
      <p:ext uri="{BB962C8B-B14F-4D97-AF65-F5344CB8AC3E}">
        <p14:creationId xmlns:p14="http://schemas.microsoft.com/office/powerpoint/2010/main" val="31731060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5" name="Shape 415"/>
          <p:cNvSpPr txBox="1"/>
          <p:nvPr/>
        </p:nvSpPr>
        <p:spPr>
          <a:xfrm>
            <a:off x="3734100" y="1338825"/>
            <a:ext cx="5118600" cy="183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7x7 input (spatially)</a:t>
            </a:r>
          </a:p>
          <a:p>
            <a:pPr fontAlgn="auto">
              <a:spcBef>
                <a:spcPts val="0"/>
              </a:spcBef>
              <a:spcAft>
                <a:spcPts val="0"/>
              </a:spcAft>
            </a:pPr>
            <a:r>
              <a:rPr lang="en" sz="2400" kern="0">
                <a:solidFill>
                  <a:srgbClr val="000000"/>
                </a:solidFill>
                <a:latin typeface="Arial"/>
                <a:cs typeface="Arial"/>
                <a:sym typeface="Arial"/>
              </a:rPr>
              <a:t>assume 3x3 filter</a:t>
            </a:r>
          </a:p>
        </p:txBody>
      </p:sp>
      <p:sp>
        <p:nvSpPr>
          <p:cNvPr id="416" name="Shape 416"/>
          <p:cNvSpPr txBox="1"/>
          <p:nvPr/>
        </p:nvSpPr>
        <p:spPr>
          <a:xfrm>
            <a:off x="1390175" y="794375"/>
            <a:ext cx="548699" cy="457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17" name="Shape 417"/>
          <p:cNvSpPr txBox="1"/>
          <p:nvPr/>
        </p:nvSpPr>
        <p:spPr>
          <a:xfrm>
            <a:off x="3095700" y="2663975"/>
            <a:ext cx="587100" cy="285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18" name="Shape 418"/>
          <p:cNvSpPr txBox="1"/>
          <p:nvPr/>
        </p:nvSpPr>
        <p:spPr>
          <a:xfrm>
            <a:off x="138150" y="60450"/>
            <a:ext cx="8375400" cy="604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200" kern="0">
                <a:solidFill>
                  <a:srgbClr val="000000"/>
                </a:solidFill>
                <a:latin typeface="Arial"/>
                <a:cs typeface="Arial"/>
                <a:sym typeface="Arial"/>
              </a:rPr>
              <a:t>A closer look at spatial dimensions:</a:t>
            </a:r>
          </a:p>
        </p:txBody>
      </p:sp>
      <p:graphicFrame>
        <p:nvGraphicFramePr>
          <p:cNvPr id="419" name="Shape 419"/>
          <p:cNvGraphicFramePr/>
          <p:nvPr/>
        </p:nvGraphicFramePr>
        <p:xfrm>
          <a:off x="302525" y="1374800"/>
          <a:ext cx="2679950" cy="27734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09819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Shape 425"/>
          <p:cNvSpPr txBox="1"/>
          <p:nvPr/>
        </p:nvSpPr>
        <p:spPr>
          <a:xfrm>
            <a:off x="3734100" y="1338825"/>
            <a:ext cx="5118600" cy="183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7x7 input (spatially)</a:t>
            </a:r>
          </a:p>
          <a:p>
            <a:pPr fontAlgn="auto">
              <a:spcBef>
                <a:spcPts val="0"/>
              </a:spcBef>
              <a:spcAft>
                <a:spcPts val="0"/>
              </a:spcAft>
            </a:pPr>
            <a:r>
              <a:rPr lang="en" sz="2400" kern="0">
                <a:solidFill>
                  <a:srgbClr val="000000"/>
                </a:solidFill>
                <a:latin typeface="Arial"/>
                <a:cs typeface="Arial"/>
                <a:sym typeface="Arial"/>
              </a:rPr>
              <a:t>assume 3x3 filter</a:t>
            </a:r>
          </a:p>
        </p:txBody>
      </p:sp>
      <p:sp>
        <p:nvSpPr>
          <p:cNvPr id="426" name="Shape 426"/>
          <p:cNvSpPr txBox="1"/>
          <p:nvPr/>
        </p:nvSpPr>
        <p:spPr>
          <a:xfrm>
            <a:off x="1390175" y="794375"/>
            <a:ext cx="548699" cy="457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27" name="Shape 427"/>
          <p:cNvSpPr txBox="1"/>
          <p:nvPr/>
        </p:nvSpPr>
        <p:spPr>
          <a:xfrm>
            <a:off x="3095700" y="2663975"/>
            <a:ext cx="587100" cy="285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28" name="Shape 428"/>
          <p:cNvSpPr txBox="1"/>
          <p:nvPr/>
        </p:nvSpPr>
        <p:spPr>
          <a:xfrm>
            <a:off x="138150" y="60450"/>
            <a:ext cx="8375400" cy="604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200" kern="0">
                <a:solidFill>
                  <a:srgbClr val="000000"/>
                </a:solidFill>
                <a:latin typeface="Arial"/>
                <a:cs typeface="Arial"/>
                <a:sym typeface="Arial"/>
              </a:rPr>
              <a:t>A closer look at spatial dimensions:</a:t>
            </a:r>
          </a:p>
        </p:txBody>
      </p:sp>
      <p:graphicFrame>
        <p:nvGraphicFramePr>
          <p:cNvPr id="429" name="Shape 429"/>
          <p:cNvGraphicFramePr/>
          <p:nvPr/>
        </p:nvGraphicFramePr>
        <p:xfrm>
          <a:off x="302525" y="1374800"/>
          <a:ext cx="2679950" cy="27734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947543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Shape 435"/>
          <p:cNvSpPr txBox="1"/>
          <p:nvPr/>
        </p:nvSpPr>
        <p:spPr>
          <a:xfrm>
            <a:off x="3734100" y="1338825"/>
            <a:ext cx="5118600" cy="183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7x7 input (spatially)</a:t>
            </a:r>
          </a:p>
          <a:p>
            <a:pPr fontAlgn="auto">
              <a:spcBef>
                <a:spcPts val="0"/>
              </a:spcBef>
              <a:spcAft>
                <a:spcPts val="0"/>
              </a:spcAft>
            </a:pPr>
            <a:r>
              <a:rPr lang="en" sz="2400" kern="0">
                <a:solidFill>
                  <a:srgbClr val="000000"/>
                </a:solidFill>
                <a:latin typeface="Arial"/>
                <a:cs typeface="Arial"/>
                <a:sym typeface="Arial"/>
              </a:rPr>
              <a:t>assume 3x3 filter</a:t>
            </a:r>
          </a:p>
          <a:p>
            <a:pPr fontAlgn="auto">
              <a:spcBef>
                <a:spcPts val="0"/>
              </a:spcBef>
              <a:spcAft>
                <a:spcPts val="0"/>
              </a:spcAft>
            </a:pPr>
            <a:endParaRPr sz="2400" kern="0">
              <a:solidFill>
                <a:srgbClr val="000000"/>
              </a:solidFill>
              <a:latin typeface="Arial"/>
              <a:cs typeface="Arial"/>
              <a:sym typeface="Arial"/>
            </a:endParaRPr>
          </a:p>
          <a:p>
            <a:pPr fontAlgn="auto">
              <a:spcBef>
                <a:spcPts val="0"/>
              </a:spcBef>
              <a:spcAft>
                <a:spcPts val="0"/>
              </a:spcAft>
            </a:pPr>
            <a:r>
              <a:rPr lang="en" sz="2400" b="1" kern="0">
                <a:solidFill>
                  <a:srgbClr val="000000"/>
                </a:solidFill>
                <a:latin typeface="Arial"/>
                <a:cs typeface="Arial"/>
                <a:sym typeface="Arial"/>
              </a:rPr>
              <a:t>=&gt; 5x5 output</a:t>
            </a:r>
          </a:p>
        </p:txBody>
      </p:sp>
      <p:sp>
        <p:nvSpPr>
          <p:cNvPr id="436" name="Shape 436"/>
          <p:cNvSpPr txBox="1"/>
          <p:nvPr/>
        </p:nvSpPr>
        <p:spPr>
          <a:xfrm>
            <a:off x="1390175" y="794375"/>
            <a:ext cx="548699" cy="457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37" name="Shape 437"/>
          <p:cNvSpPr txBox="1"/>
          <p:nvPr/>
        </p:nvSpPr>
        <p:spPr>
          <a:xfrm>
            <a:off x="3095700" y="2663975"/>
            <a:ext cx="587100" cy="285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38" name="Shape 438"/>
          <p:cNvSpPr txBox="1"/>
          <p:nvPr/>
        </p:nvSpPr>
        <p:spPr>
          <a:xfrm>
            <a:off x="138150" y="60450"/>
            <a:ext cx="8375400" cy="604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200" kern="0">
                <a:solidFill>
                  <a:srgbClr val="000000"/>
                </a:solidFill>
                <a:latin typeface="Arial"/>
                <a:cs typeface="Arial"/>
                <a:sym typeface="Arial"/>
              </a:rPr>
              <a:t>A closer look at spatial dimensions:</a:t>
            </a:r>
          </a:p>
        </p:txBody>
      </p:sp>
      <p:graphicFrame>
        <p:nvGraphicFramePr>
          <p:cNvPr id="439" name="Shape 439"/>
          <p:cNvGraphicFramePr/>
          <p:nvPr/>
        </p:nvGraphicFramePr>
        <p:xfrm>
          <a:off x="302525" y="1374800"/>
          <a:ext cx="2679950" cy="27734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707271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5" name="Shape 445"/>
          <p:cNvSpPr txBox="1"/>
          <p:nvPr/>
        </p:nvSpPr>
        <p:spPr>
          <a:xfrm>
            <a:off x="4572300" y="1034025"/>
            <a:ext cx="5118600" cy="18396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7x7 input (spatially)</a:t>
            </a:r>
          </a:p>
          <a:p>
            <a:pPr fontAlgn="auto">
              <a:spcBef>
                <a:spcPts val="0"/>
              </a:spcBef>
              <a:spcAft>
                <a:spcPts val="0"/>
              </a:spcAft>
            </a:pPr>
            <a:r>
              <a:rPr lang="en" sz="2400" kern="0">
                <a:solidFill>
                  <a:srgbClr val="000000"/>
                </a:solidFill>
                <a:latin typeface="Arial"/>
                <a:cs typeface="Arial"/>
                <a:sym typeface="Arial"/>
              </a:rPr>
              <a:t>assume 3x3 filter</a:t>
            </a:r>
          </a:p>
          <a:p>
            <a:pPr fontAlgn="auto">
              <a:spcBef>
                <a:spcPts val="0"/>
              </a:spcBef>
              <a:spcAft>
                <a:spcPts val="0"/>
              </a:spcAft>
              <a:buClr>
                <a:srgbClr val="000000"/>
              </a:buClr>
              <a:buSzPct val="45833"/>
              <a:buFont typeface="Arial"/>
              <a:buNone/>
            </a:pPr>
            <a:r>
              <a:rPr lang="en" sz="2400" kern="0">
                <a:solidFill>
                  <a:srgbClr val="000000"/>
                </a:solidFill>
                <a:latin typeface="Arial"/>
                <a:cs typeface="Arial"/>
                <a:sym typeface="Arial"/>
              </a:rPr>
              <a:t>applied </a:t>
            </a:r>
            <a:r>
              <a:rPr lang="en" sz="2400" b="1" kern="0">
                <a:solidFill>
                  <a:srgbClr val="000000"/>
                </a:solidFill>
                <a:latin typeface="Arial"/>
                <a:cs typeface="Arial"/>
                <a:sym typeface="Arial"/>
              </a:rPr>
              <a:t>with stride 2</a:t>
            </a:r>
          </a:p>
        </p:txBody>
      </p:sp>
      <p:sp>
        <p:nvSpPr>
          <p:cNvPr id="446" name="Shape 446"/>
          <p:cNvSpPr txBox="1"/>
          <p:nvPr/>
        </p:nvSpPr>
        <p:spPr>
          <a:xfrm>
            <a:off x="1390175" y="794375"/>
            <a:ext cx="548699" cy="457500"/>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47" name="Shape 447"/>
          <p:cNvSpPr txBox="1"/>
          <p:nvPr/>
        </p:nvSpPr>
        <p:spPr>
          <a:xfrm>
            <a:off x="3095700" y="2663975"/>
            <a:ext cx="587100" cy="2858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000000"/>
                </a:solidFill>
                <a:latin typeface="Arial"/>
                <a:cs typeface="Arial"/>
                <a:sym typeface="Arial"/>
              </a:rPr>
              <a:t>7</a:t>
            </a:r>
          </a:p>
        </p:txBody>
      </p:sp>
      <p:sp>
        <p:nvSpPr>
          <p:cNvPr id="448" name="Shape 448"/>
          <p:cNvSpPr txBox="1"/>
          <p:nvPr/>
        </p:nvSpPr>
        <p:spPr>
          <a:xfrm>
            <a:off x="138150" y="60450"/>
            <a:ext cx="8375400" cy="6044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200" kern="0">
                <a:solidFill>
                  <a:srgbClr val="000000"/>
                </a:solidFill>
                <a:latin typeface="Arial"/>
                <a:cs typeface="Arial"/>
                <a:sym typeface="Arial"/>
              </a:rPr>
              <a:t>A closer look at spatial dimensions:</a:t>
            </a:r>
          </a:p>
        </p:txBody>
      </p:sp>
      <p:graphicFrame>
        <p:nvGraphicFramePr>
          <p:cNvPr id="449" name="Shape 449"/>
          <p:cNvGraphicFramePr/>
          <p:nvPr/>
        </p:nvGraphicFramePr>
        <p:xfrm>
          <a:off x="302525" y="1374800"/>
          <a:ext cx="2679950" cy="27734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124641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heme/theme1.xml><?xml version="1.0" encoding="utf-8"?>
<a:theme xmlns:a="http://schemas.openxmlformats.org/drawingml/2006/main" name="Default Design">
  <a:themeElements>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_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_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6_Lecture">
  <a:themeElements>
    <a:clrScheme name="Custom 1">
      <a:dk1>
        <a:sysClr val="windowText" lastClr="000000"/>
      </a:dk1>
      <a:lt1>
        <a:sysClr val="window" lastClr="FFFFFF"/>
      </a:lt1>
      <a:dk2>
        <a:srgbClr val="1F497D"/>
      </a:dk2>
      <a:lt2>
        <a:srgbClr val="EEECE1"/>
      </a:lt2>
      <a:accent1>
        <a:srgbClr val="4F81BD"/>
      </a:accent1>
      <a:accent2>
        <a:srgbClr val="00FF00"/>
      </a:accent2>
      <a:accent3>
        <a:srgbClr val="00FFFF"/>
      </a:accent3>
      <a:accent4>
        <a:srgbClr val="FF000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ecture">
  <a:themeElements>
    <a:clrScheme name="Custom 1">
      <a:dk1>
        <a:sysClr val="windowText" lastClr="000000"/>
      </a:dk1>
      <a:lt1>
        <a:sysClr val="window" lastClr="FFFFFF"/>
      </a:lt1>
      <a:dk2>
        <a:srgbClr val="1F497D"/>
      </a:dk2>
      <a:lt2>
        <a:srgbClr val="EEECE1"/>
      </a:lt2>
      <a:accent1>
        <a:srgbClr val="4F81BD"/>
      </a:accent1>
      <a:accent2>
        <a:srgbClr val="00FF00"/>
      </a:accent2>
      <a:accent3>
        <a:srgbClr val="00FFFF"/>
      </a:accent3>
      <a:accent4>
        <a:srgbClr val="FF000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Lecture">
  <a:themeElements>
    <a:clrScheme name="Custom 1">
      <a:dk1>
        <a:sysClr val="windowText" lastClr="000000"/>
      </a:dk1>
      <a:lt1>
        <a:sysClr val="window" lastClr="FFFFFF"/>
      </a:lt1>
      <a:dk2>
        <a:srgbClr val="1F497D"/>
      </a:dk2>
      <a:lt2>
        <a:srgbClr val="EEECE1"/>
      </a:lt2>
      <a:accent1>
        <a:srgbClr val="4F81BD"/>
      </a:accent1>
      <a:accent2>
        <a:srgbClr val="00FF00"/>
      </a:accent2>
      <a:accent3>
        <a:srgbClr val="00FFFF"/>
      </a:accent3>
      <a:accent4>
        <a:srgbClr val="FF000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Lecture">
  <a:themeElements>
    <a:clrScheme name="Custom 1">
      <a:dk1>
        <a:sysClr val="windowText" lastClr="000000"/>
      </a:dk1>
      <a:lt1>
        <a:sysClr val="window" lastClr="FFFFFF"/>
      </a:lt1>
      <a:dk2>
        <a:srgbClr val="1F497D"/>
      </a:dk2>
      <a:lt2>
        <a:srgbClr val="EEECE1"/>
      </a:lt2>
      <a:accent1>
        <a:srgbClr val="4F81BD"/>
      </a:accent1>
      <a:accent2>
        <a:srgbClr val="00FF00"/>
      </a:accent2>
      <a:accent3>
        <a:srgbClr val="00FFFF"/>
      </a:accent3>
      <a:accent4>
        <a:srgbClr val="FF000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Lecture">
  <a:themeElements>
    <a:clrScheme name="Custom 1">
      <a:dk1>
        <a:sysClr val="windowText" lastClr="000000"/>
      </a:dk1>
      <a:lt1>
        <a:sysClr val="window" lastClr="FFFFFF"/>
      </a:lt1>
      <a:dk2>
        <a:srgbClr val="1F497D"/>
      </a:dk2>
      <a:lt2>
        <a:srgbClr val="EEECE1"/>
      </a:lt2>
      <a:accent1>
        <a:srgbClr val="4F81BD"/>
      </a:accent1>
      <a:accent2>
        <a:srgbClr val="00FF00"/>
      </a:accent2>
      <a:accent3>
        <a:srgbClr val="00FFFF"/>
      </a:accent3>
      <a:accent4>
        <a:srgbClr val="FF000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Lecture1 - Introduction - CP Fall 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16097</TotalTime>
  <Words>6351</Words>
  <Application>Microsoft Office PowerPoint</Application>
  <PresentationFormat>全屏显示(16:9)</PresentationFormat>
  <Paragraphs>2416</Paragraphs>
  <Slides>172</Slides>
  <Notes>132</Notes>
  <HiddenSlides>0</HiddenSlides>
  <MMClips>1</MMClips>
  <ScaleCrop>false</ScaleCrop>
  <HeadingPairs>
    <vt:vector size="8" baseType="variant">
      <vt:variant>
        <vt:lpstr>已用的字体</vt:lpstr>
      </vt:variant>
      <vt:variant>
        <vt:i4>22</vt:i4>
      </vt:variant>
      <vt:variant>
        <vt:lpstr>主题</vt:lpstr>
      </vt:variant>
      <vt:variant>
        <vt:i4>14</vt:i4>
      </vt:variant>
      <vt:variant>
        <vt:lpstr>嵌入 OLE 服务器</vt:lpstr>
      </vt:variant>
      <vt:variant>
        <vt:i4>1</vt:i4>
      </vt:variant>
      <vt:variant>
        <vt:lpstr>幻灯片标题</vt:lpstr>
      </vt:variant>
      <vt:variant>
        <vt:i4>172</vt:i4>
      </vt:variant>
    </vt:vector>
  </HeadingPairs>
  <TitlesOfParts>
    <vt:vector size="209" baseType="lpstr">
      <vt:lpstr>-apple-system</vt:lpstr>
      <vt:lpstr>DejaVu Sans</vt:lpstr>
      <vt:lpstr>EngraversGothic BT Regular</vt:lpstr>
      <vt:lpstr>FreeSans</vt:lpstr>
      <vt:lpstr>Futura Bk BT</vt:lpstr>
      <vt:lpstr>KaTeX_Main</vt:lpstr>
      <vt:lpstr>KaTeX_Math</vt:lpstr>
      <vt:lpstr>ＭＳ Ｐゴシック</vt:lpstr>
      <vt:lpstr>Nice</vt:lpstr>
      <vt:lpstr>PingFang SC</vt:lpstr>
      <vt:lpstr>StarSymbol</vt:lpstr>
      <vt:lpstr>等线</vt:lpstr>
      <vt:lpstr>楷体</vt:lpstr>
      <vt:lpstr>宋体</vt:lpstr>
      <vt:lpstr>Arial</vt:lpstr>
      <vt:lpstr>Calibri</vt:lpstr>
      <vt:lpstr>Franklin Gothic Book</vt:lpstr>
      <vt:lpstr>Helvetica</vt:lpstr>
      <vt:lpstr>Times</vt:lpstr>
      <vt:lpstr>Times New Roman</vt:lpstr>
      <vt:lpstr>Verdana</vt:lpstr>
      <vt:lpstr>Wingdings 2</vt:lpstr>
      <vt:lpstr>Default Design</vt:lpstr>
      <vt:lpstr>2_Lecture</vt:lpstr>
      <vt:lpstr>1_Lecture</vt:lpstr>
      <vt:lpstr>3_Lecture</vt:lpstr>
      <vt:lpstr>4_Lecture</vt:lpstr>
      <vt:lpstr>5_Lecture</vt:lpstr>
      <vt:lpstr>Default</vt:lpstr>
      <vt:lpstr>1_Default</vt:lpstr>
      <vt:lpstr>1_Lecture1 - Introduction - CP Fall 2010</vt:lpstr>
      <vt:lpstr>3_Default Design</vt:lpstr>
      <vt:lpstr>simple-light</vt:lpstr>
      <vt:lpstr>2_Default</vt:lpstr>
      <vt:lpstr>1_simple-light</vt:lpstr>
      <vt:lpstr>6_Lecture</vt:lpstr>
      <vt:lpstr>Equation</vt:lpstr>
      <vt:lpstr>CN:CST31209 : Deep Learning and Big Data Intelligence</vt:lpstr>
      <vt:lpstr>PowerPoint 演示文稿</vt:lpstr>
      <vt:lpstr>PowerPoint 演示文稿</vt:lpstr>
      <vt:lpstr>PowerPoint 演示文稿</vt:lpstr>
      <vt:lpstr>PowerPoint 演示文稿</vt:lpstr>
      <vt:lpstr>Convolutional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Modeling V1 in Computer Vision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Convolution</vt:lpstr>
      <vt:lpstr>PowerPoint 演示文稿</vt:lpstr>
      <vt:lpstr>Linear filters: examples</vt:lpstr>
      <vt:lpstr>Practice with linear filters</vt:lpstr>
      <vt:lpstr>Practice with linear filters</vt:lpstr>
      <vt:lpstr>Practice with linear filters</vt:lpstr>
      <vt:lpstr>Practice with linear filters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Can you match the texture to the response?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LRN</vt:lpstr>
      <vt:lpstr>Data augmentation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university of toronto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Energy-Based Models of High-Dimensional Data</dc:title>
  <dc:creator>hinton</dc:creator>
  <cp:lastModifiedBy>Alice</cp:lastModifiedBy>
  <cp:revision>285</cp:revision>
  <dcterms:created xsi:type="dcterms:W3CDTF">2002-09-28T03:36:33Z</dcterms:created>
  <dcterms:modified xsi:type="dcterms:W3CDTF">2023-03-14T10:04:42Z</dcterms:modified>
</cp:coreProperties>
</file>